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3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37.xml" ContentType="application/vnd.openxmlformats-officedocument.presentationml.tags+xml"/>
  <Override PartName="/ppt/notesSlides/notesSlide6.xml" ContentType="application/vnd.openxmlformats-officedocument.presentationml.notesSlide+xml"/>
  <Override PartName="/ppt/tags/tag338.xml" ContentType="application/vnd.openxmlformats-officedocument.presentationml.tags+xml"/>
  <Override PartName="/ppt/notesSlides/notesSlide7.xml" ContentType="application/vnd.openxmlformats-officedocument.presentationml.notesSlide+xml"/>
  <Override PartName="/ppt/tags/tag339.xml" ContentType="application/vnd.openxmlformats-officedocument.presentationml.tags+xml"/>
  <Override PartName="/ppt/notesSlides/notesSlide8.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42.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notesSlides/notesSlide16.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tags/tag402.xml" ContentType="application/vnd.openxmlformats-officedocument.presentationml.tag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tags/tag403.xml" ContentType="application/vnd.openxmlformats-officedocument.presentationml.tag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2.xml" ContentType="application/vnd.openxmlformats-officedocument.themeOverride+xml"/>
  <Override PartName="/ppt/tags/tag404.xml" ContentType="application/vnd.openxmlformats-officedocument.presentationml.tags+xml"/>
  <Override PartName="/ppt/notesSlides/notesSlide1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3.xml" ContentType="application/vnd.openxmlformats-officedocument.themeOverride+xml"/>
  <Override PartName="/ppt/tags/tag405.xml" ContentType="application/vnd.openxmlformats-officedocument.presentationml.tag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notesSlides/notesSlide19.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tags/tag429.xml" ContentType="application/vnd.openxmlformats-officedocument.presentationml.tags+xml"/>
  <Override PartName="/ppt/tags/tag430.xml" ContentType="application/vnd.openxmlformats-officedocument.presentationml.tags+xml"/>
  <Override PartName="/ppt/notesSlides/notesSlide20.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notesSlides/notesSlide21.xml" ContentType="application/vnd.openxmlformats-officedocument.presentationml.notesSlide+xml"/>
  <Override PartName="/ppt/tags/tag433.xml" ContentType="application/vnd.openxmlformats-officedocument.presentationml.tags+xml"/>
  <Override PartName="/ppt/notesSlides/notesSlide22.xml" ContentType="application/vnd.openxmlformats-officedocument.presentationml.notesSlide+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notesSlides/notesSlide23.xml" ContentType="application/vnd.openxmlformats-officedocument.presentationml.notesSlide+xml"/>
  <Override PartName="/ppt/tags/tag437.xml" ContentType="application/vnd.openxmlformats-officedocument.presentationml.tags+xml"/>
  <Override PartName="/ppt/tags/tag438.xml" ContentType="application/vnd.openxmlformats-officedocument.presentationml.tags+xml"/>
  <Override PartName="/ppt/notesSlides/notesSlide24.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notesSlides/notesSlide25.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tags/tag495.xml" ContentType="application/vnd.openxmlformats-officedocument.presentationml.tags+xml"/>
  <Override PartName="/ppt/notesSlides/notesSlide28.xml" ContentType="application/vnd.openxmlformats-officedocument.presentationml.notesSlide+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notesSlides/notesSlide29.xml" ContentType="application/vnd.openxmlformats-officedocument.presentationml.notesSlide+xml"/>
  <Override PartName="/ppt/tags/tag503.xml" ContentType="application/vnd.openxmlformats-officedocument.presentationml.tags+xml"/>
  <Override PartName="/ppt/notesSlides/notesSlide30.xml" ContentType="application/vnd.openxmlformats-officedocument.presentationml.notesSlide+xml"/>
  <Override PartName="/ppt/tags/tag504.xml" ContentType="application/vnd.openxmlformats-officedocument.presentationml.tags+xml"/>
  <Override PartName="/ppt/notesSlides/notesSlide31.xml" ContentType="application/vnd.openxmlformats-officedocument.presentationml.notesSlide+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notesSlides/notesSlide32.xml" ContentType="application/vnd.openxmlformats-officedocument.presentationml.notesSlide+xml"/>
  <Override PartName="/ppt/tags/tag512.xml" ContentType="application/vnd.openxmlformats-officedocument.presentationml.tags+xml"/>
  <Override PartName="/ppt/tags/tag513.xml" ContentType="application/vnd.openxmlformats-officedocument.presentationml.tags+xml"/>
  <Override PartName="/ppt/notesSlides/notesSlide33.xml" ContentType="application/vnd.openxmlformats-officedocument.presentationml.notesSlide+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notesSlides/notesSlide34.xml" ContentType="application/vnd.openxmlformats-officedocument.presentationml.notesSlid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tags/tag517.xml" ContentType="application/vnd.openxmlformats-officedocument.presentationml.tags+xml"/>
  <Override PartName="/ppt/notesSlides/notesSlide35.xml" ContentType="application/vnd.openxmlformats-officedocument.presentationml.notesSlid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tags/tag518.xml" ContentType="application/vnd.openxmlformats-officedocument.presentationml.tags+xml"/>
  <Override PartName="/ppt/notesSlides/notesSlide36.xml" ContentType="application/vnd.openxmlformats-officedocument.presentationml.notesSlide+xml"/>
  <Override PartName="/ppt/tags/tag519.xml" ContentType="application/vnd.openxmlformats-officedocument.presentationml.tags+xml"/>
  <Override PartName="/ppt/notesSlides/notesSlide37.xml" ContentType="application/vnd.openxmlformats-officedocument.presentationml.notesSl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notesSlides/notesSlide38.xml" ContentType="application/vnd.openxmlformats-officedocument.presentationml.notesSlide+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notesSlides/notesSlide39.xml" ContentType="application/vnd.openxmlformats-officedocument.presentationml.notesSlide+xml"/>
  <Override PartName="/ppt/tags/tag543.xml" ContentType="application/vnd.openxmlformats-officedocument.presentationml.tags+xml"/>
  <Override PartName="/ppt/notesSlides/notesSlide40.xml" ContentType="application/vnd.openxmlformats-officedocument.presentationml.notesSlide+xml"/>
  <Override PartName="/ppt/tags/tag54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4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notesSlides/notesSlide52.xml" ContentType="application/vnd.openxmlformats-officedocument.presentationml.notesSlide+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53.xml" ContentType="application/vnd.openxmlformats-officedocument.presentationml.notesSlide+xml"/>
  <Override PartName="/ppt/tags/tag555.xml" ContentType="application/vnd.openxmlformats-officedocument.presentationml.tags+xml"/>
  <Override PartName="/ppt/tags/tag556.xml" ContentType="application/vnd.openxmlformats-officedocument.presentationml.tags+xml"/>
  <Override PartName="/ppt/notesSlides/notesSlide54.xml" ContentType="application/vnd.openxmlformats-officedocument.presentationml.notesSlide+xml"/>
  <Override PartName="/ppt/tags/tag557.xml" ContentType="application/vnd.openxmlformats-officedocument.presentationml.tags+xml"/>
  <Override PartName="/ppt/tags/tag55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59.xml" ContentType="application/vnd.openxmlformats-officedocument.presentationml.tags+xml"/>
  <Override PartName="/ppt/notesSlides/notesSlide57.xml" ContentType="application/vnd.openxmlformats-officedocument.presentationml.notesSlide+xml"/>
  <Override PartName="/ppt/tags/tag560.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561.xml" ContentType="application/vnd.openxmlformats-officedocument.presentationml.tags+xml"/>
  <Override PartName="/ppt/tags/tag562.xml" ContentType="application/vnd.openxmlformats-officedocument.presentationml.tags+xml"/>
  <Override PartName="/ppt/notesSlides/notesSlide60.xml" ContentType="application/vnd.openxmlformats-officedocument.presentationml.notesSlid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tags/tag563.xml" ContentType="application/vnd.openxmlformats-officedocument.presentationml.tags+xml"/>
  <Override PartName="/ppt/notesSlides/notesSlide61.xml" ContentType="application/vnd.openxmlformats-officedocument.presentationml.notesSlid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tags/tag564.xml" ContentType="application/vnd.openxmlformats-officedocument.presentationml.tags+xml"/>
  <Override PartName="/ppt/tags/tag565.xml" ContentType="application/vnd.openxmlformats-officedocument.presentationml.tags+xml"/>
  <Override PartName="/ppt/notesSlides/notesSlide62.xml" ContentType="application/vnd.openxmlformats-officedocument.presentationml.notesSlide+xml"/>
  <Override PartName="/ppt/tags/tag56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notesSlides/notesSlide65.xml" ContentType="application/vnd.openxmlformats-officedocument.presentationml.notesSlid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5.xml" ContentType="application/vnd.openxmlformats-officedocument.themeOverride+xml"/>
  <Override PartName="/ppt/notesSlides/notesSlide66.xml" ContentType="application/vnd.openxmlformats-officedocument.presentationml.notesSlide+xml"/>
  <Override PartName="/ppt/charts/chart33.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6.xml" ContentType="application/vnd.openxmlformats-officedocument.themeOverride+xml"/>
  <Override PartName="/ppt/charts/chart34.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7.xml" ContentType="application/vnd.openxmlformats-officedocument.themeOverride+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notesSlides/notesSlide67.xml" ContentType="application/vnd.openxmlformats-officedocument.presentationml.notesSlide+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charts/chart35.xml" ContentType="application/vnd.openxmlformats-officedocument.drawingml.chart+xml"/>
  <Override PartName="/ppt/charts/style33.xml" ContentType="application/vnd.ms-office.chartstyle+xml"/>
  <Override PartName="/ppt/charts/colors33.xml" ContentType="application/vnd.ms-office.chartcolorstyle+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81.xml" ContentType="application/vnd.openxmlformats-officedocument.presentationml.tags+xml"/>
  <Override PartName="/ppt/tags/tag582.xml" ContentType="application/vnd.openxmlformats-officedocument.presentationml.tags+xml"/>
  <Override PartName="/ppt/notesSlides/notesSlide71.xml" ContentType="application/vnd.openxmlformats-officedocument.presentationml.notesSlide+xml"/>
  <Override PartName="/ppt/tags/tag583.xml" ContentType="application/vnd.openxmlformats-officedocument.presentationml.tags+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5" r:id="rId1"/>
  </p:sldMasterIdLst>
  <p:notesMasterIdLst>
    <p:notesMasterId r:id="rId273"/>
  </p:notesMasterIdLst>
  <p:handoutMasterIdLst>
    <p:handoutMasterId r:id="rId274"/>
  </p:handoutMasterIdLst>
  <p:sldIdLst>
    <p:sldId id="2147470740" r:id="rId2"/>
    <p:sldId id="2147472257" r:id="rId3"/>
    <p:sldId id="2147470934" r:id="rId4"/>
    <p:sldId id="2147471505" r:id="rId5"/>
    <p:sldId id="2147472095" r:id="rId6"/>
    <p:sldId id="2147472258" r:id="rId7"/>
    <p:sldId id="2147472391" r:id="rId8"/>
    <p:sldId id="2147471444" r:id="rId9"/>
    <p:sldId id="2147471073" r:id="rId10"/>
    <p:sldId id="2147471074" r:id="rId11"/>
    <p:sldId id="2147471497" r:id="rId12"/>
    <p:sldId id="1960" r:id="rId13"/>
    <p:sldId id="2147472312" r:id="rId14"/>
    <p:sldId id="2147472305" r:id="rId15"/>
    <p:sldId id="2147472308" r:id="rId16"/>
    <p:sldId id="2147472313" r:id="rId17"/>
    <p:sldId id="2147472314" r:id="rId18"/>
    <p:sldId id="2147472414" r:id="rId19"/>
    <p:sldId id="2147472309" r:id="rId20"/>
    <p:sldId id="2147470823" r:id="rId21"/>
    <p:sldId id="2147472132" r:id="rId22"/>
    <p:sldId id="2147471081" r:id="rId23"/>
    <p:sldId id="2147471228" r:id="rId24"/>
    <p:sldId id="293" r:id="rId25"/>
    <p:sldId id="2147472259" r:id="rId26"/>
    <p:sldId id="298" r:id="rId27"/>
    <p:sldId id="2147472144" r:id="rId28"/>
    <p:sldId id="2147471492" r:id="rId29"/>
    <p:sldId id="2147472387" r:id="rId30"/>
    <p:sldId id="2147472290" r:id="rId31"/>
    <p:sldId id="2147471030" r:id="rId32"/>
    <p:sldId id="2147471262" r:id="rId33"/>
    <p:sldId id="2147472110" r:id="rId34"/>
    <p:sldId id="2147472248" r:id="rId35"/>
    <p:sldId id="2147472153" r:id="rId36"/>
    <p:sldId id="2147472291" r:id="rId37"/>
    <p:sldId id="2147472318" r:id="rId38"/>
    <p:sldId id="2147472133" r:id="rId39"/>
    <p:sldId id="2147472389" r:id="rId40"/>
    <p:sldId id="2147472247" r:id="rId41"/>
    <p:sldId id="4293" r:id="rId42"/>
    <p:sldId id="2147472161" r:id="rId43"/>
    <p:sldId id="2147471120" r:id="rId44"/>
    <p:sldId id="2147472319" r:id="rId45"/>
    <p:sldId id="2147472330" r:id="rId46"/>
    <p:sldId id="2147472293" r:id="rId47"/>
    <p:sldId id="2147472134" r:id="rId48"/>
    <p:sldId id="2147472392" r:id="rId49"/>
    <p:sldId id="2147472282" r:id="rId50"/>
    <p:sldId id="2147472321" r:id="rId51"/>
    <p:sldId id="2147470920" r:id="rId52"/>
    <p:sldId id="2147472326" r:id="rId53"/>
    <p:sldId id="2147472385" r:id="rId54"/>
    <p:sldId id="2147472332" r:id="rId55"/>
    <p:sldId id="2147471130" r:id="rId56"/>
    <p:sldId id="2147471131" r:id="rId57"/>
    <p:sldId id="2147471132" r:id="rId58"/>
    <p:sldId id="2147471133" r:id="rId59"/>
    <p:sldId id="2147471145" r:id="rId60"/>
    <p:sldId id="2147470936" r:id="rId61"/>
    <p:sldId id="2147470939" r:id="rId62"/>
    <p:sldId id="2147473350" r:id="rId63"/>
    <p:sldId id="2147470941" r:id="rId64"/>
    <p:sldId id="2147470558" r:id="rId65"/>
    <p:sldId id="2147472505" r:id="rId66"/>
    <p:sldId id="2147472509" r:id="rId67"/>
    <p:sldId id="2147472328" r:id="rId68"/>
    <p:sldId id="2147470559" r:id="rId69"/>
    <p:sldId id="2147472135" r:id="rId70"/>
    <p:sldId id="2147472304" r:id="rId71"/>
    <p:sldId id="2147471075" r:id="rId72"/>
    <p:sldId id="2147471076" r:id="rId73"/>
    <p:sldId id="2147472329" r:id="rId74"/>
    <p:sldId id="2335" r:id="rId75"/>
    <p:sldId id="2342" r:id="rId76"/>
    <p:sldId id="2147472402" r:id="rId77"/>
    <p:sldId id="2147471077" r:id="rId78"/>
    <p:sldId id="2147472320" r:id="rId79"/>
    <p:sldId id="2147472403" r:id="rId80"/>
    <p:sldId id="2147472404" r:id="rId81"/>
    <p:sldId id="2147472331" r:id="rId82"/>
    <p:sldId id="2147472136" r:id="rId83"/>
    <p:sldId id="2147472393" r:id="rId84"/>
    <p:sldId id="2147472294" r:id="rId85"/>
    <p:sldId id="2147472301" r:id="rId86"/>
    <p:sldId id="2147471199" r:id="rId87"/>
    <p:sldId id="2147471209" r:id="rId88"/>
    <p:sldId id="2147471210" r:id="rId89"/>
    <p:sldId id="2147472383" r:id="rId90"/>
    <p:sldId id="2147472334" r:id="rId91"/>
    <p:sldId id="2147472345" r:id="rId92"/>
    <p:sldId id="2147472429" r:id="rId93"/>
    <p:sldId id="2147472137" r:id="rId94"/>
    <p:sldId id="2147472405" r:id="rId95"/>
    <p:sldId id="2147472443" r:id="rId96"/>
    <p:sldId id="2147473372" r:id="rId97"/>
    <p:sldId id="2147473373" r:id="rId98"/>
    <p:sldId id="2147473374" r:id="rId99"/>
    <p:sldId id="2147472346" r:id="rId100"/>
    <p:sldId id="2147472430" r:id="rId101"/>
    <p:sldId id="2147472431" r:id="rId102"/>
    <p:sldId id="2147472432" r:id="rId103"/>
    <p:sldId id="2147472433" r:id="rId104"/>
    <p:sldId id="2147472434" r:id="rId105"/>
    <p:sldId id="2147472435" r:id="rId106"/>
    <p:sldId id="2147472436" r:id="rId107"/>
    <p:sldId id="2147472437" r:id="rId108"/>
    <p:sldId id="2147472438" r:id="rId109"/>
    <p:sldId id="2147472439" r:id="rId110"/>
    <p:sldId id="2147472441" r:id="rId111"/>
    <p:sldId id="2147472347" r:id="rId112"/>
    <p:sldId id="2147472348" r:id="rId113"/>
    <p:sldId id="2147470921" r:id="rId114"/>
    <p:sldId id="2147472406" r:id="rId115"/>
    <p:sldId id="2147472386" r:id="rId116"/>
    <p:sldId id="2147472351" r:id="rId117"/>
    <p:sldId id="2147472349" r:id="rId118"/>
    <p:sldId id="361" r:id="rId119"/>
    <p:sldId id="508" r:id="rId120"/>
    <p:sldId id="2147472352" r:id="rId121"/>
    <p:sldId id="2147472511" r:id="rId122"/>
    <p:sldId id="2147472424" r:id="rId123"/>
    <p:sldId id="2147472423" r:id="rId124"/>
    <p:sldId id="2147472407" r:id="rId125"/>
    <p:sldId id="2147472415" r:id="rId126"/>
    <p:sldId id="2147472360" r:id="rId127"/>
    <p:sldId id="2147472160" r:id="rId128"/>
    <p:sldId id="2147472420" r:id="rId129"/>
    <p:sldId id="2147472419" r:id="rId130"/>
    <p:sldId id="2147472418" r:id="rId131"/>
    <p:sldId id="2147472359" r:id="rId132"/>
    <p:sldId id="2147472362" r:id="rId133"/>
    <p:sldId id="2147472422" r:id="rId134"/>
    <p:sldId id="2147472421" r:id="rId135"/>
    <p:sldId id="2147472365" r:id="rId136"/>
    <p:sldId id="2147470792" r:id="rId137"/>
    <p:sldId id="2147472138" r:id="rId138"/>
    <p:sldId id="2147472394" r:id="rId139"/>
    <p:sldId id="2147472114" r:id="rId140"/>
    <p:sldId id="2147472249" r:id="rId141"/>
    <p:sldId id="2147472250" r:id="rId142"/>
    <p:sldId id="2147472377" r:id="rId143"/>
    <p:sldId id="2147472378" r:id="rId144"/>
    <p:sldId id="2147472263" r:id="rId145"/>
    <p:sldId id="2310" r:id="rId146"/>
    <p:sldId id="2147471119" r:id="rId147"/>
    <p:sldId id="4276" r:id="rId148"/>
    <p:sldId id="2147471122" r:id="rId149"/>
    <p:sldId id="4312" r:id="rId150"/>
    <p:sldId id="2147472251" r:id="rId151"/>
    <p:sldId id="1614" r:id="rId152"/>
    <p:sldId id="2147472353" r:id="rId153"/>
    <p:sldId id="2147472354" r:id="rId154"/>
    <p:sldId id="535" r:id="rId155"/>
    <p:sldId id="2147472139" r:id="rId156"/>
    <p:sldId id="2147472395" r:id="rId157"/>
    <p:sldId id="2147472264" r:id="rId158"/>
    <p:sldId id="301" r:id="rId159"/>
    <p:sldId id="2147473368" r:id="rId160"/>
    <p:sldId id="2147472288" r:id="rId161"/>
    <p:sldId id="2147472265" r:id="rId162"/>
    <p:sldId id="2147471107" r:id="rId163"/>
    <p:sldId id="2147471108" r:id="rId164"/>
    <p:sldId id="2147471109" r:id="rId165"/>
    <p:sldId id="2147472298" r:id="rId166"/>
    <p:sldId id="2147472297" r:id="rId167"/>
    <p:sldId id="2147472140" r:id="rId168"/>
    <p:sldId id="2147472396" r:id="rId169"/>
    <p:sldId id="2147472397" r:id="rId170"/>
    <p:sldId id="1581" r:id="rId171"/>
    <p:sldId id="1582" r:id="rId172"/>
    <p:sldId id="2147472260" r:id="rId173"/>
    <p:sldId id="1584" r:id="rId174"/>
    <p:sldId id="2147470748" r:id="rId175"/>
    <p:sldId id="1591" r:id="rId176"/>
    <p:sldId id="4311" r:id="rId177"/>
    <p:sldId id="2147472254" r:id="rId178"/>
    <p:sldId id="2147471106" r:id="rId179"/>
    <p:sldId id="2147472159" r:id="rId180"/>
    <p:sldId id="2147472289" r:id="rId181"/>
    <p:sldId id="2147472141" r:id="rId182"/>
    <p:sldId id="2147472398" r:id="rId183"/>
    <p:sldId id="2147472252" r:id="rId184"/>
    <p:sldId id="2147472295" r:id="rId185"/>
    <p:sldId id="2147471110" r:id="rId186"/>
    <p:sldId id="2147471121" r:id="rId187"/>
    <p:sldId id="2147472401" r:id="rId188"/>
    <p:sldId id="2147471858" r:id="rId189"/>
    <p:sldId id="2147472400" r:id="rId190"/>
    <p:sldId id="2147472268" r:id="rId191"/>
    <p:sldId id="2147472005" r:id="rId192"/>
    <p:sldId id="2147472006" r:id="rId193"/>
    <p:sldId id="2147472008" r:id="rId194"/>
    <p:sldId id="2147472085" r:id="rId195"/>
    <p:sldId id="2147472311" r:id="rId196"/>
    <p:sldId id="2147472485" r:id="rId197"/>
    <p:sldId id="2147472492" r:id="rId198"/>
    <p:sldId id="2147473359" r:id="rId199"/>
    <p:sldId id="2147473360" r:id="rId200"/>
    <p:sldId id="2147473371" r:id="rId201"/>
    <p:sldId id="2147473362" r:id="rId202"/>
    <p:sldId id="2147473363" r:id="rId203"/>
    <p:sldId id="2147472493" r:id="rId204"/>
    <p:sldId id="2147472496" r:id="rId205"/>
    <p:sldId id="2147473375" r:id="rId206"/>
    <p:sldId id="2147473370" r:id="rId207"/>
    <p:sldId id="2147473364" r:id="rId208"/>
    <p:sldId id="2147472498" r:id="rId209"/>
    <p:sldId id="2147473366" r:id="rId210"/>
    <p:sldId id="2147472499" r:id="rId211"/>
    <p:sldId id="2147472486" r:id="rId212"/>
    <p:sldId id="2147472488" r:id="rId213"/>
    <p:sldId id="2147472500" r:id="rId214"/>
    <p:sldId id="2147472489" r:id="rId215"/>
    <p:sldId id="2147473365" r:id="rId216"/>
    <p:sldId id="2147472501" r:id="rId217"/>
    <p:sldId id="2147473369" r:id="rId218"/>
    <p:sldId id="2147472503" r:id="rId219"/>
    <p:sldId id="2147472261" r:id="rId220"/>
    <p:sldId id="2147472098" r:id="rId221"/>
    <p:sldId id="2147471830" r:id="rId222"/>
    <p:sldId id="2147472408" r:id="rId223"/>
    <p:sldId id="2147472459" r:id="rId224"/>
    <p:sldId id="2147470940" r:id="rId225"/>
    <p:sldId id="2147472504" r:id="rId226"/>
    <p:sldId id="2147472467" r:id="rId227"/>
    <p:sldId id="2147472460" r:id="rId228"/>
    <p:sldId id="2147472471" r:id="rId229"/>
    <p:sldId id="2147472490" r:id="rId230"/>
    <p:sldId id="2147472461" r:id="rId231"/>
    <p:sldId id="2147471185" r:id="rId232"/>
    <p:sldId id="2147472474" r:id="rId233"/>
    <p:sldId id="2147472477" r:id="rId234"/>
    <p:sldId id="2147472475" r:id="rId235"/>
    <p:sldId id="2147472476" r:id="rId236"/>
    <p:sldId id="2147472462" r:id="rId237"/>
    <p:sldId id="2147472370" r:id="rId238"/>
    <p:sldId id="2147472371" r:id="rId239"/>
    <p:sldId id="2147472381" r:id="rId240"/>
    <p:sldId id="2147472382" r:id="rId241"/>
    <p:sldId id="2147472368" r:id="rId242"/>
    <p:sldId id="2147472463" r:id="rId243"/>
    <p:sldId id="2147472379" r:id="rId244"/>
    <p:sldId id="2147472306" r:id="rId245"/>
    <p:sldId id="2147472479" r:id="rId246"/>
    <p:sldId id="2147472482" r:id="rId247"/>
    <p:sldId id="2147472464" r:id="rId248"/>
    <p:sldId id="2147472483" r:id="rId249"/>
    <p:sldId id="2147472412" r:id="rId250"/>
    <p:sldId id="2147472413" r:id="rId251"/>
    <p:sldId id="2147472426" r:id="rId252"/>
    <p:sldId id="2147472425" r:id="rId253"/>
    <p:sldId id="2147472446" r:id="rId254"/>
    <p:sldId id="2147472451" r:id="rId255"/>
    <p:sldId id="2147472447" r:id="rId256"/>
    <p:sldId id="2147472448" r:id="rId257"/>
    <p:sldId id="2147472450" r:id="rId258"/>
    <p:sldId id="2147472457" r:id="rId259"/>
    <p:sldId id="2147472458" r:id="rId260"/>
    <p:sldId id="2147472452" r:id="rId261"/>
    <p:sldId id="2147472449" r:id="rId262"/>
    <p:sldId id="2147472456" r:id="rId263"/>
    <p:sldId id="2147470833" r:id="rId264"/>
    <p:sldId id="2147471516" r:id="rId265"/>
    <p:sldId id="2147471517" r:id="rId266"/>
    <p:sldId id="2147471518" r:id="rId267"/>
    <p:sldId id="2147471519" r:id="rId268"/>
    <p:sldId id="2147471520" r:id="rId269"/>
    <p:sldId id="2147471521" r:id="rId270"/>
    <p:sldId id="2147471522" r:id="rId271"/>
    <p:sldId id="2147470855" r:id="rId272"/>
  </p:sldIdLst>
  <p:sldSz cx="12192000" cy="6858000"/>
  <p:notesSz cx="6858000" cy="9144000"/>
  <p:custDataLst>
    <p:tags r:id="rId275"/>
  </p:custData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overview" id="{8DF8FDAA-4785-474B-B6B6-7610BF09B2EA}">
          <p14:sldIdLst>
            <p14:sldId id="2147470740"/>
            <p14:sldId id="2147472257"/>
            <p14:sldId id="2147470934"/>
            <p14:sldId id="2147471505"/>
            <p14:sldId id="2147472095"/>
            <p14:sldId id="2147472258"/>
            <p14:sldId id="2147472391"/>
            <p14:sldId id="2147471444"/>
            <p14:sldId id="2147471073"/>
            <p14:sldId id="2147471074"/>
          </p14:sldIdLst>
        </p14:section>
        <p14:section name="Guide: How to write a compelling business case" id="{8F3C991B-2AB3-3446-98F0-0FE5D7645F05}">
          <p14:sldIdLst>
            <p14:sldId id="2147471497"/>
            <p14:sldId id="1960"/>
            <p14:sldId id="2147472312"/>
            <p14:sldId id="2147472305"/>
            <p14:sldId id="2147472308"/>
            <p14:sldId id="2147472313"/>
            <p14:sldId id="2147472314"/>
            <p14:sldId id="2147472414"/>
            <p14:sldId id="2147472309"/>
          </p14:sldIdLst>
        </p14:section>
        <p14:section name="Template" id="{7295C9B3-76C4-9A40-B779-66AE9833B4E4}">
          <p14:sldIdLst>
            <p14:sldId id="2147470823"/>
          </p14:sldIdLst>
        </p14:section>
        <p14:section name="0. Content" id="{12944F4C-C9D1-F24D-92F7-D1CC9A6CE701}">
          <p14:sldIdLst>
            <p14:sldId id="2147472132"/>
            <p14:sldId id="2147471081"/>
            <p14:sldId id="2147471228"/>
            <p14:sldId id="293"/>
            <p14:sldId id="2147472259"/>
            <p14:sldId id="298"/>
            <p14:sldId id="2147472144"/>
          </p14:sldIdLst>
        </p14:section>
        <p14:section name="1. Executive summary" id="{0570B3CF-3C8C-DA44-83F0-4EE4BE19C8C3}">
          <p14:sldIdLst>
            <p14:sldId id="2147471492"/>
            <p14:sldId id="2147472387"/>
            <p14:sldId id="2147472290"/>
            <p14:sldId id="2147471030"/>
            <p14:sldId id="2147471262"/>
            <p14:sldId id="2147472110"/>
            <p14:sldId id="2147472248"/>
            <p14:sldId id="2147472153"/>
            <p14:sldId id="2147472291"/>
            <p14:sldId id="2147472318"/>
          </p14:sldIdLst>
        </p14:section>
        <p14:section name="2. Background and context" id="{4BF4CEEF-68AC-3B4A-A2C7-BF858AFFBDB7}">
          <p14:sldIdLst>
            <p14:sldId id="2147472133"/>
            <p14:sldId id="2147472389"/>
            <p14:sldId id="2147472247"/>
            <p14:sldId id="4293"/>
            <p14:sldId id="2147472161"/>
            <p14:sldId id="2147471120"/>
            <p14:sldId id="2147472319"/>
            <p14:sldId id="2147472330"/>
            <p14:sldId id="2147472293"/>
          </p14:sldIdLst>
        </p14:section>
        <p14:section name="3. What is the problem/opportunity?" id="{2213AA8D-D016-9343-9FA6-A5EFA52DB65A}">
          <p14:sldIdLst>
            <p14:sldId id="2147472134"/>
            <p14:sldId id="2147472392"/>
          </p14:sldIdLst>
        </p14:section>
        <p14:section name="3a. Text-based slides" id="{6A5F3924-A398-134D-AADB-1A2AD31A7DD7}">
          <p14:sldIdLst>
            <p14:sldId id="2147472282"/>
            <p14:sldId id="2147472321"/>
            <p14:sldId id="2147470920"/>
            <p14:sldId id="2147472326"/>
            <p14:sldId id="2147472385"/>
            <p14:sldId id="2147472332"/>
            <p14:sldId id="2147471130"/>
          </p14:sldIdLst>
        </p14:section>
        <p14:section name="3b. Numbers slides" id="{0FC15C43-AD9C-7B42-ADD4-68E4321DCF77}">
          <p14:sldIdLst>
            <p14:sldId id="2147471131"/>
            <p14:sldId id="2147471132"/>
            <p14:sldId id="2147471133"/>
            <p14:sldId id="2147471145"/>
            <p14:sldId id="2147470936"/>
            <p14:sldId id="2147470939"/>
            <p14:sldId id="2147473350"/>
            <p14:sldId id="2147470941"/>
            <p14:sldId id="2147470558"/>
            <p14:sldId id="2147472505"/>
            <p14:sldId id="2147472509"/>
            <p14:sldId id="2147472328"/>
            <p14:sldId id="2147470559"/>
          </p14:sldIdLst>
        </p14:section>
        <p14:section name="4. High-level solution and vision" id="{CEBD2508-B9C7-A740-BD2C-E5D9ADC3455C}">
          <p14:sldIdLst>
            <p14:sldId id="2147472135"/>
            <p14:sldId id="2147472304"/>
          </p14:sldIdLst>
        </p14:section>
        <p14:section name="4a. High-level solution and vision" id="{1B397B94-C643-7B40-B818-5033EEC23061}">
          <p14:sldIdLst>
            <p14:sldId id="2147471075"/>
            <p14:sldId id="2147471076"/>
            <p14:sldId id="2147472329"/>
            <p14:sldId id="2335"/>
            <p14:sldId id="2342"/>
            <p14:sldId id="2147472402"/>
            <p14:sldId id="2147471077"/>
            <p14:sldId id="2147472320"/>
          </p14:sldIdLst>
        </p14:section>
        <p14:section name="4b. Strategic fit" id="{5DD689A7-2355-C54B-8CD0-E11608A22994}">
          <p14:sldIdLst>
            <p14:sldId id="2147472403"/>
            <p14:sldId id="2147472404"/>
            <p14:sldId id="2147472331"/>
          </p14:sldIdLst>
        </p14:section>
        <p14:section name="5. Options analysis" id="{66876D70-CE82-F446-9665-78FF89A71D43}">
          <p14:sldIdLst>
            <p14:sldId id="2147472136"/>
            <p14:sldId id="2147472393"/>
            <p14:sldId id="2147472294"/>
            <p14:sldId id="2147472301"/>
            <p14:sldId id="2147471199"/>
            <p14:sldId id="2147471209"/>
            <p14:sldId id="2147471210"/>
            <p14:sldId id="2147472383"/>
            <p14:sldId id="2147472334"/>
            <p14:sldId id="2147472345"/>
            <p14:sldId id="2147472429"/>
          </p14:sldIdLst>
        </p14:section>
        <p14:section name="6. Recommended solution" id="{F8505ADA-7CE9-7A4E-B8CD-44A4F1F904CA}">
          <p14:sldIdLst>
            <p14:sldId id="2147472137"/>
          </p14:sldIdLst>
        </p14:section>
        <p14:section name="6a. Solution details" id="{6D06E986-E366-3240-8BB1-6F635305DFB2}">
          <p14:sldIdLst>
            <p14:sldId id="2147472405"/>
            <p14:sldId id="2147472443"/>
            <p14:sldId id="2147473372"/>
            <p14:sldId id="2147473373"/>
            <p14:sldId id="2147473374"/>
            <p14:sldId id="2147472346"/>
            <p14:sldId id="2147472430"/>
            <p14:sldId id="2147472431"/>
            <p14:sldId id="2147472432"/>
            <p14:sldId id="2147472433"/>
            <p14:sldId id="2147472434"/>
            <p14:sldId id="2147472435"/>
            <p14:sldId id="2147472436"/>
            <p14:sldId id="2147472437"/>
            <p14:sldId id="2147472438"/>
            <p14:sldId id="2147472439"/>
            <p14:sldId id="2147472441"/>
            <p14:sldId id="2147472347"/>
            <p14:sldId id="2147472348"/>
            <p14:sldId id="2147470921"/>
          </p14:sldIdLst>
        </p14:section>
        <p14:section name="6b. Benefits" id="{2976A3F5-2E61-1545-A69D-AA9D93F8AD17}">
          <p14:sldIdLst>
            <p14:sldId id="2147472406"/>
            <p14:sldId id="2147472386"/>
            <p14:sldId id="2147472351"/>
            <p14:sldId id="2147472349"/>
            <p14:sldId id="361"/>
            <p14:sldId id="508"/>
            <p14:sldId id="2147472352"/>
            <p14:sldId id="2147472511"/>
            <p14:sldId id="2147472424"/>
            <p14:sldId id="2147472423"/>
          </p14:sldIdLst>
        </p14:section>
        <p14:section name="6c. Costs and ROI analysis" id="{751B015D-03E5-614A-BE25-D12668711615}">
          <p14:sldIdLst>
            <p14:sldId id="2147472407"/>
            <p14:sldId id="2147472415"/>
            <p14:sldId id="2147472360"/>
            <p14:sldId id="2147472160"/>
            <p14:sldId id="2147472420"/>
            <p14:sldId id="2147472419"/>
            <p14:sldId id="2147472418"/>
            <p14:sldId id="2147472359"/>
            <p14:sldId id="2147472362"/>
            <p14:sldId id="2147472422"/>
            <p14:sldId id="2147472421"/>
            <p14:sldId id="2147472365"/>
            <p14:sldId id="2147470792"/>
          </p14:sldIdLst>
        </p14:section>
        <p14:section name="7. Implementation plan" id="{8ACB2E74-128F-3C44-B7A6-645E730EFA9C}">
          <p14:sldIdLst>
            <p14:sldId id="2147472138"/>
            <p14:sldId id="2147472394"/>
            <p14:sldId id="2147472114"/>
            <p14:sldId id="2147472249"/>
            <p14:sldId id="2147472250"/>
            <p14:sldId id="2147472377"/>
            <p14:sldId id="2147472378"/>
            <p14:sldId id="2147472263"/>
            <p14:sldId id="2310"/>
            <p14:sldId id="2147471119"/>
            <p14:sldId id="4276"/>
            <p14:sldId id="2147471122"/>
            <p14:sldId id="4312"/>
            <p14:sldId id="2147472251"/>
            <p14:sldId id="1614"/>
            <p14:sldId id="2147472353"/>
            <p14:sldId id="2147472354"/>
            <p14:sldId id="535"/>
          </p14:sldIdLst>
        </p14:section>
        <p14:section name="8. Risks and mitigations" id="{EDD94D48-D786-CE47-BFEA-95F6F0A7A873}">
          <p14:sldIdLst>
            <p14:sldId id="2147472139"/>
            <p14:sldId id="2147472395"/>
            <p14:sldId id="2147472264"/>
            <p14:sldId id="301"/>
            <p14:sldId id="2147473368"/>
            <p14:sldId id="2147472288"/>
            <p14:sldId id="2147472265"/>
            <p14:sldId id="2147471107"/>
            <p14:sldId id="2147471108"/>
            <p14:sldId id="2147471109"/>
            <p14:sldId id="2147472298"/>
            <p14:sldId id="2147472297"/>
          </p14:sldIdLst>
        </p14:section>
        <p14:section name="9. Governance and monitoring" id="{ADB82AD3-0E5F-0D41-B3F5-584577F77FF2}">
          <p14:sldIdLst>
            <p14:sldId id="2147472140"/>
            <p14:sldId id="2147472396"/>
            <p14:sldId id="2147472397"/>
            <p14:sldId id="1581"/>
            <p14:sldId id="1582"/>
            <p14:sldId id="2147472260"/>
            <p14:sldId id="1584"/>
            <p14:sldId id="2147470748"/>
            <p14:sldId id="1591"/>
            <p14:sldId id="4311"/>
            <p14:sldId id="2147472254"/>
            <p14:sldId id="2147471106"/>
            <p14:sldId id="2147472159"/>
            <p14:sldId id="2147472289"/>
          </p14:sldIdLst>
        </p14:section>
        <p14:section name="10. Recommendations and next steps" id="{F14294FC-93C2-F647-85EA-75FA5B9E800C}">
          <p14:sldIdLst>
            <p14:sldId id="2147472141"/>
            <p14:sldId id="2147472398"/>
            <p14:sldId id="2147472252"/>
            <p14:sldId id="2147472295"/>
            <p14:sldId id="2147471110"/>
            <p14:sldId id="2147471121"/>
          </p14:sldIdLst>
        </p14:section>
        <p14:section name="11. Appendix" id="{C557C7B3-F325-6241-9228-C9E2BAF7167B}">
          <p14:sldIdLst>
            <p14:sldId id="2147472401"/>
          </p14:sldIdLst>
        </p14:section>
        <p14:section name="11a. Assumptions" id="{39165619-C7DE-9A40-9688-74D0358A48FD}">
          <p14:sldIdLst>
            <p14:sldId id="2147471858"/>
            <p14:sldId id="2147472400"/>
            <p14:sldId id="2147472268"/>
          </p14:sldIdLst>
        </p14:section>
        <p14:section name="11b. Sources" id="{A4DF56D5-0C5B-4B44-A186-8117B7701E1B}">
          <p14:sldIdLst>
            <p14:sldId id="2147472005"/>
            <p14:sldId id="2147472006"/>
            <p14:sldId id="2147472008"/>
          </p14:sldIdLst>
        </p14:section>
        <p14:section name="Real-life sanitized case example 1" id="{884E9544-B0B4-FD4E-9E56-EF46004C2081}">
          <p14:sldIdLst>
            <p14:sldId id="2147472085"/>
            <p14:sldId id="2147472311"/>
            <p14:sldId id="2147472485"/>
            <p14:sldId id="2147472492"/>
            <p14:sldId id="2147473359"/>
            <p14:sldId id="2147473360"/>
            <p14:sldId id="2147473371"/>
            <p14:sldId id="2147473362"/>
            <p14:sldId id="2147473363"/>
            <p14:sldId id="2147472493"/>
            <p14:sldId id="2147472496"/>
            <p14:sldId id="2147473375"/>
            <p14:sldId id="2147473370"/>
            <p14:sldId id="2147473364"/>
            <p14:sldId id="2147472498"/>
            <p14:sldId id="2147473366"/>
            <p14:sldId id="2147472499"/>
            <p14:sldId id="2147472486"/>
            <p14:sldId id="2147472488"/>
            <p14:sldId id="2147472500"/>
            <p14:sldId id="2147472489"/>
            <p14:sldId id="2147473365"/>
            <p14:sldId id="2147472501"/>
            <p14:sldId id="2147473369"/>
            <p14:sldId id="2147472503"/>
          </p14:sldIdLst>
        </p14:section>
        <p14:section name="Real-life sanitized case example 2" id="{F5D6A418-7145-2B4C-81B7-1320A0527EEB}">
          <p14:sldIdLst>
            <p14:sldId id="2147472261"/>
            <p14:sldId id="2147472098"/>
            <p14:sldId id="2147471830"/>
            <p14:sldId id="2147472408"/>
            <p14:sldId id="2147472459"/>
            <p14:sldId id="2147470940"/>
            <p14:sldId id="2147472504"/>
            <p14:sldId id="2147472467"/>
            <p14:sldId id="2147472460"/>
            <p14:sldId id="2147472471"/>
            <p14:sldId id="2147472490"/>
            <p14:sldId id="2147472461"/>
            <p14:sldId id="2147471185"/>
            <p14:sldId id="2147472474"/>
            <p14:sldId id="2147472477"/>
            <p14:sldId id="2147472475"/>
            <p14:sldId id="2147472476"/>
            <p14:sldId id="2147472462"/>
            <p14:sldId id="2147472370"/>
            <p14:sldId id="2147472371"/>
            <p14:sldId id="2147472381"/>
            <p14:sldId id="2147472382"/>
            <p14:sldId id="2147472368"/>
            <p14:sldId id="2147472463"/>
            <p14:sldId id="2147472379"/>
            <p14:sldId id="2147472306"/>
            <p14:sldId id="2147472479"/>
            <p14:sldId id="2147472482"/>
            <p14:sldId id="2147472464"/>
            <p14:sldId id="2147472483"/>
          </p14:sldIdLst>
        </p14:section>
        <p14:section name="Case example 3" id="{C7359151-9124-F94A-A205-0D71354C5EFD}">
          <p14:sldIdLst>
            <p14:sldId id="2147472412"/>
            <p14:sldId id="2147472413"/>
            <p14:sldId id="2147472426"/>
            <p14:sldId id="2147472425"/>
            <p14:sldId id="2147472446"/>
            <p14:sldId id="2147472451"/>
            <p14:sldId id="2147472447"/>
            <p14:sldId id="2147472448"/>
            <p14:sldId id="2147472450"/>
            <p14:sldId id="2147472457"/>
            <p14:sldId id="2147472458"/>
            <p14:sldId id="2147472452"/>
            <p14:sldId id="2147472449"/>
            <p14:sldId id="2147472456"/>
          </p14:sldIdLst>
        </p14:section>
        <p14:section name="Appendix: Checklist" id="{79134328-2960-E64E-81B1-A1DAC6744494}">
          <p14:sldIdLst>
            <p14:sldId id="2147470833"/>
            <p14:sldId id="2147471516"/>
            <p14:sldId id="2147471517"/>
            <p14:sldId id="2147471518"/>
            <p14:sldId id="2147471519"/>
            <p14:sldId id="2147471520"/>
            <p14:sldId id="2147471521"/>
            <p14:sldId id="2147471522"/>
          </p14:sldIdLst>
        </p14:section>
        <p14:section name="End" id="{4294C5DB-D966-6844-ADE1-3492AD7FCC36}">
          <p14:sldIdLst>
            <p14:sldId id="2147470855"/>
          </p14:sldIdLst>
        </p14:section>
      </p14:sectionLst>
    </p:ex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3D7"/>
    <a:srgbClr val="99E6A9"/>
    <a:srgbClr val="D9EED3"/>
    <a:srgbClr val="8AE694"/>
    <a:srgbClr val="F0ACAD"/>
    <a:srgbClr val="D8EED2"/>
    <a:srgbClr val="FFD2D3"/>
    <a:srgbClr val="F9D3D2"/>
    <a:srgbClr val="BDF1C6"/>
    <a:srgbClr val="AAF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83"/>
    <p:restoredTop sz="93574"/>
  </p:normalViewPr>
  <p:slideViewPr>
    <p:cSldViewPr snapToGrid="0" showGuides="1">
      <p:cViewPr>
        <p:scale>
          <a:sx n="99" d="100"/>
          <a:sy n="99" d="100"/>
        </p:scale>
        <p:origin x="3232" y="2528"/>
      </p:cViewPr>
      <p:guideLst>
        <p:guide orient="horz" pos="2115"/>
        <p:guide pos="3817"/>
      </p:guideLst>
    </p:cSldViewPr>
  </p:slideViewPr>
  <p:outlineViewPr>
    <p:cViewPr>
      <p:scale>
        <a:sx n="33" d="100"/>
        <a:sy n="33" d="100"/>
      </p:scale>
      <p:origin x="0" y="-8536"/>
    </p:cViewPr>
  </p:outlineViewPr>
  <p:notesTextViewPr>
    <p:cViewPr>
      <p:scale>
        <a:sx n="90" d="100"/>
        <a:sy n="90" d="100"/>
      </p:scale>
      <p:origin x="0" y="0"/>
    </p:cViewPr>
  </p:notesTextViewPr>
  <p:sorterViewPr>
    <p:cViewPr>
      <p:scale>
        <a:sx n="20" d="100"/>
        <a:sy n="20" d="100"/>
      </p:scale>
      <p:origin x="0" y="0"/>
    </p:cViewPr>
  </p:sorter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ags" Target="tags/tag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10.xlsb"/></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8.xml"/><Relationship Id="rId1" Type="http://schemas.microsoft.com/office/2011/relationships/chartStyle" Target="style28.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9.xml"/><Relationship Id="rId1" Type="http://schemas.microsoft.com/office/2011/relationships/chartStyle" Target="style29.xm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30.xlsx"/></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31.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package" Target="../embeddings/Microsoft_Excel_Worksheet32.xlsx"/></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Year 1</c:v>
                </c:pt>
                <c:pt idx="1">
                  <c:v>2</c:v>
                </c:pt>
                <c:pt idx="2">
                  <c:v>3</c:v>
                </c:pt>
                <c:pt idx="3">
                  <c:v>4</c:v>
                </c:pt>
                <c:pt idx="4">
                  <c:v>5</c:v>
                </c:pt>
                <c:pt idx="5">
                  <c:v>6</c:v>
                </c:pt>
                <c:pt idx="6">
                  <c:v>7</c:v>
                </c:pt>
              </c:strCache>
            </c:strRef>
          </c:cat>
          <c:val>
            <c:numRef>
              <c:f>Sheet1!$B$2:$B$8</c:f>
              <c:numCache>
                <c:formatCode>General</c:formatCode>
                <c:ptCount val="7"/>
                <c:pt idx="0">
                  <c:v>0</c:v>
                </c:pt>
                <c:pt idx="1">
                  <c:v>10</c:v>
                </c:pt>
                <c:pt idx="2">
                  <c:v>12</c:v>
                </c:pt>
                <c:pt idx="3">
                  <c:v>14</c:v>
                </c:pt>
                <c:pt idx="4">
                  <c:v>17</c:v>
                </c:pt>
                <c:pt idx="5">
                  <c:v>21</c:v>
                </c:pt>
                <c:pt idx="6">
                  <c:v>25</c:v>
                </c:pt>
              </c:numCache>
            </c:numRef>
          </c:val>
          <c:extLst>
            <c:ext xmlns:c16="http://schemas.microsoft.com/office/drawing/2014/chart" uri="{C3380CC4-5D6E-409C-BE32-E72D297353CC}">
              <c16:uniqueId val="{00000000-58AE-1F49-B8E8-FD354A66A5D4}"/>
            </c:ext>
          </c:extLst>
        </c:ser>
        <c:dLbls>
          <c:showLegendKey val="0"/>
          <c:showVal val="0"/>
          <c:showCatName val="0"/>
          <c:showSerName val="0"/>
          <c:showPercent val="0"/>
          <c:showBubbleSize val="0"/>
        </c:dLbls>
        <c:gapWidth val="219"/>
        <c:overlap val="-27"/>
        <c:axId val="54334655"/>
        <c:axId val="53539183"/>
      </c:barChart>
      <c:catAx>
        <c:axId val="543346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K"/>
          </a:p>
        </c:txPr>
        <c:crossAx val="53539183"/>
        <c:crosses val="autoZero"/>
        <c:auto val="1"/>
        <c:lblAlgn val="ctr"/>
        <c:lblOffset val="100"/>
        <c:noMultiLvlLbl val="0"/>
      </c:catAx>
      <c:valAx>
        <c:axId val="53539183"/>
        <c:scaling>
          <c:orientation val="minMax"/>
        </c:scaling>
        <c:delete val="1"/>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crossAx val="543346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chemeClr val="accent1"/>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D716-7847-9C7C-851E36469686}"/>
              </c:ext>
            </c:extLst>
          </c:dPt>
          <c:dPt>
            <c:idx val="1"/>
            <c:invertIfNegative val="0"/>
            <c:bubble3D val="0"/>
            <c:spPr>
              <a:solidFill>
                <a:srgbClr val="061F32"/>
              </a:solidFill>
              <a:ln>
                <a:noFill/>
              </a:ln>
              <a:effectLst/>
            </c:spPr>
            <c:extLst>
              <c:ext xmlns:c16="http://schemas.microsoft.com/office/drawing/2014/chart" uri="{C3380CC4-5D6E-409C-BE32-E72D297353CC}">
                <c16:uniqueId val="{00000003-D716-7847-9C7C-851E36469686}"/>
              </c:ext>
            </c:extLst>
          </c:dPt>
          <c:dPt>
            <c:idx val="2"/>
            <c:invertIfNegative val="0"/>
            <c:bubble3D val="0"/>
            <c:spPr>
              <a:solidFill>
                <a:srgbClr val="061F32"/>
              </a:solidFill>
              <a:ln>
                <a:noFill/>
              </a:ln>
              <a:effectLst/>
            </c:spPr>
            <c:extLst>
              <c:ext xmlns:c16="http://schemas.microsoft.com/office/drawing/2014/chart" uri="{C3380CC4-5D6E-409C-BE32-E72D297353CC}">
                <c16:uniqueId val="{00000005-D716-7847-9C7C-851E36469686}"/>
              </c:ext>
            </c:extLst>
          </c:dPt>
          <c:dPt>
            <c:idx val="3"/>
            <c:invertIfNegative val="0"/>
            <c:bubble3D val="0"/>
            <c:spPr>
              <a:solidFill>
                <a:srgbClr val="061F32"/>
              </a:solidFill>
              <a:ln>
                <a:noFill/>
              </a:ln>
              <a:effectLst/>
            </c:spPr>
            <c:extLst>
              <c:ext xmlns:c16="http://schemas.microsoft.com/office/drawing/2014/chart" uri="{C3380CC4-5D6E-409C-BE32-E72D297353CC}">
                <c16:uniqueId val="{00000007-D716-7847-9C7C-851E36469686}"/>
              </c:ext>
            </c:extLst>
          </c:dPt>
          <c:dPt>
            <c:idx val="4"/>
            <c:invertIfNegative val="0"/>
            <c:bubble3D val="0"/>
            <c:spPr>
              <a:solidFill>
                <a:srgbClr val="061F32"/>
              </a:solidFill>
              <a:ln>
                <a:noFill/>
              </a:ln>
              <a:effectLst/>
            </c:spPr>
            <c:extLst>
              <c:ext xmlns:c16="http://schemas.microsoft.com/office/drawing/2014/chart" uri="{C3380CC4-5D6E-409C-BE32-E72D297353CC}">
                <c16:uniqueId val="{00000009-D716-7847-9C7C-851E36469686}"/>
              </c:ext>
            </c:extLst>
          </c:dPt>
          <c:dPt>
            <c:idx val="5"/>
            <c:invertIfNegative val="0"/>
            <c:bubble3D val="0"/>
            <c:spPr>
              <a:solidFill>
                <a:srgbClr val="22A3DF"/>
              </a:solidFill>
              <a:ln>
                <a:noFill/>
              </a:ln>
              <a:effectLst/>
            </c:spPr>
            <c:extLst>
              <c:ext xmlns:c16="http://schemas.microsoft.com/office/drawing/2014/chart" uri="{C3380CC4-5D6E-409C-BE32-E72D297353CC}">
                <c16:uniqueId val="{0000000B-D716-7847-9C7C-851E36469686}"/>
              </c:ext>
            </c:extLst>
          </c:dPt>
          <c:dPt>
            <c:idx val="6"/>
            <c:invertIfNegative val="0"/>
            <c:bubble3D val="0"/>
            <c:spPr>
              <a:solidFill>
                <a:srgbClr val="22A3DF"/>
              </a:solidFill>
              <a:ln>
                <a:noFill/>
              </a:ln>
              <a:effectLst/>
            </c:spPr>
            <c:extLst>
              <c:ext xmlns:c16="http://schemas.microsoft.com/office/drawing/2014/chart" uri="{C3380CC4-5D6E-409C-BE32-E72D297353CC}">
                <c16:uniqueId val="{0000000D-D716-7847-9C7C-851E36469686}"/>
              </c:ext>
            </c:extLst>
          </c:dPt>
          <c:dPt>
            <c:idx val="7"/>
            <c:invertIfNegative val="0"/>
            <c:bubble3D val="0"/>
            <c:spPr>
              <a:solidFill>
                <a:srgbClr val="22A3DF"/>
              </a:solidFill>
              <a:ln>
                <a:noFill/>
              </a:ln>
              <a:effectLst/>
            </c:spPr>
            <c:extLst>
              <c:ext xmlns:c16="http://schemas.microsoft.com/office/drawing/2014/chart" uri="{C3380CC4-5D6E-409C-BE32-E72D297353CC}">
                <c16:uniqueId val="{0000000F-D716-7847-9C7C-851E36469686}"/>
              </c:ext>
            </c:extLst>
          </c:dPt>
          <c:dPt>
            <c:idx val="8"/>
            <c:invertIfNegative val="0"/>
            <c:bubble3D val="0"/>
            <c:spPr>
              <a:solidFill>
                <a:srgbClr val="22A3DF"/>
              </a:solidFill>
              <a:ln>
                <a:noFill/>
              </a:ln>
              <a:effectLst/>
            </c:spPr>
            <c:extLst>
              <c:ext xmlns:c16="http://schemas.microsoft.com/office/drawing/2014/chart" uri="{C3380CC4-5D6E-409C-BE32-E72D297353CC}">
                <c16:uniqueId val="{00000011-D716-7847-9C7C-851E36469686}"/>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2018</c:v>
                </c:pt>
                <c:pt idx="1">
                  <c:v>2019</c:v>
                </c:pt>
                <c:pt idx="2">
                  <c:v>2020</c:v>
                </c:pt>
                <c:pt idx="3">
                  <c:v>2021</c:v>
                </c:pt>
                <c:pt idx="4">
                  <c:v>2022</c:v>
                </c:pt>
                <c:pt idx="5">
                  <c:v>2023</c:v>
                </c:pt>
                <c:pt idx="6">
                  <c:v>2024</c:v>
                </c:pt>
                <c:pt idx="7">
                  <c:v>2025</c:v>
                </c:pt>
                <c:pt idx="8">
                  <c:v>2026</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12-D716-7847-9C7C-851E36469686}"/>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DK"/>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5289256198347108"/>
        </c:manualLayout>
      </c:layout>
      <c:barChart>
        <c:barDir val="col"/>
        <c:grouping val="stacked"/>
        <c:varyColors val="0"/>
        <c:ser>
          <c:idx val="0"/>
          <c:order val="0"/>
          <c:spPr>
            <a:solidFill>
              <a:schemeClr val="accent1"/>
            </a:solidFill>
            <a:ln w="9525" algn="ctr">
              <a:solidFill>
                <a:srgbClr val="FFFFFF"/>
              </a:solidFill>
              <a:prstDash val="solid"/>
            </a:ln>
          </c:spPr>
          <c:invertIfNegative val="0"/>
          <c:dPt>
            <c:idx val="0"/>
            <c:invertIfNegative val="0"/>
            <c:bubble3D val="0"/>
            <c:extLst>
              <c:ext xmlns:c16="http://schemas.microsoft.com/office/drawing/2014/chart" uri="{C3380CC4-5D6E-409C-BE32-E72D297353CC}">
                <c16:uniqueId val="{0000000A-05F5-814E-9CD7-7D9E9B5E7AAF}"/>
              </c:ext>
            </c:extLst>
          </c:dPt>
          <c:dPt>
            <c:idx val="1"/>
            <c:invertIfNegative val="0"/>
            <c:bubble3D val="0"/>
            <c:extLst>
              <c:ext xmlns:c16="http://schemas.microsoft.com/office/drawing/2014/chart" uri="{C3380CC4-5D6E-409C-BE32-E72D297353CC}">
                <c16:uniqueId val="{0000000B-05F5-814E-9CD7-7D9E9B5E7AAF}"/>
              </c:ext>
            </c:extLst>
          </c:dPt>
          <c:dPt>
            <c:idx val="2"/>
            <c:invertIfNegative val="0"/>
            <c:bubble3D val="0"/>
            <c:extLst>
              <c:ext xmlns:c16="http://schemas.microsoft.com/office/drawing/2014/chart" uri="{C3380CC4-5D6E-409C-BE32-E72D297353CC}">
                <c16:uniqueId val="{0000000C-05F5-814E-9CD7-7D9E9B5E7AAF}"/>
              </c:ext>
            </c:extLst>
          </c:dPt>
          <c:dPt>
            <c:idx val="3"/>
            <c:invertIfNegative val="0"/>
            <c:bubble3D val="0"/>
            <c:extLst>
              <c:ext xmlns:c16="http://schemas.microsoft.com/office/drawing/2014/chart" uri="{C3380CC4-5D6E-409C-BE32-E72D297353CC}">
                <c16:uniqueId val="{0000000D-05F5-814E-9CD7-7D9E9B5E7AAF}"/>
              </c:ext>
            </c:extLst>
          </c:dPt>
          <c:dPt>
            <c:idx val="4"/>
            <c:invertIfNegative val="0"/>
            <c:bubble3D val="0"/>
            <c:extLst>
              <c:ext xmlns:c16="http://schemas.microsoft.com/office/drawing/2014/chart" uri="{C3380CC4-5D6E-409C-BE32-E72D297353CC}">
                <c16:uniqueId val="{0000000E-05F5-814E-9CD7-7D9E9B5E7AAF}"/>
              </c:ext>
            </c:extLst>
          </c:dPt>
          <c:dPt>
            <c:idx val="5"/>
            <c:invertIfNegative val="0"/>
            <c:bubble3D val="0"/>
            <c:extLst>
              <c:ext xmlns:c16="http://schemas.microsoft.com/office/drawing/2014/chart" uri="{C3380CC4-5D6E-409C-BE32-E72D297353CC}">
                <c16:uniqueId val="{0000000F-05F5-814E-9CD7-7D9E9B5E7AAF}"/>
              </c:ext>
            </c:extLst>
          </c:dPt>
          <c:dPt>
            <c:idx val="6"/>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1-05F5-814E-9CD7-7D9E9B5E7AAF}"/>
              </c:ext>
            </c:extLst>
          </c:dPt>
          <c:dPt>
            <c:idx val="7"/>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3-05F5-814E-9CD7-7D9E9B5E7AAF}"/>
              </c:ext>
            </c:extLst>
          </c:dPt>
          <c:dPt>
            <c:idx val="8"/>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5-05F5-814E-9CD7-7D9E9B5E7AAF}"/>
              </c:ext>
            </c:extLst>
          </c:dPt>
          <c:dPt>
            <c:idx val="9"/>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7-05F5-814E-9CD7-7D9E9B5E7AAF}"/>
              </c:ext>
            </c:extLst>
          </c:dPt>
          <c:dPt>
            <c:idx val="10"/>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9-05F5-814E-9CD7-7D9E9B5E7AAF}"/>
              </c:ext>
            </c:extLst>
          </c:dPt>
          <c:dLbls>
            <c:dLbl>
              <c:idx val="0"/>
              <c:layout>
                <c:manualLayout>
                  <c:x val="0"/>
                  <c:y val="-0.33719008264462808"/>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A-05F5-814E-9CD7-7D9E9B5E7AAF}"/>
                </c:ext>
              </c:extLst>
            </c:dLbl>
            <c:dLbl>
              <c:idx val="1"/>
              <c:layout>
                <c:manualLayout>
                  <c:x val="0"/>
                  <c:y val="-0.3314049586776859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05F5-814E-9CD7-7D9E9B5E7AAF}"/>
                </c:ext>
              </c:extLst>
            </c:dLbl>
            <c:dLbl>
              <c:idx val="2"/>
              <c:layout>
                <c:manualLayout>
                  <c:x val="0"/>
                  <c:y val="-0.395867768595041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C-05F5-814E-9CD7-7D9E9B5E7AAF}"/>
                </c:ext>
              </c:extLst>
            </c:dLbl>
            <c:dLbl>
              <c:idx val="3"/>
              <c:layout>
                <c:manualLayout>
                  <c:x val="0"/>
                  <c:y val="-0.38677685950413221"/>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05F5-814E-9CD7-7D9E9B5E7AAF}"/>
                </c:ext>
              </c:extLst>
            </c:dLbl>
            <c:dLbl>
              <c:idx val="4"/>
              <c:layout>
                <c:manualLayout>
                  <c:x val="0"/>
                  <c:y val="-0.4099173553719008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E-05F5-814E-9CD7-7D9E9B5E7AAF}"/>
                </c:ext>
              </c:extLst>
            </c:dLbl>
            <c:dLbl>
              <c:idx val="5"/>
              <c:layout>
                <c:manualLayout>
                  <c:x val="0"/>
                  <c:y val="-0.45702479338842977"/>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F-05F5-814E-9CD7-7D9E9B5E7AAF}"/>
                </c:ext>
              </c:extLst>
            </c:dLbl>
            <c:dLbl>
              <c:idx val="6"/>
              <c:layout>
                <c:manualLayout>
                  <c:x val="0"/>
                  <c:y val="-0.47933884297520662"/>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05F5-814E-9CD7-7D9E9B5E7AAF}"/>
                </c:ext>
              </c:extLst>
            </c:dLbl>
            <c:dLbl>
              <c:idx val="7"/>
              <c:layout>
                <c:manualLayout>
                  <c:x val="0"/>
                  <c:y val="-0.47685950413223138"/>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05F5-814E-9CD7-7D9E9B5E7AAF}"/>
                </c:ext>
              </c:extLst>
            </c:dLbl>
            <c:dLbl>
              <c:idx val="8"/>
              <c:layout>
                <c:manualLayout>
                  <c:x val="0"/>
                  <c:y val="-0.45702479338842977"/>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5-05F5-814E-9CD7-7D9E9B5E7AAF}"/>
                </c:ext>
              </c:extLst>
            </c:dLbl>
            <c:dLbl>
              <c:idx val="9"/>
              <c:layout>
                <c:manualLayout>
                  <c:x val="0"/>
                  <c:y val="-0.44214876033057854"/>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7-05F5-814E-9CD7-7D9E9B5E7AAF}"/>
                </c:ext>
              </c:extLst>
            </c:dLbl>
            <c:dLbl>
              <c:idx val="10"/>
              <c:layout>
                <c:manualLayout>
                  <c:x val="0"/>
                  <c:y val="-0.44214876033057854"/>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9-05F5-814E-9CD7-7D9E9B5E7AAF}"/>
                </c:ext>
              </c:extLst>
            </c:dLbl>
            <c:spPr>
              <a:noFill/>
              <a:ln>
                <a:noFill/>
              </a:ln>
              <a:effectLst/>
            </c:spPr>
            <c:txPr>
              <a:bodyPr wrap="square" lIns="38100" tIns="19050" rIns="38100" bIns="19050" anchor="ctr">
                <a:spAutoFit/>
              </a:bodyPr>
              <a:lstStyle/>
              <a:p>
                <a:pPr>
                  <a:defRPr>
                    <a:solidFill>
                      <a:schemeClr val="bg1"/>
                    </a:solidFill>
                  </a:defRPr>
                </a:pPr>
                <a:endParaRPr lang="en-DK"/>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2813.51</c:v>
                </c:pt>
                <c:pt idx="1">
                  <c:v>2755.07</c:v>
                </c:pt>
                <c:pt idx="2">
                  <c:v>3389.24</c:v>
                </c:pt>
                <c:pt idx="3">
                  <c:v>3310</c:v>
                </c:pt>
                <c:pt idx="4">
                  <c:v>3534.39</c:v>
                </c:pt>
                <c:pt idx="5">
                  <c:v>3993.22</c:v>
                </c:pt>
                <c:pt idx="6">
                  <c:v>4220.05</c:v>
                </c:pt>
                <c:pt idx="7">
                  <c:v>4200</c:v>
                </c:pt>
                <c:pt idx="8">
                  <c:v>3993.22</c:v>
                </c:pt>
                <c:pt idx="9">
                  <c:v>3850</c:v>
                </c:pt>
                <c:pt idx="10">
                  <c:v>3850</c:v>
                </c:pt>
              </c:numCache>
            </c:numRef>
          </c:val>
          <c:extLst>
            <c:ext xmlns:c16="http://schemas.microsoft.com/office/drawing/2014/chart" uri="{C3380CC4-5D6E-409C-BE32-E72D297353CC}">
              <c16:uniqueId val="{00000010-05F5-814E-9CD7-7D9E9B5E7AAF}"/>
            </c:ext>
          </c:extLst>
        </c:ser>
        <c:dLbls>
          <c:showLegendKey val="0"/>
          <c:showVal val="0"/>
          <c:showCatName val="0"/>
          <c:showSerName val="0"/>
          <c:showPercent val="0"/>
          <c:showBubbleSize val="0"/>
        </c:dLbls>
        <c:gapWidth val="80"/>
        <c:overlap val="100"/>
        <c:axId val="1335406431"/>
        <c:axId val="1"/>
      </c:barChart>
      <c:catAx>
        <c:axId val="13354064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220.05"/>
          <c:min val="0"/>
        </c:scaling>
        <c:delete val="1"/>
        <c:axPos val="l"/>
        <c:numFmt formatCode="General" sourceLinked="1"/>
        <c:majorTickMark val="out"/>
        <c:minorTickMark val="none"/>
        <c:tickLblPos val="nextTo"/>
        <c:crossAx val="1335406431"/>
        <c:crosses val="min"/>
        <c:crossBetween val="between"/>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701002734731084E-2"/>
          <c:y val="5.1074014964521672E-2"/>
          <c:w val="0.95259799453053784"/>
          <c:h val="0.92987188132164533"/>
        </c:manualLayout>
      </c:layout>
      <c:barChart>
        <c:barDir val="col"/>
        <c:grouping val="stacked"/>
        <c:varyColors val="0"/>
        <c:ser>
          <c:idx val="0"/>
          <c:order val="0"/>
          <c:spPr>
            <a:solidFill>
              <a:schemeClr val="accent1"/>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FE5F-494C-91D2-C2B638D6BD75}"/>
                </c:ext>
              </c:extLst>
            </c:dLbl>
            <c:dLbl>
              <c:idx val="1"/>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FE5F-494C-91D2-C2B638D6BD75}"/>
                </c:ext>
              </c:extLst>
            </c:dLbl>
            <c:spPr>
              <a:noFill/>
              <a:ln>
                <a:noFill/>
              </a:ln>
              <a:effectLst/>
            </c:spPr>
            <c:txPr>
              <a:bodyPr wrap="square" lIns="38100" tIns="19050" rIns="38100" bIns="19050" anchor="ctr">
                <a:spAutoFit/>
              </a:bodyPr>
              <a:lstStyle/>
              <a:p>
                <a:pPr>
                  <a:defRPr>
                    <a:solidFill>
                      <a:schemeClr val="bg1"/>
                    </a:solidFill>
                  </a:defRPr>
                </a:pPr>
                <a:endParaRPr lang="en-DK"/>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3.7109212345556086</c:v>
                </c:pt>
                <c:pt idx="1">
                  <c:v>4.3555063764080719</c:v>
                </c:pt>
              </c:numCache>
            </c:numRef>
          </c:val>
          <c:extLst>
            <c:ext xmlns:c16="http://schemas.microsoft.com/office/drawing/2014/chart" uri="{C3380CC4-5D6E-409C-BE32-E72D297353CC}">
              <c16:uniqueId val="{00000002-FE5F-494C-91D2-C2B638D6BD75}"/>
            </c:ext>
          </c:extLst>
        </c:ser>
        <c:ser>
          <c:idx val="2"/>
          <c:order val="1"/>
          <c:spPr>
            <a:solidFill>
              <a:schemeClr val="accent2"/>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FE5F-494C-91D2-C2B638D6BD75}"/>
                </c:ext>
              </c:extLst>
            </c:dLbl>
            <c:dLbl>
              <c:idx val="1"/>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4-FE5F-494C-91D2-C2B638D6BD75}"/>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Sheet1!$A$3:$B$3</c:f>
              <c:numCache>
                <c:formatCode>General</c:formatCode>
                <c:ptCount val="2"/>
                <c:pt idx="0">
                  <c:v>3.8069999999999995</c:v>
                </c:pt>
                <c:pt idx="1">
                  <c:v>2.5750972344778909</c:v>
                </c:pt>
              </c:numCache>
            </c:numRef>
          </c:val>
          <c:extLst>
            <c:ext xmlns:c16="http://schemas.microsoft.com/office/drawing/2014/chart" uri="{C3380CC4-5D6E-409C-BE32-E72D297353CC}">
              <c16:uniqueId val="{00000005-FE5F-494C-91D2-C2B638D6BD75}"/>
            </c:ext>
          </c:extLst>
        </c:ser>
        <c:dLbls>
          <c:showLegendKey val="0"/>
          <c:showVal val="0"/>
          <c:showCatName val="0"/>
          <c:showSerName val="0"/>
          <c:showPercent val="0"/>
          <c:showBubbleSize val="0"/>
        </c:dLbls>
        <c:gapWidth val="80"/>
        <c:overlap val="100"/>
        <c:axId val="1361026895"/>
        <c:axId val="1"/>
      </c:barChart>
      <c:catAx>
        <c:axId val="136102689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1000121332118233"/>
          <c:min val="0"/>
        </c:scaling>
        <c:delete val="1"/>
        <c:axPos val="l"/>
        <c:numFmt formatCode="General" sourceLinked="1"/>
        <c:majorTickMark val="out"/>
        <c:minorTickMark val="none"/>
        <c:tickLblPos val="nextTo"/>
        <c:crossAx val="1361026895"/>
        <c:crosses val="min"/>
        <c:crossBetween val="between"/>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129E-D54E-9CE5-9FBD25B07823}"/>
              </c:ext>
            </c:extLst>
          </c:dPt>
          <c:cat>
            <c:strRef>
              <c:f>Sheet1!$A$2:$A$3</c:f>
              <c:strCache>
                <c:ptCount val="2"/>
                <c:pt idx="0">
                  <c:v>Avg. 2016-2020</c:v>
                </c:pt>
                <c:pt idx="1">
                  <c:v>Avg. 2020-2024</c:v>
                </c:pt>
              </c:strCache>
            </c:strRef>
          </c:cat>
          <c:val>
            <c:numRef>
              <c:f>Sheet1!$B$2:$B$3</c:f>
              <c:numCache>
                <c:formatCode>General</c:formatCode>
                <c:ptCount val="2"/>
                <c:pt idx="0">
                  <c:v>560</c:v>
                </c:pt>
                <c:pt idx="1">
                  <c:v>420</c:v>
                </c:pt>
              </c:numCache>
            </c:numRef>
          </c:val>
          <c:extLst>
            <c:ext xmlns:c16="http://schemas.microsoft.com/office/drawing/2014/chart" uri="{C3380CC4-5D6E-409C-BE32-E72D297353CC}">
              <c16:uniqueId val="{00000000-955E-4515-9AA6-1151705F55DF}"/>
            </c:ext>
          </c:extLst>
        </c:ser>
        <c:dLbls>
          <c:showLegendKey val="0"/>
          <c:showVal val="0"/>
          <c:showCatName val="0"/>
          <c:showSerName val="0"/>
          <c:showPercent val="0"/>
          <c:showBubbleSize val="0"/>
        </c:dLbls>
        <c:gapWidth val="50"/>
        <c:overlap val="-27"/>
        <c:axId val="393194128"/>
        <c:axId val="49544624"/>
      </c:barChart>
      <c:catAx>
        <c:axId val="393194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39319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DK"/>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65790153675716545"/>
        </c:manualLayout>
      </c:layout>
      <c:lineChart>
        <c:grouping val="standard"/>
        <c:varyColors val="0"/>
        <c:ser>
          <c:idx val="0"/>
          <c:order val="0"/>
          <c:tx>
            <c:strRef>
              <c:f>Sheet1!$B$1</c:f>
              <c:strCache>
                <c:ptCount val="1"/>
                <c:pt idx="0">
                  <c:v>Series1</c:v>
                </c:pt>
              </c:strCache>
            </c:strRef>
          </c:tx>
          <c:spPr>
            <a:ln w="28575" cap="rnd">
              <a:solidFill>
                <a:schemeClr val="accent2"/>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General</c:formatCode>
                <c:ptCount val="9"/>
                <c:pt idx="0">
                  <c:v>250</c:v>
                </c:pt>
                <c:pt idx="1">
                  <c:v>240</c:v>
                </c:pt>
                <c:pt idx="2">
                  <c:v>250</c:v>
                </c:pt>
                <c:pt idx="3">
                  <c:v>200</c:v>
                </c:pt>
                <c:pt idx="4">
                  <c:v>210</c:v>
                </c:pt>
                <c:pt idx="5">
                  <c:v>170</c:v>
                </c:pt>
                <c:pt idx="6">
                  <c:v>200</c:v>
                </c:pt>
                <c:pt idx="7">
                  <c:v>180</c:v>
                </c:pt>
                <c:pt idx="8">
                  <c:v>170</c:v>
                </c:pt>
              </c:numCache>
            </c:numRef>
          </c:val>
          <c:smooth val="1"/>
          <c:extLst>
            <c:ext xmlns:c16="http://schemas.microsoft.com/office/drawing/2014/chart" uri="{C3380CC4-5D6E-409C-BE32-E72D297353CC}">
              <c16:uniqueId val="{00000000-955E-4515-9AA6-1151705F55DF}"/>
            </c:ext>
          </c:extLst>
        </c:ser>
        <c:ser>
          <c:idx val="1"/>
          <c:order val="1"/>
          <c:tx>
            <c:strRef>
              <c:f>Sheet1!$C$1</c:f>
              <c:strCache>
                <c:ptCount val="1"/>
                <c:pt idx="0">
                  <c:v>Series2</c:v>
                </c:pt>
              </c:strCache>
            </c:strRef>
          </c:tx>
          <c:spPr>
            <a:ln w="28575" cap="rnd">
              <a:solidFill>
                <a:schemeClr val="accent4"/>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General</c:formatCode>
                <c:ptCount val="9"/>
                <c:pt idx="0">
                  <c:v>90</c:v>
                </c:pt>
                <c:pt idx="1">
                  <c:v>100</c:v>
                </c:pt>
                <c:pt idx="2">
                  <c:v>110</c:v>
                </c:pt>
                <c:pt idx="3">
                  <c:v>50</c:v>
                </c:pt>
                <c:pt idx="4">
                  <c:v>40</c:v>
                </c:pt>
                <c:pt idx="5">
                  <c:v>45</c:v>
                </c:pt>
                <c:pt idx="6">
                  <c:v>30</c:v>
                </c:pt>
                <c:pt idx="7">
                  <c:v>40</c:v>
                </c:pt>
                <c:pt idx="8">
                  <c:v>35</c:v>
                </c:pt>
              </c:numCache>
            </c:numRef>
          </c:val>
          <c:smooth val="1"/>
          <c:extLst>
            <c:ext xmlns:c16="http://schemas.microsoft.com/office/drawing/2014/chart" uri="{C3380CC4-5D6E-409C-BE32-E72D297353CC}">
              <c16:uniqueId val="{00000000-A000-4AE5-90AD-085D21677329}"/>
            </c:ext>
          </c:extLst>
        </c:ser>
        <c:ser>
          <c:idx val="2"/>
          <c:order val="2"/>
          <c:tx>
            <c:strRef>
              <c:f>Sheet1!$D$1</c:f>
              <c:strCache>
                <c:ptCount val="1"/>
                <c:pt idx="0">
                  <c:v>Series3</c:v>
                </c:pt>
              </c:strCache>
            </c:strRef>
          </c:tx>
          <c:spPr>
            <a:ln w="28575" cap="rnd">
              <a:solidFill>
                <a:schemeClr val="accent3"/>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Sheet1!$D$2:$D$10</c:f>
              <c:numCache>
                <c:formatCode>General</c:formatCode>
                <c:ptCount val="9"/>
                <c:pt idx="0">
                  <c:v>250</c:v>
                </c:pt>
                <c:pt idx="1">
                  <c:v>350</c:v>
                </c:pt>
                <c:pt idx="2">
                  <c:v>270</c:v>
                </c:pt>
                <c:pt idx="3">
                  <c:v>300</c:v>
                </c:pt>
                <c:pt idx="4">
                  <c:v>250</c:v>
                </c:pt>
                <c:pt idx="5">
                  <c:v>270</c:v>
                </c:pt>
                <c:pt idx="6">
                  <c:v>100</c:v>
                </c:pt>
                <c:pt idx="7">
                  <c:v>110</c:v>
                </c:pt>
                <c:pt idx="8">
                  <c:v>100</c:v>
                </c:pt>
              </c:numCache>
            </c:numRef>
          </c:val>
          <c:smooth val="1"/>
          <c:extLst>
            <c:ext xmlns:c16="http://schemas.microsoft.com/office/drawing/2014/chart" uri="{C3380CC4-5D6E-409C-BE32-E72D297353CC}">
              <c16:uniqueId val="{00000001-A000-4AE5-90AD-085D21677329}"/>
            </c:ext>
          </c:extLst>
        </c:ser>
        <c:dLbls>
          <c:showLegendKey val="0"/>
          <c:showVal val="0"/>
          <c:showCatName val="0"/>
          <c:showSerName val="0"/>
          <c:showPercent val="0"/>
          <c:showBubbleSize val="0"/>
        </c:dLbls>
        <c:smooth val="0"/>
        <c:axId val="393194128"/>
        <c:axId val="49544624"/>
      </c:lineChart>
      <c:catAx>
        <c:axId val="393194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max val="40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393194128"/>
        <c:crosses val="autoZero"/>
        <c:crossBetween val="midCat"/>
        <c:majorUnit val="100"/>
      </c:valAx>
      <c:spPr>
        <a:noFill/>
        <a:ln>
          <a:noFill/>
        </a:ln>
        <a:effectLst/>
      </c:spPr>
    </c:plotArea>
    <c:legend>
      <c:legendPos val="r"/>
      <c:layout>
        <c:manualLayout>
          <c:xMode val="edge"/>
          <c:yMode val="edge"/>
          <c:x val="0.13504270020302142"/>
          <c:y val="0.80151085760481466"/>
          <c:w val="0.83791414208091775"/>
          <c:h val="0.1955228193093949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DK"/>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65790153675716545"/>
        </c:manualLayout>
      </c:layout>
      <c:lineChart>
        <c:grouping val="standard"/>
        <c:varyColors val="0"/>
        <c:ser>
          <c:idx val="0"/>
          <c:order val="0"/>
          <c:tx>
            <c:strRef>
              <c:f>Sheet1!$B$1</c:f>
              <c:strCache>
                <c:ptCount val="1"/>
                <c:pt idx="0">
                  <c:v>Series1</c:v>
                </c:pt>
              </c:strCache>
            </c:strRef>
          </c:tx>
          <c:spPr>
            <a:ln w="28575" cap="rnd">
              <a:solidFill>
                <a:schemeClr val="accent2"/>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General</c:formatCode>
                <c:ptCount val="9"/>
                <c:pt idx="0">
                  <c:v>250</c:v>
                </c:pt>
                <c:pt idx="1">
                  <c:v>260</c:v>
                </c:pt>
                <c:pt idx="2">
                  <c:v>270</c:v>
                </c:pt>
                <c:pt idx="3">
                  <c:v>260</c:v>
                </c:pt>
                <c:pt idx="4">
                  <c:v>270</c:v>
                </c:pt>
                <c:pt idx="5">
                  <c:v>280</c:v>
                </c:pt>
                <c:pt idx="6">
                  <c:v>270</c:v>
                </c:pt>
                <c:pt idx="7">
                  <c:v>290</c:v>
                </c:pt>
                <c:pt idx="8">
                  <c:v>300</c:v>
                </c:pt>
              </c:numCache>
            </c:numRef>
          </c:val>
          <c:smooth val="1"/>
          <c:extLst>
            <c:ext xmlns:c16="http://schemas.microsoft.com/office/drawing/2014/chart" uri="{C3380CC4-5D6E-409C-BE32-E72D297353CC}">
              <c16:uniqueId val="{00000000-955E-4515-9AA6-1151705F55DF}"/>
            </c:ext>
          </c:extLst>
        </c:ser>
        <c:ser>
          <c:idx val="1"/>
          <c:order val="1"/>
          <c:tx>
            <c:strRef>
              <c:f>Sheet1!$C$1</c:f>
              <c:strCache>
                <c:ptCount val="1"/>
                <c:pt idx="0">
                  <c:v>Series2</c:v>
                </c:pt>
              </c:strCache>
            </c:strRef>
          </c:tx>
          <c:spPr>
            <a:ln w="28575" cap="rnd">
              <a:solidFill>
                <a:schemeClr val="accent4"/>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General</c:formatCode>
                <c:ptCount val="9"/>
                <c:pt idx="0">
                  <c:v>90</c:v>
                </c:pt>
                <c:pt idx="1">
                  <c:v>100</c:v>
                </c:pt>
                <c:pt idx="2">
                  <c:v>110</c:v>
                </c:pt>
                <c:pt idx="3">
                  <c:v>50</c:v>
                </c:pt>
                <c:pt idx="4">
                  <c:v>40</c:v>
                </c:pt>
                <c:pt idx="5">
                  <c:v>45</c:v>
                </c:pt>
                <c:pt idx="6">
                  <c:v>30</c:v>
                </c:pt>
                <c:pt idx="7">
                  <c:v>40</c:v>
                </c:pt>
                <c:pt idx="8">
                  <c:v>35</c:v>
                </c:pt>
              </c:numCache>
            </c:numRef>
          </c:val>
          <c:smooth val="1"/>
          <c:extLst>
            <c:ext xmlns:c16="http://schemas.microsoft.com/office/drawing/2014/chart" uri="{C3380CC4-5D6E-409C-BE32-E72D297353CC}">
              <c16:uniqueId val="{00000000-A000-4AE5-90AD-085D21677329}"/>
            </c:ext>
          </c:extLst>
        </c:ser>
        <c:dLbls>
          <c:showLegendKey val="0"/>
          <c:showVal val="0"/>
          <c:showCatName val="0"/>
          <c:showSerName val="0"/>
          <c:showPercent val="0"/>
          <c:showBubbleSize val="0"/>
        </c:dLbls>
        <c:smooth val="0"/>
        <c:axId val="393194128"/>
        <c:axId val="49544624"/>
      </c:lineChart>
      <c:catAx>
        <c:axId val="393194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max val="40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393194128"/>
        <c:crosses val="autoZero"/>
        <c:crossBetween val="midCat"/>
        <c:majorUnit val="100"/>
      </c:valAx>
      <c:spPr>
        <a:noFill/>
        <a:ln>
          <a:noFill/>
        </a:ln>
        <a:effectLst/>
      </c:spPr>
    </c:plotArea>
    <c:legend>
      <c:legendPos val="r"/>
      <c:layout>
        <c:manualLayout>
          <c:xMode val="edge"/>
          <c:yMode val="edge"/>
          <c:x val="0"/>
          <c:y val="0.78630047981555917"/>
          <c:w val="0.97312993066122189"/>
          <c:h val="0.1955228193093949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DK"/>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8259664948755523"/>
        </c:manualLayout>
      </c:layout>
      <c:barChart>
        <c:barDir val="col"/>
        <c:grouping val="stacked"/>
        <c:varyColors val="0"/>
        <c:ser>
          <c:idx val="0"/>
          <c:order val="0"/>
          <c:tx>
            <c:strRef>
              <c:f>Sheet1!$B$1</c:f>
              <c:strCache>
                <c:ptCount val="1"/>
                <c:pt idx="0">
                  <c:v>Volume</c:v>
                </c:pt>
              </c:strCache>
            </c:strRef>
          </c:tx>
          <c:spPr>
            <a:solidFill>
              <a:schemeClr val="accent2"/>
            </a:solidFill>
            <a:ln>
              <a:noFill/>
            </a:ln>
            <a:effectLst/>
          </c:spPr>
          <c:invertIfNegative val="0"/>
          <c:cat>
            <c:strRef>
              <c:f>Sheet1!$A$2:$A$8</c:f>
              <c:strCache>
                <c:ptCount val="7"/>
                <c:pt idx="0">
                  <c:v>18</c:v>
                </c:pt>
                <c:pt idx="1">
                  <c:v>19</c:v>
                </c:pt>
                <c:pt idx="2">
                  <c:v>20</c:v>
                </c:pt>
                <c:pt idx="3">
                  <c:v>21</c:v>
                </c:pt>
                <c:pt idx="4">
                  <c:v>22</c:v>
                </c:pt>
                <c:pt idx="5">
                  <c:v>23</c:v>
                </c:pt>
                <c:pt idx="6">
                  <c:v>24</c:v>
                </c:pt>
              </c:strCache>
            </c:strRef>
          </c:cat>
          <c:val>
            <c:numRef>
              <c:f>Sheet1!$B$2:$B$8</c:f>
              <c:numCache>
                <c:formatCode>General</c:formatCode>
                <c:ptCount val="7"/>
                <c:pt idx="0">
                  <c:v>60</c:v>
                </c:pt>
                <c:pt idx="1">
                  <c:v>300</c:v>
                </c:pt>
                <c:pt idx="2">
                  <c:v>330</c:v>
                </c:pt>
                <c:pt idx="3">
                  <c:v>340</c:v>
                </c:pt>
                <c:pt idx="4">
                  <c:v>360</c:v>
                </c:pt>
                <c:pt idx="5">
                  <c:v>400</c:v>
                </c:pt>
                <c:pt idx="6">
                  <c:v>400</c:v>
                </c:pt>
              </c:numCache>
            </c:numRef>
          </c:val>
          <c:extLst>
            <c:ext xmlns:c16="http://schemas.microsoft.com/office/drawing/2014/chart" uri="{C3380CC4-5D6E-409C-BE32-E72D297353CC}">
              <c16:uniqueId val="{00000000-0B90-4581-B6D2-4DE94B129E15}"/>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ax val="500"/>
          <c:min val="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4797088"/>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1E1E1E"/>
          </a:solidFill>
        </a:defRPr>
      </a:pPr>
      <a:endParaRPr lang="en-DK"/>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8259664948755523"/>
        </c:manualLayout>
      </c:layout>
      <c:barChart>
        <c:barDir val="col"/>
        <c:grouping val="stacked"/>
        <c:varyColors val="0"/>
        <c:ser>
          <c:idx val="0"/>
          <c:order val="0"/>
          <c:tx>
            <c:strRef>
              <c:f>Sheet1!$B$1</c:f>
              <c:strCache>
                <c:ptCount val="1"/>
                <c:pt idx="0">
                  <c:v>Volume</c:v>
                </c:pt>
              </c:strCache>
            </c:strRef>
          </c:tx>
          <c:spPr>
            <a:solidFill>
              <a:schemeClr val="accent2"/>
            </a:solidFill>
            <a:ln>
              <a:noFill/>
            </a:ln>
            <a:effectLst/>
          </c:spPr>
          <c:invertIfNegative val="0"/>
          <c:cat>
            <c:strRef>
              <c:f>Sheet1!$A$2:$A$6</c:f>
              <c:strCache>
                <c:ptCount val="5"/>
                <c:pt idx="0">
                  <c:v>20</c:v>
                </c:pt>
                <c:pt idx="1">
                  <c:v>21</c:v>
                </c:pt>
                <c:pt idx="2">
                  <c:v>22</c:v>
                </c:pt>
                <c:pt idx="3">
                  <c:v>23</c:v>
                </c:pt>
                <c:pt idx="4">
                  <c:v>24</c:v>
                </c:pt>
              </c:strCache>
            </c:strRef>
          </c:cat>
          <c:val>
            <c:numRef>
              <c:f>Sheet1!$B$2:$B$6</c:f>
              <c:numCache>
                <c:formatCode>General</c:formatCode>
                <c:ptCount val="5"/>
                <c:pt idx="0">
                  <c:v>0</c:v>
                </c:pt>
                <c:pt idx="1">
                  <c:v>25</c:v>
                </c:pt>
                <c:pt idx="2">
                  <c:v>72</c:v>
                </c:pt>
                <c:pt idx="3">
                  <c:v>70</c:v>
                </c:pt>
                <c:pt idx="4">
                  <c:v>100</c:v>
                </c:pt>
              </c:numCache>
            </c:numRef>
          </c:val>
          <c:extLst>
            <c:ext xmlns:c16="http://schemas.microsoft.com/office/drawing/2014/chart" uri="{C3380CC4-5D6E-409C-BE32-E72D297353CC}">
              <c16:uniqueId val="{00000000-0B90-4581-B6D2-4DE94B129E15}"/>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in val="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4797088"/>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1E1E1E"/>
          </a:solidFill>
        </a:defRPr>
      </a:pPr>
      <a:endParaRPr lang="en-DK"/>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8259664948755523"/>
        </c:manualLayout>
      </c:layout>
      <c:barChart>
        <c:barDir val="col"/>
        <c:grouping val="stacked"/>
        <c:varyColors val="0"/>
        <c:ser>
          <c:idx val="0"/>
          <c:order val="0"/>
          <c:tx>
            <c:strRef>
              <c:f>Sheet1!$B$1</c:f>
              <c:strCache>
                <c:ptCount val="1"/>
                <c:pt idx="0">
                  <c:v>Volume</c:v>
                </c:pt>
              </c:strCache>
            </c:strRef>
          </c:tx>
          <c:spPr>
            <a:solidFill>
              <a:schemeClr val="accent2"/>
            </a:solidFill>
            <a:ln>
              <a:noFill/>
            </a:ln>
            <a:effectLst/>
          </c:spPr>
          <c:invertIfNegative val="0"/>
          <c:cat>
            <c:strRef>
              <c:f>Sheet1!$A$2:$A$7</c:f>
              <c:strCache>
                <c:ptCount val="6"/>
                <c:pt idx="0">
                  <c:v>19</c:v>
                </c:pt>
                <c:pt idx="1">
                  <c:v>20</c:v>
                </c:pt>
                <c:pt idx="2">
                  <c:v>21</c:v>
                </c:pt>
                <c:pt idx="3">
                  <c:v>22</c:v>
                </c:pt>
                <c:pt idx="4">
                  <c:v>23</c:v>
                </c:pt>
                <c:pt idx="5">
                  <c:v>24</c:v>
                </c:pt>
              </c:strCache>
            </c:strRef>
          </c:cat>
          <c:val>
            <c:numRef>
              <c:f>Sheet1!$B$2:$B$7</c:f>
              <c:numCache>
                <c:formatCode>General</c:formatCode>
                <c:ptCount val="6"/>
                <c:pt idx="0">
                  <c:v>30</c:v>
                </c:pt>
                <c:pt idx="1">
                  <c:v>37</c:v>
                </c:pt>
                <c:pt idx="2">
                  <c:v>40</c:v>
                </c:pt>
                <c:pt idx="3">
                  <c:v>40</c:v>
                </c:pt>
                <c:pt idx="4">
                  <c:v>40</c:v>
                </c:pt>
                <c:pt idx="5">
                  <c:v>30</c:v>
                </c:pt>
              </c:numCache>
            </c:numRef>
          </c:val>
          <c:extLst>
            <c:ext xmlns:c16="http://schemas.microsoft.com/office/drawing/2014/chart" uri="{C3380CC4-5D6E-409C-BE32-E72D297353CC}">
              <c16:uniqueId val="{00000000-0B90-4581-B6D2-4DE94B129E15}"/>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in val="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4797088"/>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1E1E1E"/>
          </a:solidFill>
        </a:defRPr>
      </a:pPr>
      <a:endParaRPr lang="en-DK"/>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8259664948755523"/>
        </c:manualLayout>
      </c:layout>
      <c:barChart>
        <c:barDir val="col"/>
        <c:grouping val="stacked"/>
        <c:varyColors val="0"/>
        <c:ser>
          <c:idx val="0"/>
          <c:order val="0"/>
          <c:tx>
            <c:strRef>
              <c:f>Sheet1!$B$1</c:f>
              <c:strCache>
                <c:ptCount val="1"/>
                <c:pt idx="0">
                  <c:v>Volume</c:v>
                </c:pt>
              </c:strCache>
            </c:strRef>
          </c:tx>
          <c:spPr>
            <a:solidFill>
              <a:schemeClr val="accent2"/>
            </a:solidFill>
            <a:ln>
              <a:noFill/>
            </a:ln>
            <a:effectLst/>
          </c:spPr>
          <c:invertIfNegative val="0"/>
          <c:cat>
            <c:strRef>
              <c:f>Sheet1!$A$2:$A$8</c:f>
              <c:strCache>
                <c:ptCount val="7"/>
                <c:pt idx="0">
                  <c:v>18</c:v>
                </c:pt>
                <c:pt idx="1">
                  <c:v>19</c:v>
                </c:pt>
                <c:pt idx="2">
                  <c:v>20</c:v>
                </c:pt>
                <c:pt idx="3">
                  <c:v>21</c:v>
                </c:pt>
                <c:pt idx="4">
                  <c:v>22</c:v>
                </c:pt>
                <c:pt idx="5">
                  <c:v>23</c:v>
                </c:pt>
                <c:pt idx="6">
                  <c:v>24</c:v>
                </c:pt>
              </c:strCache>
            </c:strRef>
          </c:cat>
          <c:val>
            <c:numRef>
              <c:f>Sheet1!$B$2:$B$8</c:f>
              <c:numCache>
                <c:formatCode>General</c:formatCode>
                <c:ptCount val="7"/>
                <c:pt idx="0">
                  <c:v>20</c:v>
                </c:pt>
                <c:pt idx="1">
                  <c:v>50</c:v>
                </c:pt>
                <c:pt idx="2">
                  <c:v>100</c:v>
                </c:pt>
                <c:pt idx="3">
                  <c:v>130</c:v>
                </c:pt>
                <c:pt idx="4">
                  <c:v>130</c:v>
                </c:pt>
                <c:pt idx="5">
                  <c:v>100</c:v>
                </c:pt>
                <c:pt idx="6">
                  <c:v>70</c:v>
                </c:pt>
              </c:numCache>
            </c:numRef>
          </c:val>
          <c:extLst>
            <c:ext xmlns:c16="http://schemas.microsoft.com/office/drawing/2014/chart" uri="{C3380CC4-5D6E-409C-BE32-E72D297353CC}">
              <c16:uniqueId val="{00000000-0B90-4581-B6D2-4DE94B129E15}"/>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ax val="150"/>
          <c:min val="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4797088"/>
        <c:crosses val="autoZero"/>
        <c:crossBetween val="between"/>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rgbClr val="1E1E1E"/>
          </a:solidFill>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[Answer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14</c:v>
                </c:pt>
                <c:pt idx="1">
                  <c:v>18</c:v>
                </c:pt>
              </c:numCache>
            </c:numRef>
          </c:val>
          <c:extLst>
            <c:ext xmlns:c16="http://schemas.microsoft.com/office/drawing/2014/chart" uri="{C3380CC4-5D6E-409C-BE32-E72D297353CC}">
              <c16:uniqueId val="{00000000-EBE2-8345-BCCE-F15DD9EA7335}"/>
            </c:ext>
          </c:extLst>
        </c:ser>
        <c:ser>
          <c:idx val="1"/>
          <c:order val="1"/>
          <c:tx>
            <c:strRef>
              <c:f>Sheet1!$C$1</c:f>
              <c:strCache>
                <c:ptCount val="1"/>
                <c:pt idx="0">
                  <c:v>[Answer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43</c:v>
                </c:pt>
                <c:pt idx="1">
                  <c:v>49</c:v>
                </c:pt>
              </c:numCache>
            </c:numRef>
          </c:val>
          <c:extLst>
            <c:ext xmlns:c16="http://schemas.microsoft.com/office/drawing/2014/chart" uri="{C3380CC4-5D6E-409C-BE32-E72D297353CC}">
              <c16:uniqueId val="{00000001-EBE2-8345-BCCE-F15DD9EA7335}"/>
            </c:ext>
          </c:extLst>
        </c:ser>
        <c:ser>
          <c:idx val="2"/>
          <c:order val="2"/>
          <c:tx>
            <c:strRef>
              <c:f>Sheet1!$D$1</c:f>
              <c:strCache>
                <c:ptCount val="1"/>
                <c:pt idx="0">
                  <c:v>[Answer 3]</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38</c:v>
                </c:pt>
                <c:pt idx="1">
                  <c:v>27</c:v>
                </c:pt>
              </c:numCache>
            </c:numRef>
          </c:val>
          <c:extLst>
            <c:ext xmlns:c16="http://schemas.microsoft.com/office/drawing/2014/chart" uri="{C3380CC4-5D6E-409C-BE32-E72D297353CC}">
              <c16:uniqueId val="{00000002-EBE2-8345-BCCE-F15DD9EA7335}"/>
            </c:ext>
          </c:extLst>
        </c:ser>
        <c:ser>
          <c:idx val="3"/>
          <c:order val="3"/>
          <c:tx>
            <c:strRef>
              <c:f>Sheet1!$E$1</c:f>
              <c:strCache>
                <c:ptCount val="1"/>
                <c:pt idx="0">
                  <c:v>[Answer 4]</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5</c:v>
                </c:pt>
                <c:pt idx="1">
                  <c:v>6</c:v>
                </c:pt>
              </c:numCache>
            </c:numRef>
          </c:val>
          <c:extLst>
            <c:ext xmlns:c16="http://schemas.microsoft.com/office/drawing/2014/chart" uri="{C3380CC4-5D6E-409C-BE32-E72D297353CC}">
              <c16:uniqueId val="{00000003-EBE2-8345-BCCE-F15DD9EA7335}"/>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raphik Regular" panose="020B0503030202060203" pitchFamily="34" charset="77"/>
        </a:defRPr>
      </a:pPr>
      <a:endParaRPr lang="en-DK"/>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12.5</c:v>
                </c:pt>
                <c:pt idx="1">
                  <c:v>10.7</c:v>
                </c:pt>
                <c:pt idx="2">
                  <c:v>8.3000000000000007</c:v>
                </c:pt>
                <c:pt idx="3">
                  <c:v>4.5</c:v>
                </c:pt>
                <c:pt idx="4">
                  <c:v>3.4</c:v>
                </c:pt>
              </c:numCache>
            </c:numRef>
          </c:val>
          <c:extLst>
            <c:ext xmlns:c16="http://schemas.microsoft.com/office/drawing/2014/chart" uri="{C3380CC4-5D6E-409C-BE32-E72D297353CC}">
              <c16:uniqueId val="{00000000-8B83-6A4D-B0F9-A0516B585F51}"/>
            </c:ext>
          </c:extLst>
        </c:ser>
        <c:dLbls>
          <c:showLegendKey val="0"/>
          <c:showVal val="0"/>
          <c:showCatName val="0"/>
          <c:showSerName val="0"/>
          <c:showPercent val="0"/>
          <c:showBubbleSize val="0"/>
        </c:dLbls>
        <c:gapWidth val="219"/>
        <c:overlap val="-27"/>
        <c:axId val="393194128"/>
        <c:axId val="49544624"/>
      </c:barChart>
      <c:catAx>
        <c:axId val="39319412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K"/>
          </a:p>
        </c:txPr>
        <c:crossAx val="39319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areaChart>
        <c:grouping val="stacked"/>
        <c:varyColors val="0"/>
        <c:ser>
          <c:idx val="0"/>
          <c:order val="0"/>
          <c:tx>
            <c:strRef>
              <c:f>Sheet1!$B$1</c:f>
              <c:strCache>
                <c:ptCount val="1"/>
                <c:pt idx="0">
                  <c:v>Series 1</c:v>
                </c:pt>
              </c:strCache>
            </c:strRef>
          </c:tx>
          <c:spPr>
            <a:solidFill>
              <a:schemeClr val="accent2"/>
            </a:solidFill>
            <a:ln>
              <a:noFill/>
            </a:ln>
            <a:effectLst/>
          </c:spPr>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25</c:v>
                </c:pt>
                <c:pt idx="1">
                  <c:v>22</c:v>
                </c:pt>
                <c:pt idx="2">
                  <c:v>20</c:v>
                </c:pt>
                <c:pt idx="3">
                  <c:v>9</c:v>
                </c:pt>
                <c:pt idx="4">
                  <c:v>9</c:v>
                </c:pt>
                <c:pt idx="5">
                  <c:v>0</c:v>
                </c:pt>
              </c:numCache>
            </c:numRef>
          </c:val>
          <c:extLst>
            <c:ext xmlns:c16="http://schemas.microsoft.com/office/drawing/2014/chart" uri="{C3380CC4-5D6E-409C-BE32-E72D297353CC}">
              <c16:uniqueId val="{00000000-4767-4B1F-9E64-7F4F5CFAF93F}"/>
            </c:ext>
          </c:extLst>
        </c:ser>
        <c:ser>
          <c:idx val="1"/>
          <c:order val="1"/>
          <c:tx>
            <c:strRef>
              <c:f>Sheet1!$C$1</c:f>
              <c:strCache>
                <c:ptCount val="1"/>
                <c:pt idx="0">
                  <c:v>Series 2</c:v>
                </c:pt>
              </c:strCache>
            </c:strRef>
          </c:tx>
          <c:spPr>
            <a:solidFill>
              <a:schemeClr val="accent1"/>
            </a:solidFill>
            <a:ln>
              <a:noFill/>
            </a:ln>
            <a:effectLst/>
          </c:spPr>
          <c:cat>
            <c:numRef>
              <c:f>Sheet1!$A$2:$A$7</c:f>
              <c:numCache>
                <c:formatCode>General</c:formatCode>
                <c:ptCount val="6"/>
                <c:pt idx="0">
                  <c:v>2019</c:v>
                </c:pt>
                <c:pt idx="1">
                  <c:v>2020</c:v>
                </c:pt>
                <c:pt idx="2">
                  <c:v>2021</c:v>
                </c:pt>
                <c:pt idx="3">
                  <c:v>2022</c:v>
                </c:pt>
                <c:pt idx="4">
                  <c:v>2023</c:v>
                </c:pt>
                <c:pt idx="5">
                  <c:v>2024</c:v>
                </c:pt>
              </c:numCache>
            </c:numRef>
          </c:cat>
          <c:val>
            <c:numRef>
              <c:f>Sheet1!$C$2:$C$7</c:f>
              <c:numCache>
                <c:formatCode>General</c:formatCode>
                <c:ptCount val="6"/>
                <c:pt idx="0">
                  <c:v>0</c:v>
                </c:pt>
                <c:pt idx="1">
                  <c:v>2.8</c:v>
                </c:pt>
                <c:pt idx="2">
                  <c:v>4.5999999999999996</c:v>
                </c:pt>
                <c:pt idx="3">
                  <c:v>15.2</c:v>
                </c:pt>
                <c:pt idx="4">
                  <c:v>15</c:v>
                </c:pt>
                <c:pt idx="5">
                  <c:v>24</c:v>
                </c:pt>
              </c:numCache>
            </c:numRef>
          </c:val>
          <c:extLst>
            <c:ext xmlns:c16="http://schemas.microsoft.com/office/drawing/2014/chart" uri="{C3380CC4-5D6E-409C-BE32-E72D297353CC}">
              <c16:uniqueId val="{00000001-4767-4B1F-9E64-7F4F5CFAF93F}"/>
            </c:ext>
          </c:extLst>
        </c:ser>
        <c:dLbls>
          <c:showLegendKey val="0"/>
          <c:showVal val="0"/>
          <c:showCatName val="0"/>
          <c:showSerName val="0"/>
          <c:showPercent val="0"/>
          <c:showBubbleSize val="0"/>
        </c:dLbls>
        <c:axId val="559937455"/>
        <c:axId val="337086735"/>
      </c:area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559937455"/>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DK"/>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25</c:v>
                </c:pt>
                <c:pt idx="1">
                  <c:v>24.8</c:v>
                </c:pt>
                <c:pt idx="2">
                  <c:v>24.6</c:v>
                </c:pt>
                <c:pt idx="3">
                  <c:v>24.2</c:v>
                </c:pt>
                <c:pt idx="4">
                  <c:v>24</c:v>
                </c:pt>
                <c:pt idx="5">
                  <c:v>24</c:v>
                </c:pt>
              </c:numCache>
            </c:numRef>
          </c:val>
          <c:extLst>
            <c:ext xmlns:c16="http://schemas.microsoft.com/office/drawing/2014/chart" uri="{C3380CC4-5D6E-409C-BE32-E72D297353CC}">
              <c16:uniqueId val="{00000000-4767-4B1F-9E64-7F4F5CFAF93F}"/>
            </c:ext>
          </c:extLst>
        </c:ser>
        <c:dLbls>
          <c:showLegendKey val="0"/>
          <c:showVal val="0"/>
          <c:showCatName val="0"/>
          <c:showSerName val="0"/>
          <c:showPercent val="0"/>
          <c:showBubbleSize val="0"/>
        </c:dLbls>
        <c:axId val="559937455"/>
        <c:axId val="337086735"/>
      </c:area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3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DK"/>
          </a:p>
        </c:txPr>
        <c:crossAx val="559937455"/>
        <c:crosses val="autoZero"/>
        <c:crossBetween val="midCat"/>
      </c:valAx>
      <c:spPr>
        <a:noFill/>
        <a:ln w="25400">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DK"/>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barChart>
        <c:barDir val="col"/>
        <c:grouping val="percentStacked"/>
        <c:varyColors val="0"/>
        <c:ser>
          <c:idx val="0"/>
          <c:order val="0"/>
          <c:tx>
            <c:strRef>
              <c:f>Sheet1!$B$1</c:f>
              <c:strCache>
                <c:ptCount val="1"/>
                <c:pt idx="0">
                  <c:v>Series 1</c:v>
                </c:pt>
              </c:strCache>
            </c:strRef>
          </c:tx>
          <c:spPr>
            <a:solidFill>
              <a:schemeClr val="accent2"/>
            </a:solidFill>
            <a:ln>
              <a:no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7-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0%</c:formatCode>
                <c:ptCount val="6"/>
                <c:pt idx="0">
                  <c:v>1</c:v>
                </c:pt>
                <c:pt idx="1">
                  <c:v>0.95</c:v>
                </c:pt>
                <c:pt idx="2">
                  <c:v>0.93</c:v>
                </c:pt>
                <c:pt idx="3">
                  <c:v>0.31</c:v>
                </c:pt>
                <c:pt idx="4">
                  <c:v>0.31</c:v>
                </c:pt>
                <c:pt idx="5" formatCode="General">
                  <c:v>0</c:v>
                </c:pt>
              </c:numCache>
            </c:numRef>
          </c:val>
          <c:extLst>
            <c:ext xmlns:c16="http://schemas.microsoft.com/office/drawing/2014/chart" uri="{C3380CC4-5D6E-409C-BE32-E72D297353CC}">
              <c16:uniqueId val="{00000000-4767-4B1F-9E64-7F4F5CFAF93F}"/>
            </c:ext>
          </c:extLst>
        </c:ser>
        <c:ser>
          <c:idx val="1"/>
          <c:order val="1"/>
          <c:tx>
            <c:strRef>
              <c:f>Sheet1!$C$1</c:f>
              <c:strCache>
                <c:ptCount val="1"/>
                <c:pt idx="0">
                  <c:v>Series 2</c:v>
                </c:pt>
              </c:strCache>
            </c:strRef>
          </c:tx>
          <c:spPr>
            <a:solidFill>
              <a:schemeClr val="accent4"/>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2459-4461-88C2-58352049A02A}"/>
                </c:ext>
              </c:extLst>
            </c:dLbl>
            <c:dLbl>
              <c:idx val="1"/>
              <c:delete val="1"/>
              <c:extLst>
                <c:ext xmlns:c15="http://schemas.microsoft.com/office/drawing/2012/chart" uri="{CE6537A1-D6FC-4f65-9D91-7224C49458BB}"/>
                <c:ext xmlns:c16="http://schemas.microsoft.com/office/drawing/2014/chart" uri="{C3380CC4-5D6E-409C-BE32-E72D297353CC}">
                  <c16:uniqueId val="{00000004-2459-4461-88C2-58352049A02A}"/>
                </c:ext>
              </c:extLst>
            </c:dLbl>
            <c:dLbl>
              <c:idx val="2"/>
              <c:delete val="1"/>
              <c:extLst>
                <c:ext xmlns:c15="http://schemas.microsoft.com/office/drawing/2012/chart" uri="{CE6537A1-D6FC-4f65-9D91-7224C49458BB}"/>
                <c:ext xmlns:c16="http://schemas.microsoft.com/office/drawing/2014/chart" uri="{C3380CC4-5D6E-409C-BE32-E72D297353CC}">
                  <c16:uniqueId val="{00000002-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Sheet1!$C$2:$C$7</c:f>
              <c:numCache>
                <c:formatCode>General</c:formatCode>
                <c:ptCount val="6"/>
                <c:pt idx="0">
                  <c:v>0</c:v>
                </c:pt>
                <c:pt idx="1">
                  <c:v>0</c:v>
                </c:pt>
                <c:pt idx="2">
                  <c:v>0</c:v>
                </c:pt>
                <c:pt idx="3" formatCode="0%">
                  <c:v>0.21</c:v>
                </c:pt>
                <c:pt idx="4" formatCode="0%">
                  <c:v>0.13</c:v>
                </c:pt>
                <c:pt idx="5" formatCode="0%">
                  <c:v>0.3</c:v>
                </c:pt>
              </c:numCache>
            </c:numRef>
          </c:val>
          <c:extLst>
            <c:ext xmlns:c16="http://schemas.microsoft.com/office/drawing/2014/chart" uri="{C3380CC4-5D6E-409C-BE32-E72D297353CC}">
              <c16:uniqueId val="{00000001-4767-4B1F-9E64-7F4F5CFAF93F}"/>
            </c:ext>
          </c:extLst>
        </c:ser>
        <c:ser>
          <c:idx val="2"/>
          <c:order val="2"/>
          <c:tx>
            <c:strRef>
              <c:f>Sheet1!$D$1</c:f>
              <c:strCache>
                <c:ptCount val="1"/>
                <c:pt idx="0">
                  <c:v>Series 3</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2459-4461-88C2-58352049A02A}"/>
                </c:ext>
              </c:extLst>
            </c:dLbl>
            <c:dLbl>
              <c:idx val="1"/>
              <c:delete val="1"/>
              <c:extLst>
                <c:ext xmlns:c15="http://schemas.microsoft.com/office/drawing/2012/chart" uri="{CE6537A1-D6FC-4f65-9D91-7224C49458BB}"/>
                <c:ext xmlns:c16="http://schemas.microsoft.com/office/drawing/2014/chart" uri="{C3380CC4-5D6E-409C-BE32-E72D297353CC}">
                  <c16:uniqueId val="{00000003-2459-4461-88C2-58352049A02A}"/>
                </c:ext>
              </c:extLst>
            </c:dLbl>
            <c:dLbl>
              <c:idx val="2"/>
              <c:delete val="1"/>
              <c:extLst>
                <c:ext xmlns:c15="http://schemas.microsoft.com/office/drawing/2012/chart" uri="{CE6537A1-D6FC-4f65-9D91-7224C49458BB}"/>
                <c:ext xmlns:c16="http://schemas.microsoft.com/office/drawing/2014/chart" uri="{C3380CC4-5D6E-409C-BE32-E72D297353CC}">
                  <c16:uniqueId val="{00000001-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Sheet1!$D$2:$D$7</c:f>
              <c:numCache>
                <c:formatCode>0%</c:formatCode>
                <c:ptCount val="6"/>
                <c:pt idx="0" formatCode="General">
                  <c:v>0</c:v>
                </c:pt>
                <c:pt idx="1">
                  <c:v>0.05</c:v>
                </c:pt>
                <c:pt idx="2">
                  <c:v>7.0000000000000007E-2</c:v>
                </c:pt>
                <c:pt idx="3">
                  <c:v>0.48</c:v>
                </c:pt>
                <c:pt idx="4">
                  <c:v>0.56000000000000005</c:v>
                </c:pt>
                <c:pt idx="5">
                  <c:v>0.7</c:v>
                </c:pt>
              </c:numCache>
            </c:numRef>
          </c:val>
          <c:extLst>
            <c:ext xmlns:c16="http://schemas.microsoft.com/office/drawing/2014/chart" uri="{C3380CC4-5D6E-409C-BE32-E72D297353CC}">
              <c16:uniqueId val="{00000000-2459-4461-88C2-58352049A02A}"/>
            </c:ext>
          </c:extLst>
        </c:ser>
        <c:dLbls>
          <c:showLegendKey val="0"/>
          <c:showVal val="0"/>
          <c:showCatName val="0"/>
          <c:showSerName val="0"/>
          <c:showPercent val="0"/>
          <c:showBubbleSize val="0"/>
        </c:dLbls>
        <c:gapWidth val="50"/>
        <c:overlap val="100"/>
        <c:axId val="559937455"/>
        <c:axId val="337086735"/>
      </c:bar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DK"/>
          </a:p>
        </c:txPr>
        <c:crossAx val="55993745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0000"/>
          </a:solidFill>
        </a:defRPr>
      </a:pPr>
      <a:endParaRPr lang="en-DK"/>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C624-4C72-9CF0-F72D6D9DB20B}"/>
                </c:ext>
              </c:extLst>
            </c:dLbl>
            <c:dLbl>
              <c:idx val="1"/>
              <c:layout>
                <c:manualLayout>
                  <c:x val="0"/>
                  <c:y val="-0.200035371442422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624-4C72-9CF0-F72D6D9DB20B}"/>
                </c:ext>
              </c:extLst>
            </c:dLbl>
            <c:dLbl>
              <c:idx val="2"/>
              <c:layout>
                <c:manualLayout>
                  <c:x val="-7.686843416163015E-17"/>
                  <c:y val="-0.208983923608958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24-4C72-9CF0-F72D6D9DB20B}"/>
                </c:ext>
              </c:extLst>
            </c:dLbl>
            <c:dLbl>
              <c:idx val="3"/>
              <c:layout>
                <c:manualLayout>
                  <c:x val="0"/>
                  <c:y val="-0.208983923608958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624-4C72-9CF0-F72D6D9DB20B}"/>
                </c:ext>
              </c:extLst>
            </c:dLbl>
            <c:dLbl>
              <c:idx val="4"/>
              <c:layout>
                <c:manualLayout>
                  <c:x val="-7.686843416163015E-17"/>
                  <c:y val="-0.217932475775494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24-4C72-9CF0-F72D6D9DB20B}"/>
                </c:ext>
              </c:extLst>
            </c:dLbl>
            <c:dLbl>
              <c:idx val="5"/>
              <c:layout>
                <c:manualLayout>
                  <c:x val="0"/>
                  <c:y val="-0.217932475775494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0</c:v>
                </c:pt>
                <c:pt idx="1">
                  <c:v>1.1000000000000001</c:v>
                </c:pt>
                <c:pt idx="2">
                  <c:v>1.1000000000000001</c:v>
                </c:pt>
                <c:pt idx="3">
                  <c:v>1.2</c:v>
                </c:pt>
                <c:pt idx="4">
                  <c:v>1.2</c:v>
                </c:pt>
                <c:pt idx="5">
                  <c:v>1.2</c:v>
                </c:pt>
              </c:numCache>
            </c:numRef>
          </c:val>
          <c:extLst>
            <c:ext xmlns:c16="http://schemas.microsoft.com/office/drawing/2014/chart" uri="{C3380CC4-5D6E-409C-BE32-E72D297353CC}">
              <c16:uniqueId val="{00000000-4767-4B1F-9E64-7F4F5CFAF93F}"/>
            </c:ext>
          </c:extLst>
        </c:ser>
        <c:dLbls>
          <c:showLegendKey val="0"/>
          <c:showVal val="0"/>
          <c:showCatName val="0"/>
          <c:showSerName val="0"/>
          <c:showPercent val="0"/>
          <c:showBubbleSize val="0"/>
        </c:dLbls>
        <c:gapWidth val="50"/>
        <c:overlap val="100"/>
        <c:axId val="559937455"/>
        <c:axId val="337086735"/>
      </c:bar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3"/>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559937455"/>
        <c:crosses val="autoZero"/>
        <c:crossBetween val="between"/>
        <c:majorUnit val="1"/>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DK"/>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lineChart>
        <c:grouping val="stacked"/>
        <c:varyColors val="0"/>
        <c:ser>
          <c:idx val="0"/>
          <c:order val="0"/>
          <c:tx>
            <c:strRef>
              <c:f>Sheet1!$B$1</c:f>
              <c:strCache>
                <c:ptCount val="1"/>
                <c:pt idx="0">
                  <c:v>Series 1</c:v>
                </c:pt>
              </c:strCache>
            </c:strRef>
          </c:tx>
          <c:spPr>
            <a:ln w="28575" cap="rnd">
              <a:solidFill>
                <a:schemeClr val="accent2"/>
              </a:solidFill>
              <a:round/>
            </a:ln>
            <a:effectLst/>
          </c:spPr>
          <c:marker>
            <c:symbol val="none"/>
          </c:marker>
          <c:dLbls>
            <c:dLbl>
              <c:idx val="0"/>
              <c:layout>
                <c:manualLayout>
                  <c:x val="-4.6121593291404611E-2"/>
                  <c:y val="-0.116331178164969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24-4C72-9CF0-F72D6D9DB20B}"/>
                </c:ext>
              </c:extLst>
            </c:dLbl>
            <c:dLbl>
              <c:idx val="1"/>
              <c:layout>
                <c:manualLayout>
                  <c:x val="0"/>
                  <c:y val="-0.200035371442422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624-4C72-9CF0-F72D6D9DB20B}"/>
                </c:ext>
              </c:extLst>
            </c:dLbl>
            <c:dLbl>
              <c:idx val="2"/>
              <c:layout>
                <c:manualLayout>
                  <c:x val="-7.686843416163015E-17"/>
                  <c:y val="-0.208983923608958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24-4C72-9CF0-F72D6D9DB20B}"/>
                </c:ext>
              </c:extLst>
            </c:dLbl>
            <c:dLbl>
              <c:idx val="3"/>
              <c:layout>
                <c:manualLayout>
                  <c:x val="0"/>
                  <c:y val="-0.208983923608958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624-4C72-9CF0-F72D6D9DB20B}"/>
                </c:ext>
              </c:extLst>
            </c:dLbl>
            <c:dLbl>
              <c:idx val="4"/>
              <c:layout>
                <c:manualLayout>
                  <c:x val="-7.686843416163015E-17"/>
                  <c:y val="-0.217932475775494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24-4C72-9CF0-F72D6D9DB20B}"/>
                </c:ext>
              </c:extLst>
            </c:dLbl>
            <c:dLbl>
              <c:idx val="5"/>
              <c:layout>
                <c:manualLayout>
                  <c:x val="0"/>
                  <c:y val="-0.217932475775494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11.6</c:v>
                </c:pt>
                <c:pt idx="1">
                  <c:v>12.3</c:v>
                </c:pt>
                <c:pt idx="2">
                  <c:v>12.3</c:v>
                </c:pt>
                <c:pt idx="3">
                  <c:v>12.3</c:v>
                </c:pt>
                <c:pt idx="4">
                  <c:v>12.3</c:v>
                </c:pt>
                <c:pt idx="5">
                  <c:v>12.3</c:v>
                </c:pt>
              </c:numCache>
            </c:numRef>
          </c:val>
          <c:smooth val="0"/>
          <c:extLst>
            <c:ext xmlns:c16="http://schemas.microsoft.com/office/drawing/2014/chart" uri="{C3380CC4-5D6E-409C-BE32-E72D297353CC}">
              <c16:uniqueId val="{00000000-4767-4B1F-9E64-7F4F5CFAF93F}"/>
            </c:ext>
          </c:extLst>
        </c:ser>
        <c:dLbls>
          <c:showLegendKey val="0"/>
          <c:showVal val="0"/>
          <c:showCatName val="0"/>
          <c:showSerName val="0"/>
          <c:showPercent val="0"/>
          <c:showBubbleSize val="0"/>
        </c:dLbls>
        <c:smooth val="0"/>
        <c:axId val="559937455"/>
        <c:axId val="337086735"/>
      </c:line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20"/>
          <c:min val="1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559937455"/>
        <c:crosses val="autoZero"/>
        <c:crossBetween val="between"/>
        <c:majorUnit val="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DK"/>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lineChart>
        <c:grouping val="stacked"/>
        <c:varyColors val="0"/>
        <c:ser>
          <c:idx val="0"/>
          <c:order val="0"/>
          <c:tx>
            <c:strRef>
              <c:f>Sheet1!$B$1</c:f>
              <c:strCache>
                <c:ptCount val="1"/>
                <c:pt idx="0">
                  <c:v>Series 1</c:v>
                </c:pt>
              </c:strCache>
            </c:strRef>
          </c:tx>
          <c:spPr>
            <a:ln w="28575" cap="rnd">
              <a:solidFill>
                <a:schemeClr val="accent2"/>
              </a:solidFill>
              <a:round/>
            </a:ln>
            <a:effectLst/>
          </c:spPr>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70</c:v>
                </c:pt>
                <c:pt idx="1">
                  <c:v>102</c:v>
                </c:pt>
                <c:pt idx="2">
                  <c:v>102</c:v>
                </c:pt>
                <c:pt idx="3">
                  <c:v>104</c:v>
                </c:pt>
                <c:pt idx="4">
                  <c:v>104</c:v>
                </c:pt>
                <c:pt idx="5">
                  <c:v>106</c:v>
                </c:pt>
              </c:numCache>
            </c:numRef>
          </c:val>
          <c:smooth val="0"/>
          <c:extLst>
            <c:ext xmlns:c16="http://schemas.microsoft.com/office/drawing/2014/chart" uri="{C3380CC4-5D6E-409C-BE32-E72D297353CC}">
              <c16:uniqueId val="{00000000-4767-4B1F-9E64-7F4F5CFAF93F}"/>
            </c:ext>
          </c:extLst>
        </c:ser>
        <c:ser>
          <c:idx val="1"/>
          <c:order val="1"/>
          <c:tx>
            <c:strRef>
              <c:f>Sheet1!$C$1</c:f>
              <c:strCache>
                <c:ptCount val="1"/>
                <c:pt idx="0">
                  <c:v>Column1</c:v>
                </c:pt>
              </c:strCache>
            </c:strRef>
          </c:tx>
          <c:spPr>
            <a:ln w="28575" cap="rnd">
              <a:solidFill>
                <a:schemeClr val="accent4"/>
              </a:solidFill>
              <a:round/>
            </a:ln>
            <a:effectLst/>
          </c:spPr>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401-43E2-8EB6-5AD36E7BA62C}"/>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Sheet1!$C$2:$C$7</c:f>
              <c:numCache>
                <c:formatCode>General</c:formatCode>
                <c:ptCount val="6"/>
                <c:pt idx="0">
                  <c:v>100</c:v>
                </c:pt>
                <c:pt idx="1">
                  <c:v>170</c:v>
                </c:pt>
                <c:pt idx="2">
                  <c:v>175</c:v>
                </c:pt>
                <c:pt idx="3">
                  <c:v>178</c:v>
                </c:pt>
                <c:pt idx="4">
                  <c:v>180</c:v>
                </c:pt>
                <c:pt idx="5">
                  <c:v>188</c:v>
                </c:pt>
              </c:numCache>
            </c:numRef>
          </c:val>
          <c:smooth val="0"/>
          <c:extLst>
            <c:ext xmlns:c16="http://schemas.microsoft.com/office/drawing/2014/chart" uri="{C3380CC4-5D6E-409C-BE32-E72D297353CC}">
              <c16:uniqueId val="{00000000-9401-43E2-8EB6-5AD36E7BA62C}"/>
            </c:ext>
          </c:extLst>
        </c:ser>
        <c:ser>
          <c:idx val="2"/>
          <c:order val="2"/>
          <c:tx>
            <c:strRef>
              <c:f>Sheet1!$D$1</c:f>
              <c:strCache>
                <c:ptCount val="1"/>
                <c:pt idx="0">
                  <c:v>Column2</c:v>
                </c:pt>
              </c:strCache>
            </c:strRef>
          </c:tx>
          <c:spPr>
            <a:ln w="28575" cap="rnd">
              <a:solidFill>
                <a:schemeClr val="accent1"/>
              </a:solidFill>
              <a:round/>
            </a:ln>
            <a:effectLst/>
          </c:spPr>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401-43E2-8EB6-5AD36E7BA62C}"/>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Sheet1!$D$2:$D$7</c:f>
              <c:numCache>
                <c:formatCode>General</c:formatCode>
                <c:ptCount val="6"/>
                <c:pt idx="0">
                  <c:v>400</c:v>
                </c:pt>
                <c:pt idx="1">
                  <c:v>580</c:v>
                </c:pt>
                <c:pt idx="2">
                  <c:v>582</c:v>
                </c:pt>
                <c:pt idx="3">
                  <c:v>584</c:v>
                </c:pt>
                <c:pt idx="4">
                  <c:v>586</c:v>
                </c:pt>
                <c:pt idx="5">
                  <c:v>586</c:v>
                </c:pt>
              </c:numCache>
            </c:numRef>
          </c:val>
          <c:smooth val="0"/>
          <c:extLst>
            <c:ext xmlns:c16="http://schemas.microsoft.com/office/drawing/2014/chart" uri="{C3380CC4-5D6E-409C-BE32-E72D297353CC}">
              <c16:uniqueId val="{00000001-9401-43E2-8EB6-5AD36E7BA62C}"/>
            </c:ext>
          </c:extLst>
        </c:ser>
        <c:dLbls>
          <c:showLegendKey val="0"/>
          <c:showVal val="0"/>
          <c:showCatName val="0"/>
          <c:showSerName val="0"/>
          <c:showPercent val="0"/>
          <c:showBubbleSize val="0"/>
        </c:dLbls>
        <c:smooth val="0"/>
        <c:axId val="559937455"/>
        <c:axId val="337086735"/>
      </c:line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1000"/>
          <c:min val="0"/>
        </c:scaling>
        <c:delete val="0"/>
        <c:axPos val="l"/>
        <c:numFmt formatCode="General"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559937455"/>
        <c:crosses val="autoZero"/>
        <c:crossBetween val="between"/>
        <c:majorUnit val="50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DK"/>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70594185176318E-2"/>
          <c:y val="3.8858739214484413E-2"/>
          <c:w val="0.95759645669291338"/>
          <c:h val="0.85643530537866552"/>
        </c:manualLayout>
      </c:layout>
      <c:barChart>
        <c:barDir val="col"/>
        <c:grouping val="clustered"/>
        <c:varyColors val="0"/>
        <c:ser>
          <c:idx val="1"/>
          <c:order val="0"/>
          <c:tx>
            <c:strRef>
              <c:f>Sheet1!$B$1</c:f>
              <c:strCache>
                <c:ptCount val="1"/>
                <c:pt idx="0">
                  <c:v>Option 1</c:v>
                </c:pt>
              </c:strCache>
            </c:strRef>
          </c:tx>
          <c:spPr>
            <a:solidFill>
              <a:schemeClr val="tx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2DB8-6844-A20A-4FE49CFEE1CA}"/>
              </c:ext>
            </c:extLst>
          </c:dPt>
          <c:dLbls>
            <c:dLbl>
              <c:idx val="1"/>
              <c:layout>
                <c:manualLayout>
                  <c:x val="0"/>
                  <c:y val="-4.305955019095667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DB8-6844-A20A-4FE49CFEE1CA}"/>
                </c:ext>
              </c:extLst>
            </c:dLbl>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Entry</c:v>
                </c:pt>
                <c:pt idx="1">
                  <c:v>2025</c:v>
                </c:pt>
                <c:pt idx="2">
                  <c:v>2026</c:v>
                </c:pt>
                <c:pt idx="3">
                  <c:v>2027</c:v>
                </c:pt>
                <c:pt idx="4">
                  <c:v>2028</c:v>
                </c:pt>
                <c:pt idx="5">
                  <c:v>2029</c:v>
                </c:pt>
              </c:strCache>
            </c:strRef>
          </c:cat>
          <c:val>
            <c:numRef>
              <c:f>Sheet1!$B$2:$B$7</c:f>
              <c:numCache>
                <c:formatCode>_("$"* #,##0.00_);_("$"* \(#,##0.00\);_("$"* "-"??_);_(@_)</c:formatCode>
                <c:ptCount val="6"/>
                <c:pt idx="0">
                  <c:v>-5.22</c:v>
                </c:pt>
                <c:pt idx="1">
                  <c:v>1.95</c:v>
                </c:pt>
                <c:pt idx="2">
                  <c:v>2.2200000000000002</c:v>
                </c:pt>
                <c:pt idx="3">
                  <c:v>3.6</c:v>
                </c:pt>
                <c:pt idx="4">
                  <c:v>4.9000000000000004</c:v>
                </c:pt>
                <c:pt idx="5">
                  <c:v>6.03</c:v>
                </c:pt>
              </c:numCache>
            </c:numRef>
          </c:val>
          <c:extLst>
            <c:ext xmlns:c16="http://schemas.microsoft.com/office/drawing/2014/chart" uri="{C3380CC4-5D6E-409C-BE32-E72D297353CC}">
              <c16:uniqueId val="{00000005-B115-FB4C-A0AC-B281FC942DF3}"/>
            </c:ext>
          </c:extLst>
        </c:ser>
        <c:dLbls>
          <c:showLegendKey val="0"/>
          <c:showVal val="0"/>
          <c:showCatName val="0"/>
          <c:showSerName val="0"/>
          <c:showPercent val="0"/>
          <c:showBubbleSize val="0"/>
        </c:dLbls>
        <c:gapWidth val="219"/>
        <c:overlap val="-27"/>
        <c:axId val="1110315551"/>
        <c:axId val="1141422591"/>
      </c:barChart>
      <c:catAx>
        <c:axId val="1110315551"/>
        <c:scaling>
          <c:orientation val="minMax"/>
        </c:scaling>
        <c:delete val="0"/>
        <c:axPos val="b"/>
        <c:numFmt formatCode="General" sourceLinked="1"/>
        <c:majorTickMark val="none"/>
        <c:minorTickMark val="none"/>
        <c:tickLblPos val="low"/>
        <c:spPr>
          <a:noFill/>
          <a:ln w="317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41422591"/>
        <c:crosses val="autoZero"/>
        <c:auto val="1"/>
        <c:lblAlgn val="ctr"/>
        <c:lblOffset val="100"/>
        <c:noMultiLvlLbl val="0"/>
      </c:catAx>
      <c:valAx>
        <c:axId val="1141422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10315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a:solidFill>
            <a:schemeClr val="tx1"/>
          </a:solidFill>
          <a:latin typeface="+mn-lt"/>
          <a:ea typeface="Lato" panose="020F0502020204030203" pitchFamily="34" charset="0"/>
          <a:cs typeface="Lato" panose="020F0502020204030203" pitchFamily="34" charset="0"/>
        </a:defRPr>
      </a:pPr>
      <a:endParaRPr lang="en-DK"/>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70594185176318E-2"/>
          <c:y val="3.8858739214484413E-2"/>
          <c:w val="0.95759645669291338"/>
          <c:h val="0.75178538819218266"/>
        </c:manualLayout>
      </c:layout>
      <c:barChart>
        <c:barDir val="col"/>
        <c:grouping val="clustered"/>
        <c:varyColors val="0"/>
        <c:ser>
          <c:idx val="1"/>
          <c:order val="0"/>
          <c:tx>
            <c:strRef>
              <c:f>Sheet1!$B$1</c:f>
              <c:strCache>
                <c:ptCount val="1"/>
                <c:pt idx="0">
                  <c:v>Option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296-9049-B77B-C0E69034DC70}"/>
              </c:ext>
            </c:extLst>
          </c:dPt>
          <c:dLbls>
            <c:dLbl>
              <c:idx val="1"/>
              <c:layout>
                <c:manualLayout>
                  <c:x val="0"/>
                  <c:y val="-4.305955019095667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296-9049-B77B-C0E69034DC70}"/>
                </c:ext>
              </c:extLst>
            </c:dLbl>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Entry</c:v>
                </c:pt>
                <c:pt idx="1">
                  <c:v>2025</c:v>
                </c:pt>
                <c:pt idx="2">
                  <c:v>2026</c:v>
                </c:pt>
                <c:pt idx="3">
                  <c:v>2027</c:v>
                </c:pt>
                <c:pt idx="4">
                  <c:v>2028</c:v>
                </c:pt>
                <c:pt idx="5">
                  <c:v>2029</c:v>
                </c:pt>
              </c:strCache>
            </c:strRef>
          </c:cat>
          <c:val>
            <c:numRef>
              <c:f>Sheet1!$B$2:$B$7</c:f>
              <c:numCache>
                <c:formatCode>_("$"* #,##0.00_);_("$"* \(#,##0.00\);_("$"* "-"??_);_(@_)</c:formatCode>
                <c:ptCount val="6"/>
                <c:pt idx="0">
                  <c:v>-5.22</c:v>
                </c:pt>
                <c:pt idx="1">
                  <c:v>1.95</c:v>
                </c:pt>
                <c:pt idx="2">
                  <c:v>2.2200000000000002</c:v>
                </c:pt>
                <c:pt idx="3">
                  <c:v>3.6</c:v>
                </c:pt>
                <c:pt idx="4">
                  <c:v>4.9000000000000004</c:v>
                </c:pt>
                <c:pt idx="5">
                  <c:v>6.03</c:v>
                </c:pt>
              </c:numCache>
            </c:numRef>
          </c:val>
          <c:extLst>
            <c:ext xmlns:c16="http://schemas.microsoft.com/office/drawing/2014/chart" uri="{C3380CC4-5D6E-409C-BE32-E72D297353CC}">
              <c16:uniqueId val="{00000005-B115-FB4C-A0AC-B281FC942DF3}"/>
            </c:ext>
          </c:extLst>
        </c:ser>
        <c:ser>
          <c:idx val="2"/>
          <c:order val="1"/>
          <c:tx>
            <c:strRef>
              <c:f>Sheet1!$C$1</c:f>
              <c:strCache>
                <c:ptCount val="1"/>
                <c:pt idx="0">
                  <c:v>Option 2</c:v>
                </c:pt>
              </c:strCache>
            </c:strRef>
          </c:tx>
          <c:spPr>
            <a:solidFill>
              <a:schemeClr val="accent4"/>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Entry</c:v>
                </c:pt>
                <c:pt idx="1">
                  <c:v>2025</c:v>
                </c:pt>
                <c:pt idx="2">
                  <c:v>2026</c:v>
                </c:pt>
                <c:pt idx="3">
                  <c:v>2027</c:v>
                </c:pt>
                <c:pt idx="4">
                  <c:v>2028</c:v>
                </c:pt>
                <c:pt idx="5">
                  <c:v>2029</c:v>
                </c:pt>
              </c:strCache>
            </c:strRef>
          </c:cat>
          <c:val>
            <c:numRef>
              <c:f>Sheet1!$C$2:$C$7</c:f>
              <c:numCache>
                <c:formatCode>_("$"* #,##0.00_);_("$"* \(#,##0.00\);_("$"* "-"??_);_(@_)</c:formatCode>
                <c:ptCount val="6"/>
                <c:pt idx="0">
                  <c:v>-9.64</c:v>
                </c:pt>
                <c:pt idx="1">
                  <c:v>1.77</c:v>
                </c:pt>
                <c:pt idx="2">
                  <c:v>2.2200000000000002</c:v>
                </c:pt>
                <c:pt idx="3">
                  <c:v>3.45</c:v>
                </c:pt>
                <c:pt idx="4">
                  <c:v>4.3</c:v>
                </c:pt>
                <c:pt idx="5">
                  <c:v>5.43</c:v>
                </c:pt>
              </c:numCache>
            </c:numRef>
          </c:val>
          <c:extLst>
            <c:ext xmlns:c16="http://schemas.microsoft.com/office/drawing/2014/chart" uri="{C3380CC4-5D6E-409C-BE32-E72D297353CC}">
              <c16:uniqueId val="{00000006-B115-FB4C-A0AC-B281FC942DF3}"/>
            </c:ext>
          </c:extLst>
        </c:ser>
        <c:ser>
          <c:idx val="3"/>
          <c:order val="2"/>
          <c:tx>
            <c:strRef>
              <c:f>Sheet1!$D$1</c:f>
              <c:strCache>
                <c:ptCount val="1"/>
                <c:pt idx="0">
                  <c:v>Option 3</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Entry</c:v>
                </c:pt>
                <c:pt idx="1">
                  <c:v>2025</c:v>
                </c:pt>
                <c:pt idx="2">
                  <c:v>2026</c:v>
                </c:pt>
                <c:pt idx="3">
                  <c:v>2027</c:v>
                </c:pt>
                <c:pt idx="4">
                  <c:v>2028</c:v>
                </c:pt>
                <c:pt idx="5">
                  <c:v>2029</c:v>
                </c:pt>
              </c:strCache>
            </c:strRef>
          </c:cat>
          <c:val>
            <c:numRef>
              <c:f>Sheet1!$D$2:$D$7</c:f>
              <c:numCache>
                <c:formatCode>_("$"* #,##0.00_);_("$"* \(#,##0.00\);_("$"* "-"??_);_(@_)</c:formatCode>
                <c:ptCount val="6"/>
                <c:pt idx="0">
                  <c:v>-3.71</c:v>
                </c:pt>
                <c:pt idx="1">
                  <c:v>0.61</c:v>
                </c:pt>
                <c:pt idx="2">
                  <c:v>2.63</c:v>
                </c:pt>
                <c:pt idx="3">
                  <c:v>3.74</c:v>
                </c:pt>
                <c:pt idx="4">
                  <c:v>4.83</c:v>
                </c:pt>
                <c:pt idx="5">
                  <c:v>5.12</c:v>
                </c:pt>
              </c:numCache>
            </c:numRef>
          </c:val>
          <c:extLst>
            <c:ext xmlns:c16="http://schemas.microsoft.com/office/drawing/2014/chart" uri="{C3380CC4-5D6E-409C-BE32-E72D297353CC}">
              <c16:uniqueId val="{00000007-B115-FB4C-A0AC-B281FC942DF3}"/>
            </c:ext>
          </c:extLst>
        </c:ser>
        <c:dLbls>
          <c:showLegendKey val="0"/>
          <c:showVal val="0"/>
          <c:showCatName val="0"/>
          <c:showSerName val="0"/>
          <c:showPercent val="0"/>
          <c:showBubbleSize val="0"/>
        </c:dLbls>
        <c:gapWidth val="219"/>
        <c:overlap val="-27"/>
        <c:axId val="1110315551"/>
        <c:axId val="1141422591"/>
      </c:barChart>
      <c:catAx>
        <c:axId val="1110315551"/>
        <c:scaling>
          <c:orientation val="minMax"/>
        </c:scaling>
        <c:delete val="0"/>
        <c:axPos val="b"/>
        <c:numFmt formatCode="General" sourceLinked="1"/>
        <c:majorTickMark val="none"/>
        <c:minorTickMark val="none"/>
        <c:tickLblPos val="low"/>
        <c:spPr>
          <a:noFill/>
          <a:ln w="317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41422591"/>
        <c:crosses val="autoZero"/>
        <c:auto val="1"/>
        <c:lblAlgn val="ctr"/>
        <c:lblOffset val="100"/>
        <c:noMultiLvlLbl val="0"/>
      </c:catAx>
      <c:valAx>
        <c:axId val="1141422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103155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a:solidFill>
            <a:schemeClr val="tx1"/>
          </a:solidFill>
          <a:latin typeface="+mn-lt"/>
          <a:ea typeface="Lato" panose="020F0502020204030203" pitchFamily="34" charset="0"/>
          <a:cs typeface="Lato" panose="020F0502020204030203" pitchFamily="34" charset="0"/>
        </a:defRPr>
      </a:pPr>
      <a:endParaRPr lang="en-DK"/>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Negative change</c:v>
                </c:pt>
              </c:strCache>
            </c:strRef>
          </c:tx>
          <c:spPr>
            <a:solidFill>
              <a:srgbClr val="E5546C"/>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Assumption 4</c:v>
                </c:pt>
                <c:pt idx="1">
                  <c:v>Assumption 3</c:v>
                </c:pt>
                <c:pt idx="2">
                  <c:v>Assumption 2</c:v>
                </c:pt>
                <c:pt idx="3">
                  <c:v>Assumption 1</c:v>
                </c:pt>
              </c:strCache>
            </c:strRef>
          </c:cat>
          <c:val>
            <c:numRef>
              <c:f>Sheet1!$B$2:$B$5</c:f>
              <c:numCache>
                <c:formatCode>0%</c:formatCode>
                <c:ptCount val="4"/>
                <c:pt idx="0">
                  <c:v>-0.05</c:v>
                </c:pt>
                <c:pt idx="1">
                  <c:v>-0.1</c:v>
                </c:pt>
                <c:pt idx="2">
                  <c:v>-0.2</c:v>
                </c:pt>
                <c:pt idx="3">
                  <c:v>-0.3</c:v>
                </c:pt>
              </c:numCache>
            </c:numRef>
          </c:val>
          <c:extLst>
            <c:ext xmlns:c16="http://schemas.microsoft.com/office/drawing/2014/chart" uri="{C3380CC4-5D6E-409C-BE32-E72D297353CC}">
              <c16:uniqueId val="{00000000-BC90-624A-B213-BF7F1C2EAD04}"/>
            </c:ext>
          </c:extLst>
        </c:ser>
        <c:ser>
          <c:idx val="1"/>
          <c:order val="1"/>
          <c:tx>
            <c:strRef>
              <c:f>Sheet1!$C$1</c:f>
              <c:strCache>
                <c:ptCount val="1"/>
                <c:pt idx="0">
                  <c:v>Positive change</c:v>
                </c:pt>
              </c:strCache>
            </c:strRef>
          </c:tx>
          <c:spPr>
            <a:solidFill>
              <a:srgbClr val="3C96B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Assumption 4</c:v>
                </c:pt>
                <c:pt idx="1">
                  <c:v>Assumption 3</c:v>
                </c:pt>
                <c:pt idx="2">
                  <c:v>Assumption 2</c:v>
                </c:pt>
                <c:pt idx="3">
                  <c:v>Assumption 1</c:v>
                </c:pt>
              </c:strCache>
            </c:strRef>
          </c:cat>
          <c:val>
            <c:numRef>
              <c:f>Sheet1!$C$2:$C$5</c:f>
              <c:numCache>
                <c:formatCode>0%</c:formatCode>
                <c:ptCount val="4"/>
                <c:pt idx="0">
                  <c:v>0.05</c:v>
                </c:pt>
                <c:pt idx="1">
                  <c:v>0.15</c:v>
                </c:pt>
                <c:pt idx="2">
                  <c:v>0.2</c:v>
                </c:pt>
                <c:pt idx="3">
                  <c:v>0.35</c:v>
                </c:pt>
              </c:numCache>
            </c:numRef>
          </c:val>
          <c:extLst>
            <c:ext xmlns:c16="http://schemas.microsoft.com/office/drawing/2014/chart" uri="{C3380CC4-5D6E-409C-BE32-E72D297353CC}">
              <c16:uniqueId val="{00000001-BC90-624A-B213-BF7F1C2EAD04}"/>
            </c:ext>
          </c:extLst>
        </c:ser>
        <c:dLbls>
          <c:showLegendKey val="0"/>
          <c:showVal val="0"/>
          <c:showCatName val="0"/>
          <c:showSerName val="0"/>
          <c:showPercent val="0"/>
          <c:showBubbleSize val="0"/>
        </c:dLbls>
        <c:gapWidth val="65"/>
        <c:overlap val="100"/>
        <c:axId val="1238924127"/>
        <c:axId val="1227105647"/>
      </c:barChart>
      <c:catAx>
        <c:axId val="1238924127"/>
        <c:scaling>
          <c:orientation val="minMax"/>
        </c:scaling>
        <c:delete val="0"/>
        <c:axPos val="l"/>
        <c:numFmt formatCode="General" sourceLinked="1"/>
        <c:majorTickMark val="none"/>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DK"/>
          </a:p>
        </c:txPr>
        <c:crossAx val="1227105647"/>
        <c:crosses val="autoZero"/>
        <c:auto val="1"/>
        <c:lblAlgn val="ctr"/>
        <c:lblOffset val="100"/>
        <c:noMultiLvlLbl val="0"/>
      </c:catAx>
      <c:valAx>
        <c:axId val="1227105647"/>
        <c:scaling>
          <c:orientation val="minMax"/>
        </c:scaling>
        <c:delete val="0"/>
        <c:axPos val="b"/>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238924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Column1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14</c:v>
                </c:pt>
                <c:pt idx="1">
                  <c:v>15</c:v>
                </c:pt>
              </c:numCache>
            </c:numRef>
          </c:val>
          <c:extLst>
            <c:ext xmlns:c16="http://schemas.microsoft.com/office/drawing/2014/chart" uri="{C3380CC4-5D6E-409C-BE32-E72D297353CC}">
              <c16:uniqueId val="{00000000-5119-F04D-9D6F-B0E2A825F18D}"/>
            </c:ext>
          </c:extLst>
        </c:ser>
        <c:ser>
          <c:idx val="1"/>
          <c:order val="1"/>
          <c:tx>
            <c:strRef>
              <c:f>Sheet1!$C$1</c:f>
              <c:strCache>
                <c:ptCount val="1"/>
                <c:pt idx="0">
                  <c:v>[Answer 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64</c:v>
                </c:pt>
                <c:pt idx="1">
                  <c:v>62</c:v>
                </c:pt>
              </c:numCache>
            </c:numRef>
          </c:val>
          <c:extLst>
            <c:ext xmlns:c16="http://schemas.microsoft.com/office/drawing/2014/chart" uri="{C3380CC4-5D6E-409C-BE32-E72D297353CC}">
              <c16:uniqueId val="{00000001-5119-F04D-9D6F-B0E2A825F18D}"/>
            </c:ext>
          </c:extLst>
        </c:ser>
        <c:ser>
          <c:idx val="2"/>
          <c:order val="2"/>
          <c:tx>
            <c:strRef>
              <c:f>Sheet1!$D$1</c:f>
              <c:strCache>
                <c:ptCount val="1"/>
                <c:pt idx="0">
                  <c:v>[Answer 2]</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17</c:v>
                </c:pt>
                <c:pt idx="1">
                  <c:v>13</c:v>
                </c:pt>
              </c:numCache>
            </c:numRef>
          </c:val>
          <c:extLst>
            <c:ext xmlns:c16="http://schemas.microsoft.com/office/drawing/2014/chart" uri="{C3380CC4-5D6E-409C-BE32-E72D297353CC}">
              <c16:uniqueId val="{00000002-5119-F04D-9D6F-B0E2A825F18D}"/>
            </c:ext>
          </c:extLst>
        </c:ser>
        <c:ser>
          <c:idx val="3"/>
          <c:order val="3"/>
          <c:tx>
            <c:strRef>
              <c:f>Sheet1!$E$1</c:f>
              <c:strCache>
                <c:ptCount val="1"/>
                <c:pt idx="0">
                  <c:v>[Answer 3]</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4</c:v>
                </c:pt>
                <c:pt idx="1">
                  <c:v>9</c:v>
                </c:pt>
              </c:numCache>
            </c:numRef>
          </c:val>
          <c:extLst>
            <c:ext xmlns:c16="http://schemas.microsoft.com/office/drawing/2014/chart" uri="{C3380CC4-5D6E-409C-BE32-E72D297353CC}">
              <c16:uniqueId val="{00000003-5119-F04D-9D6F-B0E2A825F18D}"/>
            </c:ext>
          </c:extLst>
        </c:ser>
        <c:ser>
          <c:idx val="4"/>
          <c:order val="4"/>
          <c:tx>
            <c:strRef>
              <c:f>Sheet1!$F$1</c:f>
              <c:strCache>
                <c:ptCount val="1"/>
                <c:pt idx="0">
                  <c:v>[Answer 4]</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Graphik Regular" panose="020B0503030202060203" pitchFamily="34" charset="77"/>
                    <a:ea typeface="+mn-ea"/>
                    <a:cs typeface="+mn-cs"/>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Sheet1!$F$2:$F$3</c:f>
              <c:numCache>
                <c:formatCode>General</c:formatCode>
                <c:ptCount val="2"/>
              </c:numCache>
            </c:numRef>
          </c:val>
          <c:extLst>
            <c:ext xmlns:c16="http://schemas.microsoft.com/office/drawing/2014/chart" uri="{C3380CC4-5D6E-409C-BE32-E72D297353CC}">
              <c16:uniqueId val="{00000000-B7C3-F74D-9E31-4500571957BA}"/>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raphik Regular" panose="020B0503030202060203" pitchFamily="34" charset="77"/>
        </a:defRPr>
      </a:pPr>
      <a:endParaRPr lang="en-DK"/>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70594185176318E-2"/>
          <c:y val="3.8858739214484413E-2"/>
          <c:w val="0.95759645669291338"/>
          <c:h val="0.85643530537866552"/>
        </c:manualLayout>
      </c:layout>
      <c:barChart>
        <c:barDir val="col"/>
        <c:grouping val="clustered"/>
        <c:varyColors val="0"/>
        <c:ser>
          <c:idx val="0"/>
          <c:order val="0"/>
          <c:tx>
            <c:strRef>
              <c:f>Sheet1!$B$1</c:f>
              <c:strCache>
                <c:ptCount val="1"/>
                <c:pt idx="0">
                  <c:v>Annual cash flow</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627-2C4E-89A9-8371E142BBC0}"/>
              </c:ext>
            </c:extLst>
          </c:dPt>
          <c:dLbls>
            <c:dLbl>
              <c:idx val="1"/>
              <c:layout>
                <c:manualLayout>
                  <c:x val="0"/>
                  <c:y val="-4.305955019095667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627-2C4E-89A9-8371E142BBC0}"/>
                </c:ext>
              </c:extLst>
            </c:dLbl>
            <c:numFmt formatCode="_(&quot;$&quot;* #,##0.00_);_(&quot;$&quot;* \(#,##0.00\);_(&quot;$&quot;* &quot;-&quot;??_);_(@_)"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Sheet1!$B$2:$B$6</c:f>
              <c:numCache>
                <c:formatCode>_("$"* #,##0.00_);_("$"* \(#,##0.00\);_("$"* "-"??_);_(@_)</c:formatCode>
                <c:ptCount val="5"/>
                <c:pt idx="0">
                  <c:v>-500000</c:v>
                </c:pt>
                <c:pt idx="1">
                  <c:v>575000</c:v>
                </c:pt>
                <c:pt idx="2">
                  <c:v>1200000</c:v>
                </c:pt>
                <c:pt idx="3">
                  <c:v>1700000</c:v>
                </c:pt>
                <c:pt idx="4">
                  <c:v>1800000</c:v>
                </c:pt>
              </c:numCache>
            </c:numRef>
          </c:val>
          <c:extLst>
            <c:ext xmlns:c16="http://schemas.microsoft.com/office/drawing/2014/chart" uri="{C3380CC4-5D6E-409C-BE32-E72D297353CC}">
              <c16:uniqueId val="{00000000-475F-B540-9C6F-39A111452E68}"/>
            </c:ext>
          </c:extLst>
        </c:ser>
        <c:ser>
          <c:idx val="2"/>
          <c:order val="1"/>
          <c:tx>
            <c:strRef>
              <c:f>Sheet1!$C$1</c:f>
              <c:strCache>
                <c:ptCount val="1"/>
                <c:pt idx="0">
                  <c:v>Cumulative cashflow</c:v>
                </c:pt>
              </c:strCache>
            </c:strRef>
          </c:tx>
          <c:spPr>
            <a:solidFill>
              <a:schemeClr val="accent2"/>
            </a:solidFill>
            <a:ln>
              <a:noFill/>
            </a:ln>
            <a:effectLst/>
          </c:spPr>
          <c:invertIfNegative val="0"/>
          <c:dLbls>
            <c:dLbl>
              <c:idx val="0"/>
              <c:layout>
                <c:manualLayout>
                  <c:x val="3.5524385771910527E-2"/>
                  <c:y val="-1.01266139066635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5F-B540-9C6F-39A111452E68}"/>
                </c:ext>
              </c:extLst>
            </c:dLbl>
            <c:dLbl>
              <c:idx val="2"/>
              <c:layout>
                <c:manualLayout>
                  <c:x val="3.437843784378438E-3"/>
                  <c:y val="-5.73886642635551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75F-B540-9C6F-39A111452E68}"/>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75000"/>
                        </a:schemeClr>
                      </a:solidFill>
                      <a:round/>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Sheet1!$C$2:$C$6</c:f>
              <c:numCache>
                <c:formatCode>_("$"* #,##0.00_);_("$"* \(#,##0.00\);_("$"* "-"??_);_(@_)</c:formatCode>
                <c:ptCount val="5"/>
                <c:pt idx="0">
                  <c:v>-500000</c:v>
                </c:pt>
                <c:pt idx="1">
                  <c:v>75000</c:v>
                </c:pt>
                <c:pt idx="2">
                  <c:v>1275000</c:v>
                </c:pt>
                <c:pt idx="3">
                  <c:v>2975000</c:v>
                </c:pt>
                <c:pt idx="4">
                  <c:v>4775000</c:v>
                </c:pt>
              </c:numCache>
            </c:numRef>
          </c:val>
          <c:extLst>
            <c:ext xmlns:c16="http://schemas.microsoft.com/office/drawing/2014/chart" uri="{C3380CC4-5D6E-409C-BE32-E72D297353CC}">
              <c16:uniqueId val="{00000001-475F-B540-9C6F-39A111452E68}"/>
            </c:ext>
          </c:extLst>
        </c:ser>
        <c:dLbls>
          <c:showLegendKey val="0"/>
          <c:showVal val="0"/>
          <c:showCatName val="0"/>
          <c:showSerName val="0"/>
          <c:showPercent val="0"/>
          <c:showBubbleSize val="0"/>
        </c:dLbls>
        <c:gapWidth val="219"/>
        <c:overlap val="-27"/>
        <c:axId val="1110315551"/>
        <c:axId val="1141422591"/>
      </c:barChart>
      <c:catAx>
        <c:axId val="1110315551"/>
        <c:scaling>
          <c:orientation val="minMax"/>
        </c:scaling>
        <c:delete val="0"/>
        <c:axPos val="b"/>
        <c:numFmt formatCode="General" sourceLinked="1"/>
        <c:majorTickMark val="none"/>
        <c:minorTickMark val="none"/>
        <c:tickLblPos val="low"/>
        <c:spPr>
          <a:noFill/>
          <a:ln w="317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41422591"/>
        <c:crosses val="autoZero"/>
        <c:auto val="1"/>
        <c:lblAlgn val="ctr"/>
        <c:lblOffset val="100"/>
        <c:noMultiLvlLbl val="0"/>
      </c:catAx>
      <c:valAx>
        <c:axId val="1141422591"/>
        <c:scaling>
          <c:orientation val="minMax"/>
        </c:scaling>
        <c:delete val="0"/>
        <c:axPos val="l"/>
        <c:majorGridlines>
          <c:spPr>
            <a:ln w="9525" cap="flat" cmpd="sng" algn="ctr">
              <a:solidFill>
                <a:schemeClr val="bg1">
                  <a:lumMod val="75000"/>
                </a:schemeClr>
              </a:solidFill>
              <a:round/>
            </a:ln>
            <a:effectLst/>
          </c:spPr>
        </c:majorGridlines>
        <c:numFmt formatCode="_(&quot;$&quot;* #,##0_);_(&quot;$&quot;* \(#,##0\);_(&quot;$&quot;* &quot;-&quot;_);_(@_)"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10315551"/>
        <c:crosses val="autoZero"/>
        <c:crossBetween val="between"/>
        <c:dispUnits>
          <c:builtInUnit val="thousands"/>
          <c:dispUnitsLbl>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a:solidFill>
            <a:schemeClr val="tx1"/>
          </a:solidFill>
          <a:latin typeface="+mn-lt"/>
          <a:ea typeface="Lato" panose="020F0502020204030203" pitchFamily="34" charset="0"/>
          <a:cs typeface="Lato" panose="020F0502020204030203" pitchFamily="34" charset="0"/>
        </a:defRPr>
      </a:pPr>
      <a:endParaRPr lang="en-DK"/>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Negative change</c:v>
                </c:pt>
              </c:strCache>
            </c:strRef>
          </c:tx>
          <c:spPr>
            <a:solidFill>
              <a:srgbClr val="E5546C"/>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Price increases of software</c:v>
                </c:pt>
                <c:pt idx="1">
                  <c:v>Cost savings in design phase</c:v>
                </c:pt>
                <c:pt idx="2">
                  <c:v>Cost savings in production phase</c:v>
                </c:pt>
                <c:pt idx="3">
                  <c:v>New customers gained</c:v>
                </c:pt>
              </c:strCache>
            </c:strRef>
          </c:cat>
          <c:val>
            <c:numRef>
              <c:f>Sheet1!$B$2:$B$5</c:f>
              <c:numCache>
                <c:formatCode>0%</c:formatCode>
                <c:ptCount val="4"/>
                <c:pt idx="0">
                  <c:v>-0.05</c:v>
                </c:pt>
                <c:pt idx="1">
                  <c:v>-0.11</c:v>
                </c:pt>
                <c:pt idx="2">
                  <c:v>-0.17</c:v>
                </c:pt>
                <c:pt idx="3">
                  <c:v>-0.42</c:v>
                </c:pt>
              </c:numCache>
            </c:numRef>
          </c:val>
          <c:extLst>
            <c:ext xmlns:c16="http://schemas.microsoft.com/office/drawing/2014/chart" uri="{C3380CC4-5D6E-409C-BE32-E72D297353CC}">
              <c16:uniqueId val="{00000000-BC90-624A-B213-BF7F1C2EAD04}"/>
            </c:ext>
          </c:extLst>
        </c:ser>
        <c:ser>
          <c:idx val="1"/>
          <c:order val="1"/>
          <c:tx>
            <c:strRef>
              <c:f>Sheet1!$C$1</c:f>
              <c:strCache>
                <c:ptCount val="1"/>
                <c:pt idx="0">
                  <c:v>Positive change</c:v>
                </c:pt>
              </c:strCache>
            </c:strRef>
          </c:tx>
          <c:spPr>
            <a:solidFill>
              <a:srgbClr val="3C96B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Price increases of software</c:v>
                </c:pt>
                <c:pt idx="1">
                  <c:v>Cost savings in design phase</c:v>
                </c:pt>
                <c:pt idx="2">
                  <c:v>Cost savings in production phase</c:v>
                </c:pt>
                <c:pt idx="3">
                  <c:v>New customers gained</c:v>
                </c:pt>
              </c:strCache>
            </c:strRef>
          </c:cat>
          <c:val>
            <c:numRef>
              <c:f>Sheet1!$C$2:$C$5</c:f>
              <c:numCache>
                <c:formatCode>0%</c:formatCode>
                <c:ptCount val="4"/>
                <c:pt idx="0">
                  <c:v>0.02</c:v>
                </c:pt>
                <c:pt idx="1">
                  <c:v>0.11</c:v>
                </c:pt>
                <c:pt idx="2">
                  <c:v>0.28999999999999998</c:v>
                </c:pt>
                <c:pt idx="3">
                  <c:v>0.3</c:v>
                </c:pt>
              </c:numCache>
            </c:numRef>
          </c:val>
          <c:extLst>
            <c:ext xmlns:c16="http://schemas.microsoft.com/office/drawing/2014/chart" uri="{C3380CC4-5D6E-409C-BE32-E72D297353CC}">
              <c16:uniqueId val="{00000001-BC90-624A-B213-BF7F1C2EAD04}"/>
            </c:ext>
          </c:extLst>
        </c:ser>
        <c:dLbls>
          <c:showLegendKey val="0"/>
          <c:showVal val="0"/>
          <c:showCatName val="0"/>
          <c:showSerName val="0"/>
          <c:showPercent val="0"/>
          <c:showBubbleSize val="0"/>
        </c:dLbls>
        <c:gapWidth val="65"/>
        <c:overlap val="100"/>
        <c:axId val="1238924127"/>
        <c:axId val="1227105647"/>
      </c:barChart>
      <c:catAx>
        <c:axId val="1238924127"/>
        <c:scaling>
          <c:orientation val="minMax"/>
        </c:scaling>
        <c:delete val="0"/>
        <c:axPos val="l"/>
        <c:numFmt formatCode="General" sourceLinked="1"/>
        <c:majorTickMark val="none"/>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227105647"/>
        <c:crosses val="autoZero"/>
        <c:auto val="1"/>
        <c:lblAlgn val="ctr"/>
        <c:lblOffset val="100"/>
        <c:noMultiLvlLbl val="0"/>
      </c:catAx>
      <c:valAx>
        <c:axId val="1227105647"/>
        <c:scaling>
          <c:orientation val="minMax"/>
        </c:scaling>
        <c:delete val="0"/>
        <c:axPos val="b"/>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238924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DK"/>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FTE</c:v>
                </c:pt>
              </c:strCache>
            </c:strRef>
          </c:tx>
          <c:spPr>
            <a:solidFill>
              <a:srgbClr val="061F32"/>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8DBD-B148-9968-73AECB183387}"/>
              </c:ext>
            </c:extLst>
          </c:dPt>
          <c:dPt>
            <c:idx val="1"/>
            <c:invertIfNegative val="0"/>
            <c:bubble3D val="0"/>
            <c:spPr>
              <a:solidFill>
                <a:srgbClr val="061F32"/>
              </a:solidFill>
              <a:ln>
                <a:noFill/>
              </a:ln>
              <a:effectLst/>
            </c:spPr>
            <c:extLst>
              <c:ext xmlns:c16="http://schemas.microsoft.com/office/drawing/2014/chart" uri="{C3380CC4-5D6E-409C-BE32-E72D297353CC}">
                <c16:uniqueId val="{00000003-8DBD-B148-9968-73AECB183387}"/>
              </c:ext>
            </c:extLst>
          </c:dPt>
          <c:dPt>
            <c:idx val="2"/>
            <c:invertIfNegative val="0"/>
            <c:bubble3D val="0"/>
            <c:spPr>
              <a:solidFill>
                <a:srgbClr val="061F32"/>
              </a:solidFill>
              <a:ln>
                <a:noFill/>
              </a:ln>
              <a:effectLst/>
            </c:spPr>
            <c:extLst>
              <c:ext xmlns:c16="http://schemas.microsoft.com/office/drawing/2014/chart" uri="{C3380CC4-5D6E-409C-BE32-E72D297353CC}">
                <c16:uniqueId val="{00000005-8DBD-B148-9968-73AECB183387}"/>
              </c:ext>
            </c:extLst>
          </c:dPt>
          <c:dPt>
            <c:idx val="3"/>
            <c:invertIfNegative val="0"/>
            <c:bubble3D val="0"/>
            <c:spPr>
              <a:solidFill>
                <a:srgbClr val="061F32"/>
              </a:solidFill>
              <a:ln>
                <a:noFill/>
              </a:ln>
              <a:effectLst/>
            </c:spPr>
            <c:extLst>
              <c:ext xmlns:c16="http://schemas.microsoft.com/office/drawing/2014/chart" uri="{C3380CC4-5D6E-409C-BE32-E72D297353CC}">
                <c16:uniqueId val="{00000007-8DBD-B148-9968-73AECB183387}"/>
              </c:ext>
            </c:extLst>
          </c:dPt>
          <c:dPt>
            <c:idx val="4"/>
            <c:invertIfNegative val="0"/>
            <c:bubble3D val="0"/>
            <c:spPr>
              <a:solidFill>
                <a:srgbClr val="061F32"/>
              </a:solidFill>
              <a:ln>
                <a:noFill/>
              </a:ln>
              <a:effectLst/>
            </c:spPr>
            <c:extLst>
              <c:ext xmlns:c16="http://schemas.microsoft.com/office/drawing/2014/chart" uri="{C3380CC4-5D6E-409C-BE32-E72D297353CC}">
                <c16:uniqueId val="{00000009-8DBD-B148-9968-73AECB183387}"/>
              </c:ext>
            </c:extLst>
          </c:dPt>
          <c:dPt>
            <c:idx val="5"/>
            <c:invertIfNegative val="0"/>
            <c:bubble3D val="0"/>
            <c:spPr>
              <a:solidFill>
                <a:srgbClr val="061F32"/>
              </a:solidFill>
              <a:ln>
                <a:noFill/>
              </a:ln>
              <a:effectLst/>
            </c:spPr>
            <c:extLst>
              <c:ext xmlns:c16="http://schemas.microsoft.com/office/drawing/2014/chart" uri="{C3380CC4-5D6E-409C-BE32-E72D297353CC}">
                <c16:uniqueId val="{0000000B-8DBD-B148-9968-73AECB183387}"/>
              </c:ext>
            </c:extLst>
          </c:dPt>
          <c:dPt>
            <c:idx val="6"/>
            <c:invertIfNegative val="0"/>
            <c:bubble3D val="0"/>
            <c:spPr>
              <a:solidFill>
                <a:srgbClr val="061F32"/>
              </a:solidFill>
              <a:ln>
                <a:noFill/>
              </a:ln>
              <a:effectLst/>
            </c:spPr>
            <c:extLst>
              <c:ext xmlns:c16="http://schemas.microsoft.com/office/drawing/2014/chart" uri="{C3380CC4-5D6E-409C-BE32-E72D297353CC}">
                <c16:uniqueId val="{0000000D-8DBD-B148-9968-73AECB183387}"/>
              </c:ext>
            </c:extLst>
          </c:dPt>
          <c:dPt>
            <c:idx val="7"/>
            <c:invertIfNegative val="0"/>
            <c:bubble3D val="0"/>
            <c:spPr>
              <a:solidFill>
                <a:srgbClr val="061F32"/>
              </a:solidFill>
              <a:ln>
                <a:noFill/>
              </a:ln>
              <a:effectLst/>
            </c:spPr>
            <c:extLst>
              <c:ext xmlns:c16="http://schemas.microsoft.com/office/drawing/2014/chart" uri="{C3380CC4-5D6E-409C-BE32-E72D297353CC}">
                <c16:uniqueId val="{0000000F-8DBD-B148-9968-73AECB183387}"/>
              </c:ext>
            </c:extLst>
          </c:dPt>
          <c:dPt>
            <c:idx val="8"/>
            <c:invertIfNegative val="0"/>
            <c:bubble3D val="0"/>
            <c:spPr>
              <a:solidFill>
                <a:srgbClr val="061F32"/>
              </a:solidFill>
              <a:ln>
                <a:noFill/>
              </a:ln>
              <a:effectLst/>
            </c:spPr>
            <c:extLst>
              <c:ext xmlns:c16="http://schemas.microsoft.com/office/drawing/2014/chart" uri="{C3380CC4-5D6E-409C-BE32-E72D297353CC}">
                <c16:uniqueId val="{00000011-8DBD-B148-9968-73AECB183387}"/>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2016</c:v>
                </c:pt>
                <c:pt idx="1">
                  <c:v>2017</c:v>
                </c:pt>
                <c:pt idx="2">
                  <c:v>2018</c:v>
                </c:pt>
                <c:pt idx="3">
                  <c:v>2019</c:v>
                </c:pt>
                <c:pt idx="4">
                  <c:v>2020</c:v>
                </c:pt>
                <c:pt idx="5">
                  <c:v>2021</c:v>
                </c:pt>
                <c:pt idx="6">
                  <c:v>2022</c:v>
                </c:pt>
                <c:pt idx="7">
                  <c:v>2023</c:v>
                </c:pt>
                <c:pt idx="8">
                  <c:v>2024 YTD</c:v>
                </c:pt>
              </c:strCache>
            </c:strRef>
          </c:cat>
          <c:val>
            <c:numRef>
              <c:f>Sheet1!$B$2:$B$10</c:f>
              <c:numCache>
                <c:formatCode>General</c:formatCode>
                <c:ptCount val="9"/>
                <c:pt idx="0">
                  <c:v>163</c:v>
                </c:pt>
                <c:pt idx="1">
                  <c:v>178</c:v>
                </c:pt>
                <c:pt idx="2">
                  <c:v>182</c:v>
                </c:pt>
                <c:pt idx="3">
                  <c:v>183</c:v>
                </c:pt>
                <c:pt idx="4">
                  <c:v>223</c:v>
                </c:pt>
                <c:pt idx="5">
                  <c:v>273</c:v>
                </c:pt>
                <c:pt idx="6">
                  <c:v>328</c:v>
                </c:pt>
                <c:pt idx="7">
                  <c:v>364</c:v>
                </c:pt>
                <c:pt idx="8">
                  <c:v>412</c:v>
                </c:pt>
              </c:numCache>
            </c:numRef>
          </c:val>
          <c:extLst>
            <c:ext xmlns:c16="http://schemas.microsoft.com/office/drawing/2014/chart" uri="{C3380CC4-5D6E-409C-BE32-E72D297353CC}">
              <c16:uniqueId val="{00000012-8DBD-B148-9968-73AECB183387}"/>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DK"/>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Tickets in backlog</c:v>
                </c:pt>
              </c:strCache>
            </c:strRef>
          </c:tx>
          <c:spPr>
            <a:solidFill>
              <a:schemeClr val="accent1"/>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5D78-7C49-889F-8BA5E749BDC7}"/>
              </c:ext>
            </c:extLst>
          </c:dPt>
          <c:dPt>
            <c:idx val="1"/>
            <c:invertIfNegative val="0"/>
            <c:bubble3D val="0"/>
            <c:spPr>
              <a:solidFill>
                <a:srgbClr val="061F32"/>
              </a:solidFill>
              <a:ln>
                <a:noFill/>
              </a:ln>
              <a:effectLst/>
            </c:spPr>
            <c:extLst>
              <c:ext xmlns:c16="http://schemas.microsoft.com/office/drawing/2014/chart" uri="{C3380CC4-5D6E-409C-BE32-E72D297353CC}">
                <c16:uniqueId val="{00000003-5D78-7C49-889F-8BA5E749BDC7}"/>
              </c:ext>
            </c:extLst>
          </c:dPt>
          <c:dPt>
            <c:idx val="2"/>
            <c:invertIfNegative val="0"/>
            <c:bubble3D val="0"/>
            <c:spPr>
              <a:solidFill>
                <a:srgbClr val="061F32"/>
              </a:solidFill>
              <a:ln>
                <a:noFill/>
              </a:ln>
              <a:effectLst/>
            </c:spPr>
            <c:extLst>
              <c:ext xmlns:c16="http://schemas.microsoft.com/office/drawing/2014/chart" uri="{C3380CC4-5D6E-409C-BE32-E72D297353CC}">
                <c16:uniqueId val="{00000005-5D78-7C49-889F-8BA5E749BDC7}"/>
              </c:ext>
            </c:extLst>
          </c:dPt>
          <c:dPt>
            <c:idx val="3"/>
            <c:invertIfNegative val="0"/>
            <c:bubble3D val="0"/>
            <c:spPr>
              <a:solidFill>
                <a:srgbClr val="061F32"/>
              </a:solidFill>
              <a:ln>
                <a:noFill/>
              </a:ln>
              <a:effectLst/>
            </c:spPr>
            <c:extLst>
              <c:ext xmlns:c16="http://schemas.microsoft.com/office/drawing/2014/chart" uri="{C3380CC4-5D6E-409C-BE32-E72D297353CC}">
                <c16:uniqueId val="{00000007-5D78-7C49-889F-8BA5E749BDC7}"/>
              </c:ext>
            </c:extLst>
          </c:dPt>
          <c:dPt>
            <c:idx val="4"/>
            <c:invertIfNegative val="0"/>
            <c:bubble3D val="0"/>
            <c:spPr>
              <a:solidFill>
                <a:srgbClr val="22A3DF"/>
              </a:solidFill>
              <a:ln>
                <a:noFill/>
              </a:ln>
              <a:effectLst/>
            </c:spPr>
            <c:extLst>
              <c:ext xmlns:c16="http://schemas.microsoft.com/office/drawing/2014/chart" uri="{C3380CC4-5D6E-409C-BE32-E72D297353CC}">
                <c16:uniqueId val="{00000009-5D78-7C49-889F-8BA5E749BDC7}"/>
              </c:ext>
            </c:extLst>
          </c:dPt>
          <c:dPt>
            <c:idx val="5"/>
            <c:invertIfNegative val="0"/>
            <c:bubble3D val="0"/>
            <c:spPr>
              <a:solidFill>
                <a:srgbClr val="061F32"/>
              </a:solidFill>
              <a:ln>
                <a:noFill/>
              </a:ln>
              <a:effectLst/>
            </c:spPr>
            <c:extLst>
              <c:ext xmlns:c16="http://schemas.microsoft.com/office/drawing/2014/chart" uri="{C3380CC4-5D6E-409C-BE32-E72D297353CC}">
                <c16:uniqueId val="{0000000B-5D78-7C49-889F-8BA5E749BDC7}"/>
              </c:ext>
            </c:extLst>
          </c:dPt>
          <c:dPt>
            <c:idx val="6"/>
            <c:invertIfNegative val="0"/>
            <c:bubble3D val="0"/>
            <c:spPr>
              <a:solidFill>
                <a:srgbClr val="061F32"/>
              </a:solidFill>
              <a:ln>
                <a:noFill/>
              </a:ln>
              <a:effectLst/>
            </c:spPr>
            <c:extLst>
              <c:ext xmlns:c16="http://schemas.microsoft.com/office/drawing/2014/chart" uri="{C3380CC4-5D6E-409C-BE32-E72D297353CC}">
                <c16:uniqueId val="{0000000D-5D78-7C49-889F-8BA5E749BDC7}"/>
              </c:ext>
            </c:extLst>
          </c:dPt>
          <c:dPt>
            <c:idx val="7"/>
            <c:invertIfNegative val="0"/>
            <c:bubble3D val="0"/>
            <c:spPr>
              <a:solidFill>
                <a:srgbClr val="061F32"/>
              </a:solidFill>
              <a:ln>
                <a:noFill/>
              </a:ln>
              <a:effectLst/>
            </c:spPr>
            <c:extLst>
              <c:ext xmlns:c16="http://schemas.microsoft.com/office/drawing/2014/chart" uri="{C3380CC4-5D6E-409C-BE32-E72D297353CC}">
                <c16:uniqueId val="{0000000F-5D78-7C49-889F-8BA5E749BDC7}"/>
              </c:ext>
            </c:extLst>
          </c:dPt>
          <c:dPt>
            <c:idx val="8"/>
            <c:invertIfNegative val="0"/>
            <c:bubble3D val="0"/>
            <c:spPr>
              <a:solidFill>
                <a:srgbClr val="22A3DF"/>
              </a:solidFill>
              <a:ln>
                <a:noFill/>
              </a:ln>
              <a:effectLst/>
            </c:spPr>
            <c:extLst>
              <c:ext xmlns:c16="http://schemas.microsoft.com/office/drawing/2014/chart" uri="{C3380CC4-5D6E-409C-BE32-E72D297353CC}">
                <c16:uniqueId val="{00000011-5D78-7C49-889F-8BA5E749BDC7}"/>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2016</c:v>
                </c:pt>
                <c:pt idx="1">
                  <c:v>2017</c:v>
                </c:pt>
                <c:pt idx="2">
                  <c:v>2018</c:v>
                </c:pt>
                <c:pt idx="3">
                  <c:v>2019</c:v>
                </c:pt>
                <c:pt idx="4">
                  <c:v>2020</c:v>
                </c:pt>
                <c:pt idx="5">
                  <c:v>2021</c:v>
                </c:pt>
                <c:pt idx="6">
                  <c:v>2022</c:v>
                </c:pt>
                <c:pt idx="7">
                  <c:v>2023</c:v>
                </c:pt>
                <c:pt idx="8">
                  <c:v>2024 YTD</c:v>
                </c:pt>
              </c:strCache>
            </c:strRef>
          </c:cat>
          <c:val>
            <c:numRef>
              <c:f>Sheet1!$B$2:$B$10</c:f>
              <c:numCache>
                <c:formatCode>General</c:formatCode>
                <c:ptCount val="9"/>
                <c:pt idx="0">
                  <c:v>2334</c:v>
                </c:pt>
                <c:pt idx="1">
                  <c:v>2405</c:v>
                </c:pt>
                <c:pt idx="2">
                  <c:v>2481</c:v>
                </c:pt>
                <c:pt idx="3">
                  <c:v>2569</c:v>
                </c:pt>
                <c:pt idx="4">
                  <c:v>2652</c:v>
                </c:pt>
                <c:pt idx="5">
                  <c:v>2938</c:v>
                </c:pt>
                <c:pt idx="6">
                  <c:v>3367</c:v>
                </c:pt>
                <c:pt idx="7">
                  <c:v>3648</c:v>
                </c:pt>
                <c:pt idx="8">
                  <c:v>4073</c:v>
                </c:pt>
              </c:numCache>
            </c:numRef>
          </c:val>
          <c:extLst>
            <c:ext xmlns:c16="http://schemas.microsoft.com/office/drawing/2014/chart" uri="{C3380CC4-5D6E-409C-BE32-E72D297353CC}">
              <c16:uniqueId val="{00000012-5D78-7C49-889F-8BA5E749BDC7}"/>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DK"/>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lineChart>
        <c:grouping val="standard"/>
        <c:varyColors val="0"/>
        <c:ser>
          <c:idx val="0"/>
          <c:order val="0"/>
          <c:tx>
            <c:strRef>
              <c:f>Sheet1!$B$1</c:f>
              <c:strCache>
                <c:ptCount val="1"/>
                <c:pt idx="0">
                  <c:v>Tickets in backlog</c:v>
                </c:pt>
              </c:strCache>
            </c:strRef>
          </c:tx>
          <c:spPr>
            <a:ln w="28575" cap="rnd">
              <a:solidFill>
                <a:srgbClr val="2222F6"/>
              </a:solidFill>
              <a:round/>
            </a:ln>
            <a:effectLst/>
          </c:spPr>
          <c:marker>
            <c:symbol val="none"/>
          </c:marker>
          <c:dPt>
            <c:idx val="0"/>
            <c:marker>
              <c:symbol val="none"/>
            </c:marker>
            <c:bubble3D val="0"/>
            <c:spPr>
              <a:ln w="28575" cap="rnd">
                <a:solidFill>
                  <a:srgbClr val="2222F6"/>
                </a:solidFill>
                <a:round/>
              </a:ln>
              <a:effectLst/>
            </c:spPr>
            <c:extLst>
              <c:ext xmlns:c16="http://schemas.microsoft.com/office/drawing/2014/chart" uri="{C3380CC4-5D6E-409C-BE32-E72D297353CC}">
                <c16:uniqueId val="{00000001-DDCF-5E44-A058-C9158C97F32E}"/>
              </c:ext>
            </c:extLst>
          </c:dPt>
          <c:dPt>
            <c:idx val="1"/>
            <c:marker>
              <c:symbol val="none"/>
            </c:marker>
            <c:bubble3D val="0"/>
            <c:spPr>
              <a:ln w="28575" cap="rnd">
                <a:solidFill>
                  <a:srgbClr val="2222F6"/>
                </a:solidFill>
                <a:round/>
              </a:ln>
              <a:effectLst/>
            </c:spPr>
            <c:extLst>
              <c:ext xmlns:c16="http://schemas.microsoft.com/office/drawing/2014/chart" uri="{C3380CC4-5D6E-409C-BE32-E72D297353CC}">
                <c16:uniqueId val="{00000003-DDCF-5E44-A058-C9158C97F32E}"/>
              </c:ext>
            </c:extLst>
          </c:dPt>
          <c:dPt>
            <c:idx val="2"/>
            <c:marker>
              <c:symbol val="none"/>
            </c:marker>
            <c:bubble3D val="0"/>
            <c:spPr>
              <a:ln w="28575" cap="rnd">
                <a:solidFill>
                  <a:srgbClr val="2222F6"/>
                </a:solidFill>
                <a:round/>
              </a:ln>
              <a:effectLst/>
            </c:spPr>
            <c:extLst>
              <c:ext xmlns:c16="http://schemas.microsoft.com/office/drawing/2014/chart" uri="{C3380CC4-5D6E-409C-BE32-E72D297353CC}">
                <c16:uniqueId val="{00000005-DDCF-5E44-A058-C9158C97F32E}"/>
              </c:ext>
            </c:extLst>
          </c:dPt>
          <c:dPt>
            <c:idx val="3"/>
            <c:marker>
              <c:symbol val="none"/>
            </c:marker>
            <c:bubble3D val="0"/>
            <c:spPr>
              <a:ln w="28575" cap="rnd">
                <a:solidFill>
                  <a:srgbClr val="2222F6"/>
                </a:solidFill>
                <a:round/>
              </a:ln>
              <a:effectLst/>
            </c:spPr>
            <c:extLst>
              <c:ext xmlns:c16="http://schemas.microsoft.com/office/drawing/2014/chart" uri="{C3380CC4-5D6E-409C-BE32-E72D297353CC}">
                <c16:uniqueId val="{00000007-DDCF-5E44-A058-C9158C97F32E}"/>
              </c:ext>
            </c:extLst>
          </c:dPt>
          <c:dPt>
            <c:idx val="4"/>
            <c:marker>
              <c:symbol val="none"/>
            </c:marker>
            <c:bubble3D val="0"/>
            <c:spPr>
              <a:ln w="28575" cap="rnd">
                <a:solidFill>
                  <a:srgbClr val="2222F6"/>
                </a:solidFill>
                <a:round/>
              </a:ln>
              <a:effectLst/>
            </c:spPr>
            <c:extLst>
              <c:ext xmlns:c16="http://schemas.microsoft.com/office/drawing/2014/chart" uri="{C3380CC4-5D6E-409C-BE32-E72D297353CC}">
                <c16:uniqueId val="{00000009-DDCF-5E44-A058-C9158C97F32E}"/>
              </c:ext>
            </c:extLst>
          </c:dPt>
          <c:dPt>
            <c:idx val="5"/>
            <c:marker>
              <c:symbol val="none"/>
            </c:marker>
            <c:bubble3D val="0"/>
            <c:spPr>
              <a:ln w="28575" cap="rnd">
                <a:solidFill>
                  <a:srgbClr val="2222F6"/>
                </a:solidFill>
                <a:round/>
              </a:ln>
              <a:effectLst/>
            </c:spPr>
            <c:extLst>
              <c:ext xmlns:c16="http://schemas.microsoft.com/office/drawing/2014/chart" uri="{C3380CC4-5D6E-409C-BE32-E72D297353CC}">
                <c16:uniqueId val="{0000000B-DDCF-5E44-A058-C9158C97F32E}"/>
              </c:ext>
            </c:extLst>
          </c:dPt>
          <c:dPt>
            <c:idx val="6"/>
            <c:marker>
              <c:symbol val="none"/>
            </c:marker>
            <c:bubble3D val="0"/>
            <c:spPr>
              <a:ln w="28575" cap="rnd">
                <a:solidFill>
                  <a:srgbClr val="2222F6"/>
                </a:solidFill>
                <a:round/>
              </a:ln>
              <a:effectLst/>
            </c:spPr>
            <c:extLst>
              <c:ext xmlns:c16="http://schemas.microsoft.com/office/drawing/2014/chart" uri="{C3380CC4-5D6E-409C-BE32-E72D297353CC}">
                <c16:uniqueId val="{0000000D-DDCF-5E44-A058-C9158C97F32E}"/>
              </c:ext>
            </c:extLst>
          </c:dPt>
          <c:dPt>
            <c:idx val="7"/>
            <c:marker>
              <c:symbol val="none"/>
            </c:marker>
            <c:bubble3D val="0"/>
            <c:spPr>
              <a:ln w="28575" cap="rnd">
                <a:solidFill>
                  <a:srgbClr val="2222F6"/>
                </a:solidFill>
                <a:round/>
              </a:ln>
              <a:effectLst/>
            </c:spPr>
            <c:extLst>
              <c:ext xmlns:c16="http://schemas.microsoft.com/office/drawing/2014/chart" uri="{C3380CC4-5D6E-409C-BE32-E72D297353CC}">
                <c16:uniqueId val="{0000000F-DDCF-5E44-A058-C9158C97F32E}"/>
              </c:ext>
            </c:extLst>
          </c:dPt>
          <c:dPt>
            <c:idx val="8"/>
            <c:marker>
              <c:symbol val="none"/>
            </c:marker>
            <c:bubble3D val="0"/>
            <c:spPr>
              <a:ln w="28575" cap="rnd">
                <a:solidFill>
                  <a:srgbClr val="2222F6"/>
                </a:solidFill>
                <a:round/>
              </a:ln>
              <a:effectLst/>
            </c:spPr>
            <c:extLst>
              <c:ext xmlns:c16="http://schemas.microsoft.com/office/drawing/2014/chart" uri="{C3380CC4-5D6E-409C-BE32-E72D297353CC}">
                <c16:uniqueId val="{00000011-DDCF-5E44-A058-C9158C97F32E}"/>
              </c:ext>
            </c:extLst>
          </c:dPt>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2016</c:v>
                </c:pt>
                <c:pt idx="1">
                  <c:v>2017</c:v>
                </c:pt>
                <c:pt idx="2">
                  <c:v>2018</c:v>
                </c:pt>
                <c:pt idx="3">
                  <c:v>2019</c:v>
                </c:pt>
                <c:pt idx="4">
                  <c:v>2020</c:v>
                </c:pt>
                <c:pt idx="5">
                  <c:v>2021</c:v>
                </c:pt>
                <c:pt idx="6">
                  <c:v>2022</c:v>
                </c:pt>
                <c:pt idx="7">
                  <c:v>2023</c:v>
                </c:pt>
                <c:pt idx="8">
                  <c:v>2024 YTD</c:v>
                </c:pt>
              </c:strCache>
            </c:strRef>
          </c:cat>
          <c:val>
            <c:numRef>
              <c:f>Sheet1!$B$2:$B$10</c:f>
              <c:numCache>
                <c:formatCode>General</c:formatCode>
                <c:ptCount val="9"/>
                <c:pt idx="0">
                  <c:v>10483</c:v>
                </c:pt>
                <c:pt idx="1">
                  <c:v>10740</c:v>
                </c:pt>
                <c:pt idx="2">
                  <c:v>10969</c:v>
                </c:pt>
                <c:pt idx="3">
                  <c:v>11214</c:v>
                </c:pt>
                <c:pt idx="4">
                  <c:v>11458</c:v>
                </c:pt>
                <c:pt idx="5">
                  <c:v>12223</c:v>
                </c:pt>
                <c:pt idx="6">
                  <c:v>13000</c:v>
                </c:pt>
                <c:pt idx="7">
                  <c:v>13801</c:v>
                </c:pt>
                <c:pt idx="8">
                  <c:v>14904</c:v>
                </c:pt>
              </c:numCache>
            </c:numRef>
          </c:val>
          <c:smooth val="0"/>
          <c:extLst>
            <c:ext xmlns:c16="http://schemas.microsoft.com/office/drawing/2014/chart" uri="{C3380CC4-5D6E-409C-BE32-E72D297353CC}">
              <c16:uniqueId val="{00000012-DDCF-5E44-A058-C9158C97F32E}"/>
            </c:ext>
          </c:extLst>
        </c:ser>
        <c:dLbls>
          <c:showLegendKey val="0"/>
          <c:showVal val="0"/>
          <c:showCatName val="0"/>
          <c:showSerName val="0"/>
          <c:showPercent val="0"/>
          <c:showBubbleSize val="0"/>
        </c:dLbls>
        <c:smooth val="0"/>
        <c:axId val="1169445424"/>
        <c:axId val="1169444176"/>
      </c:line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dispUnits>
          <c:builtInUnit val="thousands"/>
          <c:dispUnitsLbl>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DK"/>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5835815853321462"/>
        </c:manualLayout>
      </c:layout>
      <c:barChart>
        <c:barDir val="col"/>
        <c:grouping val="stacked"/>
        <c:varyColors val="0"/>
        <c:ser>
          <c:idx val="0"/>
          <c:order val="0"/>
          <c:tx>
            <c:strRef>
              <c:f>Sheet1!$B$1</c:f>
              <c:strCache>
                <c:ptCount val="1"/>
                <c:pt idx="0">
                  <c:v>Total costs</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2025</c:v>
                </c:pt>
                <c:pt idx="1">
                  <c:v>2026</c:v>
                </c:pt>
                <c:pt idx="2">
                  <c:v>2027</c:v>
                </c:pt>
                <c:pt idx="3">
                  <c:v>2028</c:v>
                </c:pt>
                <c:pt idx="4">
                  <c:v>2029</c:v>
                </c:pt>
                <c:pt idx="5">
                  <c:v>2030</c:v>
                </c:pt>
                <c:pt idx="6">
                  <c:v>2031</c:v>
                </c:pt>
                <c:pt idx="7">
                  <c:v>2032</c:v>
                </c:pt>
                <c:pt idx="8">
                  <c:v>2033</c:v>
                </c:pt>
                <c:pt idx="9">
                  <c:v>2034</c:v>
                </c:pt>
              </c:numCache>
            </c:numRef>
          </c:cat>
          <c:val>
            <c:numRef>
              <c:f>Sheet1!$B$2:$B$11</c:f>
              <c:numCache>
                <c:formatCode>General</c:formatCode>
                <c:ptCount val="10"/>
                <c:pt idx="0">
                  <c:v>176</c:v>
                </c:pt>
                <c:pt idx="1">
                  <c:v>185</c:v>
                </c:pt>
                <c:pt idx="2">
                  <c:v>193</c:v>
                </c:pt>
                <c:pt idx="3">
                  <c:v>201</c:v>
                </c:pt>
                <c:pt idx="4">
                  <c:v>209</c:v>
                </c:pt>
                <c:pt idx="5">
                  <c:v>218</c:v>
                </c:pt>
                <c:pt idx="6">
                  <c:v>226</c:v>
                </c:pt>
                <c:pt idx="7">
                  <c:v>235</c:v>
                </c:pt>
                <c:pt idx="8">
                  <c:v>244</c:v>
                </c:pt>
                <c:pt idx="9">
                  <c:v>254</c:v>
                </c:pt>
              </c:numCache>
            </c:numRef>
          </c:val>
          <c:extLst>
            <c:ext xmlns:c16="http://schemas.microsoft.com/office/drawing/2014/chart" uri="{C3380CC4-5D6E-409C-BE32-E72D297353CC}">
              <c16:uniqueId val="{00000003-A936-47F7-AE21-90FBF077083A}"/>
            </c:ext>
          </c:extLst>
        </c:ser>
        <c:ser>
          <c:idx val="1"/>
          <c:order val="1"/>
          <c:tx>
            <c:strRef>
              <c:f>Sheet1!$C$1</c:f>
              <c:strCache>
                <c:ptCount val="1"/>
                <c:pt idx="0">
                  <c:v>Ops cost</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A936-47F7-AE21-90FBF077083A}"/>
                </c:ext>
              </c:extLst>
            </c:dLbl>
            <c:dLbl>
              <c:idx val="1"/>
              <c:layout>
                <c:manualLayout>
                  <c:x val="0"/>
                  <c:y val="-4.0622356602645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936-47F7-AE21-90FBF077083A}"/>
                </c:ext>
              </c:extLst>
            </c:dLbl>
            <c:dLbl>
              <c:idx val="2"/>
              <c:layout>
                <c:manualLayout>
                  <c:x val="-4.4266998230098706E-17"/>
                  <c:y val="-3.69294150933137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936-47F7-AE21-90FBF077083A}"/>
                </c:ext>
              </c:extLst>
            </c:dLbl>
            <c:dLbl>
              <c:idx val="3"/>
              <c:layout>
                <c:manualLayout>
                  <c:x val="0"/>
                  <c:y val="-3.32364735839822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A936-47F7-AE21-90FBF077083A}"/>
                </c:ext>
              </c:extLst>
            </c:dLbl>
            <c:dLbl>
              <c:idx val="4"/>
              <c:layout>
                <c:manualLayout>
                  <c:x val="0"/>
                  <c:y val="-4.0622356602645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A936-47F7-AE21-90FBF077083A}"/>
                </c:ext>
              </c:extLst>
            </c:dLbl>
            <c:dLbl>
              <c:idx val="5"/>
              <c:layout>
                <c:manualLayout>
                  <c:x val="0"/>
                  <c:y val="-4.0622356602645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A936-47F7-AE21-90FBF077083A}"/>
                </c:ext>
              </c:extLst>
            </c:dLbl>
            <c:dLbl>
              <c:idx val="6"/>
              <c:layout>
                <c:manualLayout>
                  <c:x val="-8.8533996460197413E-17"/>
                  <c:y val="-4.80082396213078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936-47F7-AE21-90FBF077083A}"/>
                </c:ext>
              </c:extLst>
            </c:dLbl>
            <c:dLbl>
              <c:idx val="7"/>
              <c:layout>
                <c:manualLayout>
                  <c:x val="-8.8533996460197413E-17"/>
                  <c:y val="-5.53941226399704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936-47F7-AE21-90FBF077083A}"/>
                </c:ext>
              </c:extLst>
            </c:dLbl>
            <c:dLbl>
              <c:idx val="8"/>
              <c:layout>
                <c:manualLayout>
                  <c:x val="-2.5817856849539357E-3"/>
                  <c:y val="-7.482085439845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936-47F7-AE21-90FBF077083A}"/>
                </c:ext>
              </c:extLst>
            </c:dLbl>
            <c:dLbl>
              <c:idx val="9"/>
              <c:layout>
                <c:manualLayout>
                  <c:x val="0"/>
                  <c:y val="-7.48208543984566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936-47F7-AE21-90FBF077083A}"/>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cat>
            <c:numRef>
              <c:f>Sheet1!$A$2:$A$11</c:f>
              <c:numCache>
                <c:formatCode>General</c:formatCode>
                <c:ptCount val="10"/>
                <c:pt idx="0">
                  <c:v>2025</c:v>
                </c:pt>
                <c:pt idx="1">
                  <c:v>2026</c:v>
                </c:pt>
                <c:pt idx="2">
                  <c:v>2027</c:v>
                </c:pt>
                <c:pt idx="3">
                  <c:v>2028</c:v>
                </c:pt>
                <c:pt idx="4">
                  <c:v>2029</c:v>
                </c:pt>
                <c:pt idx="5">
                  <c:v>2030</c:v>
                </c:pt>
                <c:pt idx="6">
                  <c:v>2031</c:v>
                </c:pt>
                <c:pt idx="7">
                  <c:v>2032</c:v>
                </c:pt>
                <c:pt idx="8">
                  <c:v>2033</c:v>
                </c:pt>
                <c:pt idx="9">
                  <c:v>2034</c:v>
                </c:pt>
              </c:numCache>
            </c:numRef>
          </c:cat>
          <c:val>
            <c:numRef>
              <c:f>Sheet1!$C$2:$C$11</c:f>
              <c:numCache>
                <c:formatCode>General</c:formatCode>
                <c:ptCount val="10"/>
                <c:pt idx="0">
                  <c:v>0</c:v>
                </c:pt>
                <c:pt idx="1">
                  <c:v>1</c:v>
                </c:pt>
                <c:pt idx="2">
                  <c:v>1</c:v>
                </c:pt>
                <c:pt idx="3">
                  <c:v>2</c:v>
                </c:pt>
                <c:pt idx="4">
                  <c:v>4</c:v>
                </c:pt>
                <c:pt idx="5">
                  <c:v>5</c:v>
                </c:pt>
                <c:pt idx="6">
                  <c:v>7</c:v>
                </c:pt>
                <c:pt idx="7">
                  <c:v>9</c:v>
                </c:pt>
                <c:pt idx="8">
                  <c:v>12</c:v>
                </c:pt>
                <c:pt idx="9">
                  <c:v>14</c:v>
                </c:pt>
              </c:numCache>
            </c:numRef>
          </c:val>
          <c:extLst>
            <c:ext xmlns:c16="http://schemas.microsoft.com/office/drawing/2014/chart" uri="{C3380CC4-5D6E-409C-BE32-E72D297353CC}">
              <c16:uniqueId val="{00000007-A936-47F7-AE21-90FBF077083A}"/>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in val="16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4797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1108155335495"/>
          <c:y val="4.3260336805101808E-2"/>
          <c:w val="0.66677743304425163"/>
          <c:h val="0.69781865093398354"/>
        </c:manualLayout>
      </c:layout>
      <c:barChart>
        <c:barDir val="bar"/>
        <c:grouping val="stacked"/>
        <c:varyColors val="0"/>
        <c:ser>
          <c:idx val="0"/>
          <c:order val="0"/>
          <c:tx>
            <c:strRef>
              <c:f>Sheet1!$B$1</c:f>
              <c:strCache>
                <c:ptCount val="1"/>
                <c:pt idx="0">
                  <c:v>[Series 1]</c:v>
                </c:pt>
              </c:strCache>
            </c:strRef>
          </c:tx>
          <c:spPr>
            <a:solidFill>
              <a:schemeClr val="accent2"/>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EE5A-6243-93FE-3D2613E94822}"/>
              </c:ext>
            </c:extLst>
          </c:dPt>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Sheet1!$B$2:$B$6</c:f>
              <c:numCache>
                <c:formatCode>General</c:formatCode>
                <c:ptCount val="5"/>
                <c:pt idx="0">
                  <c:v>1.7</c:v>
                </c:pt>
                <c:pt idx="1">
                  <c:v>1.85</c:v>
                </c:pt>
                <c:pt idx="2">
                  <c:v>1.9</c:v>
                </c:pt>
                <c:pt idx="3">
                  <c:v>2.2999999999999998</c:v>
                </c:pt>
                <c:pt idx="4">
                  <c:v>2.8</c:v>
                </c:pt>
              </c:numCache>
            </c:numRef>
          </c:val>
          <c:extLst>
            <c:ext xmlns:c16="http://schemas.microsoft.com/office/drawing/2014/chart" uri="{C3380CC4-5D6E-409C-BE32-E72D297353CC}">
              <c16:uniqueId val="{00000002-EE5A-6243-93FE-3D2613E94822}"/>
            </c:ext>
          </c:extLst>
        </c:ser>
        <c:ser>
          <c:idx val="1"/>
          <c:order val="1"/>
          <c:tx>
            <c:strRef>
              <c:f>Sheet1!$C$1</c:f>
              <c:strCache>
                <c:ptCount val="1"/>
                <c:pt idx="0">
                  <c:v>[Series 2]</c:v>
                </c:pt>
              </c:strCache>
            </c:strRef>
          </c:tx>
          <c:spPr>
            <a:solidFill>
              <a:schemeClr val="accent1"/>
            </a:solidFill>
            <a:ln>
              <a:noFill/>
            </a:ln>
            <a:effectLst/>
          </c:spPr>
          <c:invertIfNegative val="0"/>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Sheet1!$C$2:$C$6</c:f>
              <c:numCache>
                <c:formatCode>General</c:formatCode>
                <c:ptCount val="5"/>
                <c:pt idx="0">
                  <c:v>0.6</c:v>
                </c:pt>
                <c:pt idx="1">
                  <c:v>1</c:v>
                </c:pt>
                <c:pt idx="2">
                  <c:v>1.1000000000000001</c:v>
                </c:pt>
                <c:pt idx="3">
                  <c:v>1.2</c:v>
                </c:pt>
              </c:numCache>
            </c:numRef>
          </c:val>
          <c:extLst>
            <c:ext xmlns:c16="http://schemas.microsoft.com/office/drawing/2014/chart" uri="{C3380CC4-5D6E-409C-BE32-E72D297353CC}">
              <c16:uniqueId val="{00000003-EE5A-6243-93FE-3D2613E94822}"/>
            </c:ext>
          </c:extLst>
        </c:ser>
        <c:dLbls>
          <c:showLegendKey val="0"/>
          <c:showVal val="0"/>
          <c:showCatName val="0"/>
          <c:showSerName val="0"/>
          <c:showPercent val="0"/>
          <c:showBubbleSize val="0"/>
        </c:dLbls>
        <c:gapWidth val="150"/>
        <c:overlap val="100"/>
        <c:axId val="340474623"/>
        <c:axId val="383007023"/>
      </c:barChart>
      <c:catAx>
        <c:axId val="340474623"/>
        <c:scaling>
          <c:orientation val="minMax"/>
        </c:scaling>
        <c:delete val="0"/>
        <c:axPos val="l"/>
        <c:numFmt formatCode="General" sourceLinked="1"/>
        <c:majorTickMark val="none"/>
        <c:minorTickMark val="none"/>
        <c:tickLblPos val="nextTo"/>
        <c:spPr>
          <a:noFill/>
          <a:ln w="9525" cap="flat" cmpd="sng" algn="ctr">
            <a:solidFill>
              <a:schemeClr val="tx1">
                <a:lumMod val="50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383007023"/>
        <c:crosses val="autoZero"/>
        <c:auto val="1"/>
        <c:lblAlgn val="ctr"/>
        <c:lblOffset val="100"/>
        <c:noMultiLvlLbl val="0"/>
      </c:catAx>
      <c:valAx>
        <c:axId val="383007023"/>
        <c:scaling>
          <c:orientation val="minMax"/>
        </c:scaling>
        <c:delete val="0"/>
        <c:axPos val="b"/>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340474623"/>
        <c:crosses val="autoZero"/>
        <c:crossBetween val="between"/>
        <c:majorUnit val="1"/>
      </c:valAx>
      <c:spPr>
        <a:noFill/>
        <a:ln>
          <a:noFill/>
        </a:ln>
        <a:effectLst/>
      </c:spPr>
    </c:plotArea>
    <c:legend>
      <c:legendPos val="b"/>
      <c:layout>
        <c:manualLayout>
          <c:xMode val="edge"/>
          <c:yMode val="edge"/>
          <c:x val="0.15334404656592041"/>
          <c:y val="0.86296165777822098"/>
          <c:w val="0.68872704523257233"/>
          <c:h val="7.018145806843989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12.5</c:v>
                </c:pt>
                <c:pt idx="1">
                  <c:v>10.7</c:v>
                </c:pt>
                <c:pt idx="2">
                  <c:v>8.3000000000000007</c:v>
                </c:pt>
                <c:pt idx="3">
                  <c:v>4.5</c:v>
                </c:pt>
                <c:pt idx="4">
                  <c:v>3.4</c:v>
                </c:pt>
              </c:numCache>
            </c:numRef>
          </c:val>
          <c:extLst>
            <c:ext xmlns:c16="http://schemas.microsoft.com/office/drawing/2014/chart" uri="{C3380CC4-5D6E-409C-BE32-E72D297353CC}">
              <c16:uniqueId val="{00000000-91B5-9542-AB4A-0254EFE4484C}"/>
            </c:ext>
          </c:extLst>
        </c:ser>
        <c:dLbls>
          <c:showLegendKey val="0"/>
          <c:showVal val="0"/>
          <c:showCatName val="0"/>
          <c:showSerName val="0"/>
          <c:showPercent val="0"/>
          <c:showBubbleSize val="0"/>
        </c:dLbls>
        <c:gapWidth val="219"/>
        <c:overlap val="-27"/>
        <c:axId val="393194128"/>
        <c:axId val="49544624"/>
      </c:barChart>
      <c:catAx>
        <c:axId val="393194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9319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Revenue model 1</c:v>
                </c:pt>
              </c:strCache>
            </c:strRef>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#,##0</c:formatCode>
                <c:ptCount val="5"/>
                <c:pt idx="0">
                  <c:v>241380</c:v>
                </c:pt>
                <c:pt idx="1">
                  <c:v>1487169</c:v>
                </c:pt>
                <c:pt idx="2">
                  <c:v>3819141.1799999997</c:v>
                </c:pt>
                <c:pt idx="3">
                  <c:v>7892063.3916000007</c:v>
                </c:pt>
                <c:pt idx="4">
                  <c:v>16318052.251991998</c:v>
                </c:pt>
              </c:numCache>
            </c:numRef>
          </c:val>
          <c:smooth val="0"/>
          <c:extLst>
            <c:ext xmlns:c16="http://schemas.microsoft.com/office/drawing/2014/chart" uri="{C3380CC4-5D6E-409C-BE32-E72D297353CC}">
              <c16:uniqueId val="{00000000-F7E4-4D49-9749-3F6F97AC8D46}"/>
            </c:ext>
          </c:extLst>
        </c:ser>
        <c:ser>
          <c:idx val="1"/>
          <c:order val="1"/>
          <c:tx>
            <c:strRef>
              <c:f>Sheet1!$C$1</c:f>
              <c:strCache>
                <c:ptCount val="1"/>
                <c:pt idx="0">
                  <c:v>Revenue model 2</c:v>
                </c:pt>
              </c:strCache>
            </c:strRef>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121500</c:v>
                </c:pt>
                <c:pt idx="1">
                  <c:v>782641.5</c:v>
                </c:pt>
                <c:pt idx="2">
                  <c:v>2153889.3426000001</c:v>
                </c:pt>
                <c:pt idx="3">
                  <c:v>5051664.0107642403</c:v>
                </c:pt>
                <c:pt idx="4">
                  <c:v>11151873.489189604</c:v>
                </c:pt>
              </c:numCache>
            </c:numRef>
          </c:val>
          <c:smooth val="0"/>
          <c:extLst>
            <c:ext xmlns:c16="http://schemas.microsoft.com/office/drawing/2014/chart" uri="{C3380CC4-5D6E-409C-BE32-E72D297353CC}">
              <c16:uniqueId val="{00000002-F7E4-4D49-9749-3F6F97AC8D46}"/>
            </c:ext>
          </c:extLst>
        </c:ser>
        <c:ser>
          <c:idx val="2"/>
          <c:order val="2"/>
          <c:tx>
            <c:strRef>
              <c:f>Sheet1!$D$1</c:f>
              <c:strCache>
                <c:ptCount val="1"/>
                <c:pt idx="0">
                  <c:v>Costs</c:v>
                </c:pt>
              </c:strCache>
            </c:strRef>
          </c:tx>
          <c:spPr>
            <a:ln w="28575" cap="rnd">
              <a:solidFill>
                <a:schemeClr val="accent1"/>
              </a:solidFill>
              <a:prstDash val="dash"/>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3177500</c:v>
                </c:pt>
                <c:pt idx="1">
                  <c:v>5019562.5</c:v>
                </c:pt>
                <c:pt idx="2">
                  <c:v>6263021.25</c:v>
                </c:pt>
                <c:pt idx="3">
                  <c:v>8642256.9250000007</c:v>
                </c:pt>
                <c:pt idx="4">
                  <c:v>13628654.2685</c:v>
                </c:pt>
              </c:numCache>
            </c:numRef>
          </c:val>
          <c:smooth val="0"/>
          <c:extLst>
            <c:ext xmlns:c16="http://schemas.microsoft.com/office/drawing/2014/chart" uri="{C3380CC4-5D6E-409C-BE32-E72D297353CC}">
              <c16:uniqueId val="{00000003-F7E4-4D49-9749-3F6F97AC8D46}"/>
            </c:ext>
          </c:extLst>
        </c:ser>
        <c:dLbls>
          <c:showLegendKey val="0"/>
          <c:showVal val="0"/>
          <c:showCatName val="0"/>
          <c:showSerName val="0"/>
          <c:showPercent val="0"/>
          <c:showBubbleSize val="0"/>
        </c:dLbls>
        <c:smooth val="0"/>
        <c:axId val="566953087"/>
        <c:axId val="593334287"/>
      </c:lineChart>
      <c:catAx>
        <c:axId val="566953087"/>
        <c:scaling>
          <c:orientation val="minMax"/>
        </c:scaling>
        <c:delete val="0"/>
        <c:axPos val="b"/>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DK"/>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bg1">
                  <a:lumMod val="75000"/>
                </a:schemeClr>
              </a:solidFill>
              <a:prstDash val="dash"/>
              <a:round/>
            </a:ln>
            <a:effectLst/>
          </c:spPr>
        </c:majorGridlines>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566953087"/>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DK"/>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col"/>
        <c:grouping val="cluster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22A3DF"/>
              </a:solidFill>
              <a:ln>
                <a:noFill/>
              </a:ln>
              <a:effectLst/>
            </c:spPr>
            <c:extLst>
              <c:ext xmlns:c16="http://schemas.microsoft.com/office/drawing/2014/chart" uri="{C3380CC4-5D6E-409C-BE32-E72D297353CC}">
                <c16:uniqueId val="{00000001-295C-4201-A861-447926D5D06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[Segment/group]</c:v>
                </c:pt>
                <c:pt idx="1">
                  <c:v>[Focus]</c:v>
                </c:pt>
                <c:pt idx="2">
                  <c:v>[Segment/group]</c:v>
                </c:pt>
                <c:pt idx="3">
                  <c:v>[Segment/group]</c:v>
                </c:pt>
                <c:pt idx="4">
                  <c:v>[Segment/group]</c:v>
                </c:pt>
                <c:pt idx="5">
                  <c:v>[Segment/group]</c:v>
                </c:pt>
                <c:pt idx="6">
                  <c:v>[Segment/group]</c:v>
                </c:pt>
                <c:pt idx="7">
                  <c:v>[Segment/group]</c:v>
                </c:pt>
                <c:pt idx="8">
                  <c:v>[Segment/group]</c:v>
                </c:pt>
                <c:pt idx="9">
                  <c:v>[Segment/group]</c:v>
                </c:pt>
              </c:strCache>
            </c:strRef>
          </c:cat>
          <c:val>
            <c:numRef>
              <c:f>Sheet1!$B$2:$B$11</c:f>
              <c:numCache>
                <c:formatCode>General</c:formatCode>
                <c:ptCount val="10"/>
                <c:pt idx="0">
                  <c:v>670</c:v>
                </c:pt>
                <c:pt idx="1">
                  <c:v>623</c:v>
                </c:pt>
                <c:pt idx="2">
                  <c:v>580</c:v>
                </c:pt>
                <c:pt idx="3">
                  <c:v>564</c:v>
                </c:pt>
                <c:pt idx="4">
                  <c:v>514</c:v>
                </c:pt>
                <c:pt idx="5">
                  <c:v>421</c:v>
                </c:pt>
                <c:pt idx="6">
                  <c:v>376</c:v>
                </c:pt>
                <c:pt idx="7">
                  <c:v>360</c:v>
                </c:pt>
                <c:pt idx="8">
                  <c:v>342</c:v>
                </c:pt>
                <c:pt idx="9">
                  <c:v>301</c:v>
                </c:pt>
              </c:numCache>
            </c:numRef>
          </c:val>
          <c:extLst>
            <c:ext xmlns:c16="http://schemas.microsoft.com/office/drawing/2014/chart" uri="{C3380CC4-5D6E-409C-BE32-E72D297353CC}">
              <c16:uniqueId val="{0000000B-295C-4201-A861-447926D5D067}"/>
            </c:ext>
          </c:extLst>
        </c:ser>
        <c:dLbls>
          <c:showLegendKey val="0"/>
          <c:showVal val="0"/>
          <c:showCatName val="0"/>
          <c:showSerName val="0"/>
          <c:showPercent val="0"/>
          <c:showBubbleSize val="0"/>
        </c:dLbls>
        <c:gapWidth val="80"/>
        <c:axId val="1158103200"/>
        <c:axId val="1158104032"/>
      </c:barChart>
      <c:catAx>
        <c:axId val="115810320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1158104032"/>
        <c:crosses val="autoZero"/>
        <c:auto val="1"/>
        <c:lblAlgn val="ctr"/>
        <c:lblOffset val="100"/>
        <c:noMultiLvlLbl val="0"/>
      </c:catAx>
      <c:valAx>
        <c:axId val="1158104032"/>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1158103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n-lt"/>
        </a:defRPr>
      </a:pPr>
      <a:endParaRPr lang="en-DK"/>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51C2C"/>
            </a:solidFill>
            <a:ln>
              <a:noFill/>
            </a:ln>
            <a:effectLst/>
          </c:spPr>
          <c:invertIfNegative val="0"/>
          <c:dPt>
            <c:idx val="0"/>
            <c:invertIfNegative val="0"/>
            <c:bubble3D val="0"/>
            <c:spPr>
              <a:solidFill>
                <a:srgbClr val="051C2C"/>
              </a:solidFill>
              <a:ln>
                <a:noFill/>
              </a:ln>
              <a:effectLst/>
            </c:spPr>
            <c:extLst>
              <c:ext xmlns:c16="http://schemas.microsoft.com/office/drawing/2014/chart" uri="{C3380CC4-5D6E-409C-BE32-E72D297353CC}">
                <c16:uniqueId val="{00000000-1410-4C71-AC2C-B350F0EB4184}"/>
              </c:ext>
            </c:extLst>
          </c:dPt>
          <c:dPt>
            <c:idx val="1"/>
            <c:invertIfNegative val="0"/>
            <c:bubble3D val="0"/>
            <c:spPr>
              <a:solidFill>
                <a:srgbClr val="051C2C"/>
              </a:solidFill>
              <a:ln>
                <a:noFill/>
              </a:ln>
              <a:effectLst/>
            </c:spPr>
            <c:extLst>
              <c:ext xmlns:c16="http://schemas.microsoft.com/office/drawing/2014/chart" uri="{C3380CC4-5D6E-409C-BE32-E72D297353CC}">
                <c16:uniqueId val="{00000001-1410-4C71-AC2C-B350F0EB4184}"/>
              </c:ext>
            </c:extLst>
          </c:dPt>
          <c:dPt>
            <c:idx val="2"/>
            <c:invertIfNegative val="0"/>
            <c:bubble3D val="0"/>
            <c:spPr>
              <a:solidFill>
                <a:srgbClr val="051C2C"/>
              </a:solidFill>
              <a:ln>
                <a:noFill/>
              </a:ln>
              <a:effectLst/>
            </c:spPr>
            <c:extLst>
              <c:ext xmlns:c16="http://schemas.microsoft.com/office/drawing/2014/chart" uri="{C3380CC4-5D6E-409C-BE32-E72D297353CC}">
                <c16:uniqueId val="{00000002-1410-4C71-AC2C-B350F0EB4184}"/>
              </c:ext>
            </c:extLst>
          </c:dPt>
          <c:dPt>
            <c:idx val="3"/>
            <c:invertIfNegative val="0"/>
            <c:bubble3D val="0"/>
            <c:spPr>
              <a:solidFill>
                <a:srgbClr val="051C2C"/>
              </a:solidFill>
              <a:ln>
                <a:noFill/>
              </a:ln>
              <a:effectLst/>
            </c:spPr>
            <c:extLst>
              <c:ext xmlns:c16="http://schemas.microsoft.com/office/drawing/2014/chart" uri="{C3380CC4-5D6E-409C-BE32-E72D297353CC}">
                <c16:uniqueId val="{00000003-1410-4C71-AC2C-B350F0EB4184}"/>
              </c:ext>
            </c:extLst>
          </c:dPt>
          <c:dPt>
            <c:idx val="4"/>
            <c:invertIfNegative val="0"/>
            <c:bubble3D val="0"/>
            <c:spPr>
              <a:solidFill>
                <a:srgbClr val="051C2C"/>
              </a:solidFill>
              <a:ln>
                <a:noFill/>
              </a:ln>
              <a:effectLst/>
            </c:spPr>
            <c:extLst>
              <c:ext xmlns:c16="http://schemas.microsoft.com/office/drawing/2014/chart" uri="{C3380CC4-5D6E-409C-BE32-E72D297353CC}">
                <c16:uniqueId val="{00000004-1410-4C71-AC2C-B350F0EB4184}"/>
              </c:ext>
            </c:extLst>
          </c:dPt>
          <c:dPt>
            <c:idx val="5"/>
            <c:invertIfNegative val="0"/>
            <c:bubble3D val="0"/>
            <c:spPr>
              <a:solidFill>
                <a:srgbClr val="051C2C"/>
              </a:solidFill>
              <a:ln>
                <a:noFill/>
              </a:ln>
              <a:effectLst/>
            </c:spPr>
            <c:extLst>
              <c:ext xmlns:c16="http://schemas.microsoft.com/office/drawing/2014/chart" uri="{C3380CC4-5D6E-409C-BE32-E72D297353CC}">
                <c16:uniqueId val="{00000005-1410-4C71-AC2C-B350F0EB4184}"/>
              </c:ext>
            </c:extLst>
          </c:dPt>
          <c:dPt>
            <c:idx val="6"/>
            <c:invertIfNegative val="0"/>
            <c:bubble3D val="0"/>
            <c:spPr>
              <a:solidFill>
                <a:srgbClr val="051C2C"/>
              </a:solidFill>
              <a:ln>
                <a:noFill/>
              </a:ln>
              <a:effectLst/>
            </c:spPr>
            <c:extLst>
              <c:ext xmlns:c16="http://schemas.microsoft.com/office/drawing/2014/chart" uri="{C3380CC4-5D6E-409C-BE32-E72D297353CC}">
                <c16:uniqueId val="{00000006-1410-4C71-AC2C-B350F0EB4184}"/>
              </c:ext>
            </c:extLst>
          </c:dPt>
          <c:dPt>
            <c:idx val="7"/>
            <c:invertIfNegative val="0"/>
            <c:bubble3D val="0"/>
            <c:spPr>
              <a:solidFill>
                <a:srgbClr val="051C2C"/>
              </a:solidFill>
              <a:ln>
                <a:noFill/>
              </a:ln>
              <a:effectLst/>
            </c:spPr>
            <c:extLst>
              <c:ext xmlns:c16="http://schemas.microsoft.com/office/drawing/2014/chart" uri="{C3380CC4-5D6E-409C-BE32-E72D297353CC}">
                <c16:uniqueId val="{00000007-1410-4C71-AC2C-B350F0EB4184}"/>
              </c:ext>
            </c:extLst>
          </c:dPt>
          <c:dPt>
            <c:idx val="8"/>
            <c:invertIfNegative val="0"/>
            <c:bubble3D val="0"/>
            <c:spPr>
              <a:solidFill>
                <a:srgbClr val="051C2C"/>
              </a:solidFill>
              <a:ln>
                <a:noFill/>
              </a:ln>
              <a:effectLst/>
            </c:spPr>
            <c:extLst>
              <c:ext xmlns:c16="http://schemas.microsoft.com/office/drawing/2014/chart" uri="{C3380CC4-5D6E-409C-BE32-E72D297353CC}">
                <c16:uniqueId val="{00000008-1410-4C71-AC2C-B350F0EB4184}"/>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09-1410-4C71-AC2C-B350F0EB4184}"/>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061F32"/>
          </a:solidFill>
        </a:defRPr>
      </a:pPr>
      <a:endParaRPr lang="en-DK"/>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61F32"/>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8DBD-B148-9968-73AECB183387}"/>
              </c:ext>
            </c:extLst>
          </c:dPt>
          <c:dPt>
            <c:idx val="1"/>
            <c:invertIfNegative val="0"/>
            <c:bubble3D val="0"/>
            <c:spPr>
              <a:solidFill>
                <a:srgbClr val="061F32"/>
              </a:solidFill>
              <a:ln>
                <a:noFill/>
              </a:ln>
              <a:effectLst/>
            </c:spPr>
            <c:extLst>
              <c:ext xmlns:c16="http://schemas.microsoft.com/office/drawing/2014/chart" uri="{C3380CC4-5D6E-409C-BE32-E72D297353CC}">
                <c16:uniqueId val="{00000003-8DBD-B148-9968-73AECB183387}"/>
              </c:ext>
            </c:extLst>
          </c:dPt>
          <c:dPt>
            <c:idx val="2"/>
            <c:invertIfNegative val="0"/>
            <c:bubble3D val="0"/>
            <c:spPr>
              <a:solidFill>
                <a:srgbClr val="061F32"/>
              </a:solidFill>
              <a:ln>
                <a:noFill/>
              </a:ln>
              <a:effectLst/>
            </c:spPr>
            <c:extLst>
              <c:ext xmlns:c16="http://schemas.microsoft.com/office/drawing/2014/chart" uri="{C3380CC4-5D6E-409C-BE32-E72D297353CC}">
                <c16:uniqueId val="{00000005-8DBD-B148-9968-73AECB183387}"/>
              </c:ext>
            </c:extLst>
          </c:dPt>
          <c:dPt>
            <c:idx val="3"/>
            <c:invertIfNegative val="0"/>
            <c:bubble3D val="0"/>
            <c:spPr>
              <a:solidFill>
                <a:srgbClr val="061F32"/>
              </a:solidFill>
              <a:ln>
                <a:noFill/>
              </a:ln>
              <a:effectLst/>
            </c:spPr>
            <c:extLst>
              <c:ext xmlns:c16="http://schemas.microsoft.com/office/drawing/2014/chart" uri="{C3380CC4-5D6E-409C-BE32-E72D297353CC}">
                <c16:uniqueId val="{00000007-8DBD-B148-9968-73AECB183387}"/>
              </c:ext>
            </c:extLst>
          </c:dPt>
          <c:dPt>
            <c:idx val="4"/>
            <c:invertIfNegative val="0"/>
            <c:bubble3D val="0"/>
            <c:spPr>
              <a:solidFill>
                <a:srgbClr val="061F32"/>
              </a:solidFill>
              <a:ln>
                <a:noFill/>
              </a:ln>
              <a:effectLst/>
            </c:spPr>
            <c:extLst>
              <c:ext xmlns:c16="http://schemas.microsoft.com/office/drawing/2014/chart" uri="{C3380CC4-5D6E-409C-BE32-E72D297353CC}">
                <c16:uniqueId val="{00000009-8DBD-B148-9968-73AECB183387}"/>
              </c:ext>
            </c:extLst>
          </c:dPt>
          <c:dPt>
            <c:idx val="5"/>
            <c:invertIfNegative val="0"/>
            <c:bubble3D val="0"/>
            <c:spPr>
              <a:solidFill>
                <a:srgbClr val="061F32"/>
              </a:solidFill>
              <a:ln>
                <a:noFill/>
              </a:ln>
              <a:effectLst/>
            </c:spPr>
            <c:extLst>
              <c:ext xmlns:c16="http://schemas.microsoft.com/office/drawing/2014/chart" uri="{C3380CC4-5D6E-409C-BE32-E72D297353CC}">
                <c16:uniqueId val="{0000000B-8DBD-B148-9968-73AECB183387}"/>
              </c:ext>
            </c:extLst>
          </c:dPt>
          <c:dPt>
            <c:idx val="6"/>
            <c:invertIfNegative val="0"/>
            <c:bubble3D val="0"/>
            <c:spPr>
              <a:solidFill>
                <a:srgbClr val="061F32"/>
              </a:solidFill>
              <a:ln>
                <a:noFill/>
              </a:ln>
              <a:effectLst/>
            </c:spPr>
            <c:extLst>
              <c:ext xmlns:c16="http://schemas.microsoft.com/office/drawing/2014/chart" uri="{C3380CC4-5D6E-409C-BE32-E72D297353CC}">
                <c16:uniqueId val="{0000000D-8DBD-B148-9968-73AECB183387}"/>
              </c:ext>
            </c:extLst>
          </c:dPt>
          <c:dPt>
            <c:idx val="7"/>
            <c:invertIfNegative val="0"/>
            <c:bubble3D val="0"/>
            <c:spPr>
              <a:solidFill>
                <a:srgbClr val="061F32"/>
              </a:solidFill>
              <a:ln>
                <a:noFill/>
              </a:ln>
              <a:effectLst/>
            </c:spPr>
            <c:extLst>
              <c:ext xmlns:c16="http://schemas.microsoft.com/office/drawing/2014/chart" uri="{C3380CC4-5D6E-409C-BE32-E72D297353CC}">
                <c16:uniqueId val="{0000000F-8DBD-B148-9968-73AECB183387}"/>
              </c:ext>
            </c:extLst>
          </c:dPt>
          <c:dPt>
            <c:idx val="8"/>
            <c:invertIfNegative val="0"/>
            <c:bubble3D val="0"/>
            <c:spPr>
              <a:solidFill>
                <a:srgbClr val="061F32"/>
              </a:solidFill>
              <a:ln>
                <a:noFill/>
              </a:ln>
              <a:effectLst/>
            </c:spPr>
            <c:extLst>
              <c:ext xmlns:c16="http://schemas.microsoft.com/office/drawing/2014/chart" uri="{C3380CC4-5D6E-409C-BE32-E72D297353CC}">
                <c16:uniqueId val="{00000011-8DBD-B148-9968-73AECB18338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12-8DBD-B148-9968-73AECB183387}"/>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061F32"/>
          </a:solidFill>
        </a:defRPr>
      </a:pPr>
      <a:endParaRPr lang="en-DK"/>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A3AEA8-7145-3B46-467D-FE8035BB5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latin typeface="Arial" panose="020B0604020202020204" pitchFamily="34" charset="0"/>
            </a:endParaRPr>
          </a:p>
        </p:txBody>
      </p:sp>
      <p:sp>
        <p:nvSpPr>
          <p:cNvPr id="3" name="Date Placeholder 2">
            <a:extLst>
              <a:ext uri="{FF2B5EF4-FFF2-40B4-BE49-F238E27FC236}">
                <a16:creationId xmlns:a16="http://schemas.microsoft.com/office/drawing/2014/main" id="{5DDDF294-DA80-FE06-BE5D-61F0381D9C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CE297-58AE-AB45-BA01-DE87D03C6280}" type="datetimeFigureOut">
              <a:rPr lang="en-DK" smtClean="0">
                <a:latin typeface="Arial" panose="020B0604020202020204" pitchFamily="34" charset="0"/>
              </a:rPr>
              <a:t>8/18/25</a:t>
            </a:fld>
            <a:endParaRPr lang="en-DK">
              <a:latin typeface="Arial" panose="020B0604020202020204" pitchFamily="34" charset="0"/>
            </a:endParaRPr>
          </a:p>
        </p:txBody>
      </p:sp>
      <p:sp>
        <p:nvSpPr>
          <p:cNvPr id="4" name="Footer Placeholder 3">
            <a:extLst>
              <a:ext uri="{FF2B5EF4-FFF2-40B4-BE49-F238E27FC236}">
                <a16:creationId xmlns:a16="http://schemas.microsoft.com/office/drawing/2014/main" id="{35EBDDF6-2C4B-DDB9-1B91-0FF64E49D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latin typeface="Arial" panose="020B0604020202020204" pitchFamily="34" charset="0"/>
            </a:endParaRPr>
          </a:p>
        </p:txBody>
      </p:sp>
      <p:sp>
        <p:nvSpPr>
          <p:cNvPr id="5" name="Slide Number Placeholder 4">
            <a:extLst>
              <a:ext uri="{FF2B5EF4-FFF2-40B4-BE49-F238E27FC236}">
                <a16:creationId xmlns:a16="http://schemas.microsoft.com/office/drawing/2014/main" id="{EFD591D7-7EBB-B29F-E28A-D976E9102B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5D3F3-CF65-F84F-94C3-BE9E59EB410B}" type="slidenum">
              <a:rPr lang="en-DK" smtClean="0">
                <a:latin typeface="Arial" panose="020B0604020202020204" pitchFamily="34" charset="0"/>
              </a:rPr>
              <a:t>‹#›</a:t>
            </a:fld>
            <a:endParaRPr lang="en-DK">
              <a:latin typeface="Arial" panose="020B0604020202020204" pitchFamily="34" charset="0"/>
            </a:endParaRPr>
          </a:p>
        </p:txBody>
      </p:sp>
    </p:spTree>
    <p:extLst>
      <p:ext uri="{BB962C8B-B14F-4D97-AF65-F5344CB8AC3E}">
        <p14:creationId xmlns:p14="http://schemas.microsoft.com/office/powerpoint/2010/main" val="1743824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ADF2B39A-E3F6-634C-B40F-EA6B645C08D7}" type="datetimeFigureOut">
              <a:rPr lang="en-DK" smtClean="0"/>
              <a:pPr/>
              <a:t>8/18/25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F1CD82C-8186-9E41-8B8B-F66E4066A413}" type="slidenum">
              <a:rPr lang="en-DK" smtClean="0"/>
              <a:pPr/>
              <a:t>‹#›</a:t>
            </a:fld>
            <a:endParaRPr lang="en-DK"/>
          </a:p>
        </p:txBody>
      </p:sp>
    </p:spTree>
    <p:extLst>
      <p:ext uri="{BB962C8B-B14F-4D97-AF65-F5344CB8AC3E}">
        <p14:creationId xmlns:p14="http://schemas.microsoft.com/office/powerpoint/2010/main" val="80491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dirty="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973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144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39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2855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34</a:t>
            </a:fld>
            <a:endParaRPr lang="en-DK"/>
          </a:p>
        </p:txBody>
      </p:sp>
    </p:spTree>
    <p:extLst>
      <p:ext uri="{BB962C8B-B14F-4D97-AF65-F5344CB8AC3E}">
        <p14:creationId xmlns:p14="http://schemas.microsoft.com/office/powerpoint/2010/main" val="23772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35</a:t>
            </a:fld>
            <a:endParaRPr lang="en-DK"/>
          </a:p>
        </p:txBody>
      </p:sp>
    </p:spTree>
    <p:extLst>
      <p:ext uri="{BB962C8B-B14F-4D97-AF65-F5344CB8AC3E}">
        <p14:creationId xmlns:p14="http://schemas.microsoft.com/office/powerpoint/2010/main" val="3144571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36</a:t>
            </a:fld>
            <a:endParaRPr lang="en-DK"/>
          </a:p>
        </p:txBody>
      </p:sp>
    </p:spTree>
    <p:extLst>
      <p:ext uri="{BB962C8B-B14F-4D97-AF65-F5344CB8AC3E}">
        <p14:creationId xmlns:p14="http://schemas.microsoft.com/office/powerpoint/2010/main" val="1474658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37</a:t>
            </a:fld>
            <a:endParaRPr lang="en-DK"/>
          </a:p>
        </p:txBody>
      </p:sp>
    </p:spTree>
    <p:extLst>
      <p:ext uri="{BB962C8B-B14F-4D97-AF65-F5344CB8AC3E}">
        <p14:creationId xmlns:p14="http://schemas.microsoft.com/office/powerpoint/2010/main" val="4098692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58</a:t>
            </a:fld>
            <a:endParaRPr lang="en-DK"/>
          </a:p>
        </p:txBody>
      </p:sp>
    </p:spTree>
    <p:extLst>
      <p:ext uri="{BB962C8B-B14F-4D97-AF65-F5344CB8AC3E}">
        <p14:creationId xmlns:p14="http://schemas.microsoft.com/office/powerpoint/2010/main" val="3068672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62</a:t>
            </a:fld>
            <a:endParaRPr lang="en-DK"/>
          </a:p>
        </p:txBody>
      </p:sp>
    </p:spTree>
    <p:extLst>
      <p:ext uri="{BB962C8B-B14F-4D97-AF65-F5344CB8AC3E}">
        <p14:creationId xmlns:p14="http://schemas.microsoft.com/office/powerpoint/2010/main" val="240495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64</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03159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a:t>
            </a:fld>
            <a:endParaRPr lang="en-DK"/>
          </a:p>
        </p:txBody>
      </p:sp>
    </p:spTree>
    <p:extLst>
      <p:ext uri="{BB962C8B-B14F-4D97-AF65-F5344CB8AC3E}">
        <p14:creationId xmlns:p14="http://schemas.microsoft.com/office/powerpoint/2010/main" val="1031911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GB">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D12170-B4D9-4504-9406-AC0F9EF8E6EC}"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612516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74</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974702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fb897d04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fb897d04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1637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85</a:t>
            </a:fld>
            <a:endParaRPr lang="en-DK"/>
          </a:p>
        </p:txBody>
      </p:sp>
    </p:spTree>
    <p:extLst>
      <p:ext uri="{BB962C8B-B14F-4D97-AF65-F5344CB8AC3E}">
        <p14:creationId xmlns:p14="http://schemas.microsoft.com/office/powerpoint/2010/main" val="2334157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30445-6672-958E-3CD0-8872F135A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40D80-F795-94E3-3AE0-428EAB453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2ED03-D6A3-AFCF-5D9F-FB30B6E939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4A3954-6499-7484-7DC8-3401063D0739}"/>
              </a:ext>
            </a:extLst>
          </p:cNvPr>
          <p:cNvSpPr>
            <a:spLocks noGrp="1"/>
          </p:cNvSpPr>
          <p:nvPr>
            <p:ph type="sldNum" sz="quarter" idx="5"/>
          </p:nvPr>
        </p:nvSpPr>
        <p:spPr/>
        <p:txBody>
          <a:bodyPr/>
          <a:lstStyle/>
          <a:p>
            <a:fld id="{CF1CD82C-8186-9E41-8B8B-F66E4066A413}" type="slidenum">
              <a:rPr lang="en-DK" smtClean="0"/>
              <a:pPr/>
              <a:t>89</a:t>
            </a:fld>
            <a:endParaRPr lang="en-DK"/>
          </a:p>
        </p:txBody>
      </p:sp>
    </p:spTree>
    <p:extLst>
      <p:ext uri="{BB962C8B-B14F-4D97-AF65-F5344CB8AC3E}">
        <p14:creationId xmlns:p14="http://schemas.microsoft.com/office/powerpoint/2010/main" val="3262241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D0709-A15E-9929-71C3-FACC0D2FF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93993-A421-F2E0-84AA-483CE1CFC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2AD4F-7E07-33F5-7E37-ED2CB262A3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703503-3A20-25A8-FA61-5241884AB511}"/>
              </a:ext>
            </a:extLst>
          </p:cNvPr>
          <p:cNvSpPr>
            <a:spLocks noGrp="1"/>
          </p:cNvSpPr>
          <p:nvPr>
            <p:ph type="sldNum" sz="quarter" idx="5"/>
          </p:nvPr>
        </p:nvSpPr>
        <p:spPr/>
        <p:txBody>
          <a:bodyPr/>
          <a:lstStyle/>
          <a:p>
            <a:fld id="{CF1CD82C-8186-9E41-8B8B-F66E4066A413}" type="slidenum">
              <a:rPr lang="en-DK" smtClean="0"/>
              <a:pPr/>
              <a:t>96</a:t>
            </a:fld>
            <a:endParaRPr lang="en-DK"/>
          </a:p>
        </p:txBody>
      </p:sp>
    </p:spTree>
    <p:extLst>
      <p:ext uri="{BB962C8B-B14F-4D97-AF65-F5344CB8AC3E}">
        <p14:creationId xmlns:p14="http://schemas.microsoft.com/office/powerpoint/2010/main" val="3430559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63A08-C5A8-8532-3A72-C7546052F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91ABE-8EFC-B5FB-5D98-75B747EBD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D4132D-1F03-A978-A6BF-5605858A6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99AAA1-D2F2-1D21-B00F-7142465E2472}"/>
              </a:ext>
            </a:extLst>
          </p:cNvPr>
          <p:cNvSpPr>
            <a:spLocks noGrp="1"/>
          </p:cNvSpPr>
          <p:nvPr>
            <p:ph type="sldNum" sz="quarter" idx="5"/>
          </p:nvPr>
        </p:nvSpPr>
        <p:spPr/>
        <p:txBody>
          <a:bodyPr/>
          <a:lstStyle/>
          <a:p>
            <a:fld id="{CF1CD82C-8186-9E41-8B8B-F66E4066A413}" type="slidenum">
              <a:rPr lang="en-DK" smtClean="0"/>
              <a:pPr/>
              <a:t>98</a:t>
            </a:fld>
            <a:endParaRPr lang="en-DK"/>
          </a:p>
        </p:txBody>
      </p:sp>
    </p:spTree>
    <p:extLst>
      <p:ext uri="{BB962C8B-B14F-4D97-AF65-F5344CB8AC3E}">
        <p14:creationId xmlns:p14="http://schemas.microsoft.com/office/powerpoint/2010/main" val="452852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102</a:t>
            </a:fld>
            <a:endParaRPr lang="en-DK"/>
          </a:p>
        </p:txBody>
      </p:sp>
    </p:spTree>
    <p:extLst>
      <p:ext uri="{BB962C8B-B14F-4D97-AF65-F5344CB8AC3E}">
        <p14:creationId xmlns:p14="http://schemas.microsoft.com/office/powerpoint/2010/main" val="3248346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F61EA0F-A667-4B49-8422-0062BC55E249}" type="slidenum">
              <a:rPr lang="en-US" smtClean="0"/>
              <a:t>111</a:t>
            </a:fld>
            <a:endParaRPr lang="en-US" dirty="0"/>
          </a:p>
        </p:txBody>
      </p:sp>
    </p:spTree>
    <p:extLst>
      <p:ext uri="{BB962C8B-B14F-4D97-AF65-F5344CB8AC3E}">
        <p14:creationId xmlns:p14="http://schemas.microsoft.com/office/powerpoint/2010/main" val="2379098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F61EA0F-A667-4B49-8422-0062BC55E249}" type="slidenum">
              <a:rPr lang="en-US" smtClean="0"/>
              <a:t>112</a:t>
            </a:fld>
            <a:endParaRPr lang="en-US" dirty="0"/>
          </a:p>
        </p:txBody>
      </p:sp>
    </p:spTree>
    <p:extLst>
      <p:ext uri="{BB962C8B-B14F-4D97-AF65-F5344CB8AC3E}">
        <p14:creationId xmlns:p14="http://schemas.microsoft.com/office/powerpoint/2010/main" val="548799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76572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F61EA0F-A667-4B49-8422-0062BC55E249}" type="slidenum">
              <a:rPr lang="en-US" smtClean="0"/>
              <a:t>117</a:t>
            </a:fld>
            <a:endParaRPr lang="en-US" dirty="0"/>
          </a:p>
        </p:txBody>
      </p:sp>
    </p:spTree>
    <p:extLst>
      <p:ext uri="{BB962C8B-B14F-4D97-AF65-F5344CB8AC3E}">
        <p14:creationId xmlns:p14="http://schemas.microsoft.com/office/powerpoint/2010/main" val="2246363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p>
        </p:txBody>
      </p:sp>
      <p:sp>
        <p:nvSpPr>
          <p:cNvPr id="4" name="Slide Number Placeholder 3"/>
          <p:cNvSpPr>
            <a:spLocks noGrp="1"/>
          </p:cNvSpPr>
          <p:nvPr>
            <p:ph type="sldNum" sz="quarter" idx="5"/>
          </p:nvPr>
        </p:nvSpPr>
        <p:spPr/>
        <p:txBody>
          <a:bodyPr/>
          <a:lstStyle/>
          <a:p>
            <a:fld id="{295E87F8-6328-4FD1-98E7-115F699E788C}" type="slidenum">
              <a:rPr lang="en-US" smtClean="0"/>
              <a:t>118</a:t>
            </a:fld>
            <a:endParaRPr lang="en-US" dirty="0"/>
          </a:p>
        </p:txBody>
      </p:sp>
    </p:spTree>
    <p:extLst>
      <p:ext uri="{BB962C8B-B14F-4D97-AF65-F5344CB8AC3E}">
        <p14:creationId xmlns:p14="http://schemas.microsoft.com/office/powerpoint/2010/main" val="2919136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p>
        </p:txBody>
      </p:sp>
      <p:sp>
        <p:nvSpPr>
          <p:cNvPr id="4" name="Slide Number Placeholder 3"/>
          <p:cNvSpPr>
            <a:spLocks noGrp="1"/>
          </p:cNvSpPr>
          <p:nvPr>
            <p:ph type="sldNum" sz="quarter" idx="5"/>
          </p:nvPr>
        </p:nvSpPr>
        <p:spPr/>
        <p:txBody>
          <a:bodyPr/>
          <a:lstStyle/>
          <a:p>
            <a:fld id="{295E87F8-6328-4FD1-98E7-115F699E788C}" type="slidenum">
              <a:rPr lang="en-US" smtClean="0"/>
              <a:t>119</a:t>
            </a:fld>
            <a:endParaRPr lang="en-US" dirty="0"/>
          </a:p>
        </p:txBody>
      </p:sp>
    </p:spTree>
    <p:extLst>
      <p:ext uri="{BB962C8B-B14F-4D97-AF65-F5344CB8AC3E}">
        <p14:creationId xmlns:p14="http://schemas.microsoft.com/office/powerpoint/2010/main" val="2274653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121</a:t>
            </a:fld>
            <a:endParaRPr lang="en-US" dirty="0"/>
          </a:p>
        </p:txBody>
      </p:sp>
    </p:spTree>
    <p:extLst>
      <p:ext uri="{BB962C8B-B14F-4D97-AF65-F5344CB8AC3E}">
        <p14:creationId xmlns:p14="http://schemas.microsoft.com/office/powerpoint/2010/main" val="3789893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127</a:t>
            </a:fld>
            <a:endParaRPr lang="en-DK"/>
          </a:p>
        </p:txBody>
      </p:sp>
    </p:spTree>
    <p:extLst>
      <p:ext uri="{BB962C8B-B14F-4D97-AF65-F5344CB8AC3E}">
        <p14:creationId xmlns:p14="http://schemas.microsoft.com/office/powerpoint/2010/main" val="601147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133</a:t>
            </a:fld>
            <a:endParaRPr lang="en-DK"/>
          </a:p>
        </p:txBody>
      </p:sp>
    </p:spTree>
    <p:extLst>
      <p:ext uri="{BB962C8B-B14F-4D97-AF65-F5344CB8AC3E}">
        <p14:creationId xmlns:p14="http://schemas.microsoft.com/office/powerpoint/2010/main" val="2521365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F61EA0F-A667-4B49-8422-0062BC55E249}" type="slidenum">
              <a:rPr lang="en-US" smtClean="0"/>
              <a:t>135</a:t>
            </a:fld>
            <a:endParaRPr lang="en-US" dirty="0"/>
          </a:p>
        </p:txBody>
      </p:sp>
    </p:spTree>
    <p:extLst>
      <p:ext uri="{BB962C8B-B14F-4D97-AF65-F5344CB8AC3E}">
        <p14:creationId xmlns:p14="http://schemas.microsoft.com/office/powerpoint/2010/main" val="369586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136</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1741472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152</a:t>
            </a:fld>
            <a:endParaRPr lang="en-DK"/>
          </a:p>
        </p:txBody>
      </p:sp>
    </p:spTree>
    <p:extLst>
      <p:ext uri="{BB962C8B-B14F-4D97-AF65-F5344CB8AC3E}">
        <p14:creationId xmlns:p14="http://schemas.microsoft.com/office/powerpoint/2010/main" val="917763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p>
        </p:txBody>
      </p:sp>
      <p:sp>
        <p:nvSpPr>
          <p:cNvPr id="4" name="Slide Number Placeholder 3"/>
          <p:cNvSpPr>
            <a:spLocks noGrp="1"/>
          </p:cNvSpPr>
          <p:nvPr>
            <p:ph type="sldNum" sz="quarter" idx="5"/>
          </p:nvPr>
        </p:nvSpPr>
        <p:spPr/>
        <p:txBody>
          <a:bodyPr/>
          <a:lstStyle/>
          <a:p>
            <a:fld id="{295E87F8-6328-4FD1-98E7-115F699E788C}" type="slidenum">
              <a:rPr lang="en-US" smtClean="0"/>
              <a:t>154</a:t>
            </a:fld>
            <a:endParaRPr lang="en-US" dirty="0"/>
          </a:p>
        </p:txBody>
      </p:sp>
    </p:spTree>
    <p:extLst>
      <p:ext uri="{BB962C8B-B14F-4D97-AF65-F5344CB8AC3E}">
        <p14:creationId xmlns:p14="http://schemas.microsoft.com/office/powerpoint/2010/main" val="162205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90371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158</a:t>
            </a:fld>
            <a:endParaRPr lang="en-DK"/>
          </a:p>
        </p:txBody>
      </p:sp>
    </p:spTree>
    <p:extLst>
      <p:ext uri="{BB962C8B-B14F-4D97-AF65-F5344CB8AC3E}">
        <p14:creationId xmlns:p14="http://schemas.microsoft.com/office/powerpoint/2010/main" val="200628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8B372-7DED-FD76-090D-E1AA20E5A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97DEF-ED49-84DE-5190-3C12C778C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4A63C-F640-35AF-1964-6DE8140F3FF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E8FE991-408C-1996-968B-33287E74B774}"/>
              </a:ext>
            </a:extLst>
          </p:cNvPr>
          <p:cNvSpPr>
            <a:spLocks noGrp="1"/>
          </p:cNvSpPr>
          <p:nvPr>
            <p:ph type="hdr" sz="quarter" idx="6"/>
          </p:nvPr>
        </p:nvSpPr>
        <p:spPr/>
        <p:txBody>
          <a:bodyPr/>
          <a:lstStyle/>
          <a:p>
            <a:r>
              <a:rPr lang="en-US" dirty="0"/>
              <a:t>© HyveNow.com - Presentation Templates</a:t>
            </a:r>
          </a:p>
        </p:txBody>
      </p:sp>
      <p:sp>
        <p:nvSpPr>
          <p:cNvPr id="5" name="Footer Placeholder 4">
            <a:extLst>
              <a:ext uri="{FF2B5EF4-FFF2-40B4-BE49-F238E27FC236}">
                <a16:creationId xmlns:a16="http://schemas.microsoft.com/office/drawing/2014/main" id="{4732335B-EDA5-D13A-89F9-80D2EE8F92D0}"/>
              </a:ext>
            </a:extLst>
          </p:cNvPr>
          <p:cNvSpPr>
            <a:spLocks noGrp="1"/>
          </p:cNvSpPr>
          <p:nvPr>
            <p:ph type="ftr" sz="quarter" idx="4"/>
          </p:nvPr>
        </p:nvSpPr>
        <p:spPr/>
        <p:txBody>
          <a:bodyPr/>
          <a:lstStyle/>
          <a:p>
            <a:r>
              <a:rPr lang="en-US" dirty="0"/>
              <a:t>© HyveNow.com - Presentation Templates</a:t>
            </a:r>
          </a:p>
        </p:txBody>
      </p:sp>
      <p:sp>
        <p:nvSpPr>
          <p:cNvPr id="6" name="Slide Number Placeholder 5">
            <a:extLst>
              <a:ext uri="{FF2B5EF4-FFF2-40B4-BE49-F238E27FC236}">
                <a16:creationId xmlns:a16="http://schemas.microsoft.com/office/drawing/2014/main" id="{53CE30CC-C6D5-F31E-49A6-E465741C9437}"/>
              </a:ext>
            </a:extLst>
          </p:cNvPr>
          <p:cNvSpPr>
            <a:spLocks noGrp="1"/>
          </p:cNvSpPr>
          <p:nvPr>
            <p:ph type="sldNum" sz="quarter" idx="5"/>
          </p:nvPr>
        </p:nvSpPr>
        <p:spPr/>
        <p:txBody>
          <a:bodyPr/>
          <a:lstStyle/>
          <a:p>
            <a:fld id="{295E87F8-6328-4FD1-98E7-115F699E788C}" type="slidenum">
              <a:rPr lang="en-US" smtClean="0"/>
              <a:t>159</a:t>
            </a:fld>
            <a:endParaRPr lang="en-US" dirty="0"/>
          </a:p>
        </p:txBody>
      </p:sp>
    </p:spTree>
    <p:extLst>
      <p:ext uri="{BB962C8B-B14F-4D97-AF65-F5344CB8AC3E}">
        <p14:creationId xmlns:p14="http://schemas.microsoft.com/office/powerpoint/2010/main" val="1711880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571488"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1571488" rtl="0" eaLnBrk="1" fontAlgn="auto" latinLnBrk="0" hangingPunct="1">
                <a:lnSpc>
                  <a:spcPct val="100000"/>
                </a:lnSpc>
                <a:spcBef>
                  <a:spcPts val="0"/>
                </a:spcBef>
                <a:spcAft>
                  <a:spcPts val="0"/>
                </a:spcAft>
                <a:buClrTx/>
                <a:buSzTx/>
                <a:buFontTx/>
                <a:buNone/>
                <a:tabLst/>
                <a:defRPr/>
              </a:pPr>
              <a:t>162</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0590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163</a:t>
            </a:fld>
            <a:endParaRPr lang="en-DK"/>
          </a:p>
        </p:txBody>
      </p:sp>
    </p:spTree>
    <p:extLst>
      <p:ext uri="{BB962C8B-B14F-4D97-AF65-F5344CB8AC3E}">
        <p14:creationId xmlns:p14="http://schemas.microsoft.com/office/powerpoint/2010/main" val="12352687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164</a:t>
            </a:fld>
            <a:endParaRPr lang="en-DK"/>
          </a:p>
        </p:txBody>
      </p:sp>
    </p:spTree>
    <p:extLst>
      <p:ext uri="{BB962C8B-B14F-4D97-AF65-F5344CB8AC3E}">
        <p14:creationId xmlns:p14="http://schemas.microsoft.com/office/powerpoint/2010/main" val="311684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165</a:t>
            </a:fld>
            <a:endParaRPr lang="en-DK"/>
          </a:p>
        </p:txBody>
      </p:sp>
    </p:spTree>
    <p:extLst>
      <p:ext uri="{BB962C8B-B14F-4D97-AF65-F5344CB8AC3E}">
        <p14:creationId xmlns:p14="http://schemas.microsoft.com/office/powerpoint/2010/main" val="39873487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166</a:t>
            </a:fld>
            <a:endParaRPr lang="en-DK"/>
          </a:p>
        </p:txBody>
      </p:sp>
    </p:spTree>
    <p:extLst>
      <p:ext uri="{BB962C8B-B14F-4D97-AF65-F5344CB8AC3E}">
        <p14:creationId xmlns:p14="http://schemas.microsoft.com/office/powerpoint/2010/main" val="1753583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B004ED-FCD2-DD41-8B7E-B151A8FFCCA1}"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160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700" b="0" i="0" u="none" strike="noStrike" kern="1200" cap="none" spc="0" normalizeH="0" baseline="0" noProof="0" smtClean="0">
                <a:ln>
                  <a:noFill/>
                </a:ln>
                <a:solidFill>
                  <a:prstClr val="black"/>
                </a:solidFill>
                <a:effectLst/>
                <a:uLnTx/>
                <a:uFillTx/>
                <a:latin typeface="Graphik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700" b="0" i="0" u="none" strike="noStrike" kern="1200" cap="none" spc="0" normalizeH="0" baseline="0" noProof="0" dirty="0">
              <a:ln>
                <a:noFill/>
              </a:ln>
              <a:solidFill>
                <a:prstClr val="black"/>
              </a:solidFill>
              <a:effectLst/>
              <a:uLnTx/>
              <a:uFillTx/>
              <a:latin typeface="Graphik Regular" charset="0"/>
              <a:ea typeface="+mn-ea"/>
              <a:cs typeface="+mn-cs"/>
            </a:endParaRPr>
          </a:p>
        </p:txBody>
      </p:sp>
    </p:spTree>
    <p:extLst>
      <p:ext uri="{BB962C8B-B14F-4D97-AF65-F5344CB8AC3E}">
        <p14:creationId xmlns:p14="http://schemas.microsoft.com/office/powerpoint/2010/main" val="296513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700" b="0" i="0" u="none" strike="noStrike" kern="1200" cap="none" spc="0" normalizeH="0" baseline="0" noProof="0" smtClean="0">
                <a:ln>
                  <a:noFill/>
                </a:ln>
                <a:solidFill>
                  <a:prstClr val="black"/>
                </a:solidFill>
                <a:effectLst/>
                <a:uLnTx/>
                <a:uFillTx/>
                <a:latin typeface="Graphik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700" b="0" i="0" u="none" strike="noStrike" kern="1200" cap="none" spc="0" normalizeH="0" baseline="0" noProof="0" dirty="0">
              <a:ln>
                <a:noFill/>
              </a:ln>
              <a:solidFill>
                <a:prstClr val="black"/>
              </a:solidFill>
              <a:effectLst/>
              <a:uLnTx/>
              <a:uFillTx/>
              <a:latin typeface="Graphik Regular" charset="0"/>
              <a:ea typeface="+mn-ea"/>
              <a:cs typeface="+mn-cs"/>
            </a:endParaRPr>
          </a:p>
        </p:txBody>
      </p:sp>
    </p:spTree>
    <p:extLst>
      <p:ext uri="{BB962C8B-B14F-4D97-AF65-F5344CB8AC3E}">
        <p14:creationId xmlns:p14="http://schemas.microsoft.com/office/powerpoint/2010/main" val="61584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8E887-C457-7571-BF75-B445DD6658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8F7A4-0FA0-CC37-1E12-305C07560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EE9FA9-6708-8B05-CA21-727D65823DAD}"/>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1CBBDDC0-F2F6-84D4-D9DC-CC06B9F7C6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222931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700" b="0" i="0" u="none" strike="noStrike" kern="1200" cap="none" spc="0" normalizeH="0" baseline="0" noProof="0" smtClean="0">
                <a:ln>
                  <a:noFill/>
                </a:ln>
                <a:solidFill>
                  <a:prstClr val="black"/>
                </a:solidFill>
                <a:effectLst/>
                <a:uLnTx/>
                <a:uFillTx/>
                <a:latin typeface="Graphik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700" b="0" i="0" u="none" strike="noStrike" kern="1200" cap="none" spc="0" normalizeH="0" baseline="0" noProof="0" dirty="0">
              <a:ln>
                <a:noFill/>
              </a:ln>
              <a:solidFill>
                <a:prstClr val="black"/>
              </a:solidFill>
              <a:effectLst/>
              <a:uLnTx/>
              <a:uFillTx/>
              <a:latin typeface="Graphik Regular" charset="0"/>
              <a:ea typeface="+mn-ea"/>
              <a:cs typeface="+mn-cs"/>
            </a:endParaRPr>
          </a:p>
        </p:txBody>
      </p:sp>
    </p:spTree>
    <p:extLst>
      <p:ext uri="{BB962C8B-B14F-4D97-AF65-F5344CB8AC3E}">
        <p14:creationId xmlns:p14="http://schemas.microsoft.com/office/powerpoint/2010/main" val="3257691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02067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184</a:t>
            </a:fld>
            <a:endParaRPr lang="en-DK"/>
          </a:p>
        </p:txBody>
      </p:sp>
    </p:spTree>
    <p:extLst>
      <p:ext uri="{BB962C8B-B14F-4D97-AF65-F5344CB8AC3E}">
        <p14:creationId xmlns:p14="http://schemas.microsoft.com/office/powerpoint/2010/main" val="3895685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6F0F6-4EF0-7DC7-D8A2-C2C986B1C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58B70-AD44-282A-32D0-F8BCC607F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3E1FE-1141-4B07-F4F2-03B55B93E4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BC036-E38C-F952-6D13-1704B93D4442}"/>
              </a:ext>
            </a:extLst>
          </p:cNvPr>
          <p:cNvSpPr>
            <a:spLocks noGrp="1"/>
          </p:cNvSpPr>
          <p:nvPr>
            <p:ph type="sldNum" sz="quarter" idx="5"/>
          </p:nvPr>
        </p:nvSpPr>
        <p:spPr/>
        <p:txBody>
          <a:bodyPr/>
          <a:lstStyle/>
          <a:p>
            <a:fld id="{CF1CD82C-8186-9E41-8B8B-F66E4066A413}" type="slidenum">
              <a:rPr lang="en-DK" smtClean="0"/>
              <a:pPr/>
              <a:t>189</a:t>
            </a:fld>
            <a:endParaRPr lang="en-DK"/>
          </a:p>
        </p:txBody>
      </p:sp>
    </p:spTree>
    <p:extLst>
      <p:ext uri="{BB962C8B-B14F-4D97-AF65-F5344CB8AC3E}">
        <p14:creationId xmlns:p14="http://schemas.microsoft.com/office/powerpoint/2010/main" val="5284111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192</a:t>
            </a:fld>
            <a:endParaRPr lang="en-DK"/>
          </a:p>
        </p:txBody>
      </p:sp>
    </p:spTree>
    <p:extLst>
      <p:ext uri="{BB962C8B-B14F-4D97-AF65-F5344CB8AC3E}">
        <p14:creationId xmlns:p14="http://schemas.microsoft.com/office/powerpoint/2010/main" val="3751111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dirty="0">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730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67136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199</a:t>
            </a:fld>
            <a:endParaRPr lang="en-DK"/>
          </a:p>
        </p:txBody>
      </p:sp>
    </p:spTree>
    <p:extLst>
      <p:ext uri="{BB962C8B-B14F-4D97-AF65-F5344CB8AC3E}">
        <p14:creationId xmlns:p14="http://schemas.microsoft.com/office/powerpoint/2010/main" val="3180976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5E954-36E4-4E6B-2079-603B01EE5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EFA2E-D568-8632-68B9-55F54DAAE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42925-C265-B987-32F0-5B4A66D56A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47B41B-5BE5-3D37-5E90-E74ACC8EAF2B}"/>
              </a:ext>
            </a:extLst>
          </p:cNvPr>
          <p:cNvSpPr>
            <a:spLocks noGrp="1"/>
          </p:cNvSpPr>
          <p:nvPr>
            <p:ph type="sldNum" sz="quarter" idx="5"/>
          </p:nvPr>
        </p:nvSpPr>
        <p:spPr/>
        <p:txBody>
          <a:bodyPr/>
          <a:lstStyle/>
          <a:p>
            <a:fld id="{CF1CD82C-8186-9E41-8B8B-F66E4066A413}" type="slidenum">
              <a:rPr lang="en-DK" smtClean="0"/>
              <a:pPr/>
              <a:t>204</a:t>
            </a:fld>
            <a:endParaRPr lang="en-DK"/>
          </a:p>
        </p:txBody>
      </p:sp>
    </p:spTree>
    <p:extLst>
      <p:ext uri="{BB962C8B-B14F-4D97-AF65-F5344CB8AC3E}">
        <p14:creationId xmlns:p14="http://schemas.microsoft.com/office/powerpoint/2010/main" val="29428738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5AB4A-A7B8-02BB-7BB9-59E4A9E00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2CC526-4EEB-5ABC-B1F7-F9083DB62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B1D97-63B8-1214-A68F-764CB01495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D156CE-7AEF-10F4-E2C3-9D61DECD8C44}"/>
              </a:ext>
            </a:extLst>
          </p:cNvPr>
          <p:cNvSpPr>
            <a:spLocks noGrp="1"/>
          </p:cNvSpPr>
          <p:nvPr>
            <p:ph type="sldNum" sz="quarter" idx="5"/>
          </p:nvPr>
        </p:nvSpPr>
        <p:spPr/>
        <p:txBody>
          <a:bodyPr/>
          <a:lstStyle/>
          <a:p>
            <a:fld id="{CF1CD82C-8186-9E41-8B8B-F66E4066A413}" type="slidenum">
              <a:rPr lang="en-DK" smtClean="0"/>
              <a:pPr/>
              <a:t>205</a:t>
            </a:fld>
            <a:endParaRPr lang="en-DK"/>
          </a:p>
        </p:txBody>
      </p:sp>
    </p:spTree>
    <p:extLst>
      <p:ext uri="{BB962C8B-B14F-4D97-AF65-F5344CB8AC3E}">
        <p14:creationId xmlns:p14="http://schemas.microsoft.com/office/powerpoint/2010/main" val="166060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1219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75FE0-EBF1-A245-E828-B83B857AE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00140-3FB3-5E3E-F87A-8CF57FECE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982C5-D7F4-D70F-875E-D5BC59AFA0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802824-266A-445F-A821-5C03DA15030E}"/>
              </a:ext>
            </a:extLst>
          </p:cNvPr>
          <p:cNvSpPr>
            <a:spLocks noGrp="1"/>
          </p:cNvSpPr>
          <p:nvPr>
            <p:ph type="sldNum" sz="quarter" idx="5"/>
          </p:nvPr>
        </p:nvSpPr>
        <p:spPr/>
        <p:txBody>
          <a:bodyPr/>
          <a:lstStyle/>
          <a:p>
            <a:fld id="{CF1CD82C-8186-9E41-8B8B-F66E4066A413}" type="slidenum">
              <a:rPr lang="en-DK" smtClean="0"/>
              <a:pPr/>
              <a:t>210</a:t>
            </a:fld>
            <a:endParaRPr lang="en-DK"/>
          </a:p>
        </p:txBody>
      </p:sp>
    </p:spTree>
    <p:extLst>
      <p:ext uri="{BB962C8B-B14F-4D97-AF65-F5344CB8AC3E}">
        <p14:creationId xmlns:p14="http://schemas.microsoft.com/office/powerpoint/2010/main" val="1355481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312C-6FC6-D77B-AF7E-D33514490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C89F0-2566-D8E8-5DCB-918FC73FA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E680D-722C-C76B-E494-ABFAFC1B663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41B3463-E8B9-E67D-4A76-7436A87285C2}"/>
              </a:ext>
            </a:extLst>
          </p:cNvPr>
          <p:cNvSpPr>
            <a:spLocks noGrp="1"/>
          </p:cNvSpPr>
          <p:nvPr>
            <p:ph type="sldNum" sz="quarter" idx="5"/>
          </p:nvPr>
        </p:nvSpPr>
        <p:spPr/>
        <p:txBody>
          <a:bodyPr/>
          <a:lstStyle/>
          <a:p>
            <a:fld id="{DF61EA0F-A667-4B49-8422-0062BC55E249}" type="slidenum">
              <a:rPr lang="en-US" smtClean="0"/>
              <a:t>213</a:t>
            </a:fld>
            <a:endParaRPr lang="en-US" dirty="0"/>
          </a:p>
        </p:txBody>
      </p:sp>
    </p:spTree>
    <p:extLst>
      <p:ext uri="{BB962C8B-B14F-4D97-AF65-F5344CB8AC3E}">
        <p14:creationId xmlns:p14="http://schemas.microsoft.com/office/powerpoint/2010/main" val="3028602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C0C92-E5E7-97B1-A0A9-F4392BCC0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88F99-0113-2619-B5A7-1339459873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F007B-FFCA-292E-CB65-6051CEF0AC7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2997DCC-7ECD-6754-92DF-5EE2C4348C90}"/>
              </a:ext>
            </a:extLst>
          </p:cNvPr>
          <p:cNvSpPr>
            <a:spLocks noGrp="1"/>
          </p:cNvSpPr>
          <p:nvPr>
            <p:ph type="hdr" sz="quarter" idx="6"/>
          </p:nvPr>
        </p:nvSpPr>
        <p:spPr/>
        <p:txBody>
          <a:bodyPr/>
          <a:lstStyle/>
          <a:p>
            <a:r>
              <a:rPr lang="en-US" dirty="0"/>
              <a:t>© HyveNow.com - Presentation Templates</a:t>
            </a:r>
          </a:p>
        </p:txBody>
      </p:sp>
      <p:sp>
        <p:nvSpPr>
          <p:cNvPr id="5" name="Footer Placeholder 4">
            <a:extLst>
              <a:ext uri="{FF2B5EF4-FFF2-40B4-BE49-F238E27FC236}">
                <a16:creationId xmlns:a16="http://schemas.microsoft.com/office/drawing/2014/main" id="{EB34E0A4-3844-DD4B-7E46-A72B7848F1A1}"/>
              </a:ext>
            </a:extLst>
          </p:cNvPr>
          <p:cNvSpPr>
            <a:spLocks noGrp="1"/>
          </p:cNvSpPr>
          <p:nvPr>
            <p:ph type="ftr" sz="quarter" idx="4"/>
          </p:nvPr>
        </p:nvSpPr>
        <p:spPr/>
        <p:txBody>
          <a:bodyPr/>
          <a:lstStyle/>
          <a:p>
            <a:r>
              <a:rPr lang="en-US" dirty="0"/>
              <a:t>© HyveNow.com - Presentation Templates</a:t>
            </a:r>
          </a:p>
        </p:txBody>
      </p:sp>
      <p:sp>
        <p:nvSpPr>
          <p:cNvPr id="6" name="Slide Number Placeholder 5">
            <a:extLst>
              <a:ext uri="{FF2B5EF4-FFF2-40B4-BE49-F238E27FC236}">
                <a16:creationId xmlns:a16="http://schemas.microsoft.com/office/drawing/2014/main" id="{665E8F99-DDC0-EC7C-A4E8-1EA9F3E921AF}"/>
              </a:ext>
            </a:extLst>
          </p:cNvPr>
          <p:cNvSpPr>
            <a:spLocks noGrp="1"/>
          </p:cNvSpPr>
          <p:nvPr>
            <p:ph type="sldNum" sz="quarter" idx="5"/>
          </p:nvPr>
        </p:nvSpPr>
        <p:spPr/>
        <p:txBody>
          <a:bodyPr/>
          <a:lstStyle/>
          <a:p>
            <a:fld id="{295E87F8-6328-4FD1-98E7-115F699E788C}" type="slidenum">
              <a:rPr lang="en-US" smtClean="0"/>
              <a:t>217</a:t>
            </a:fld>
            <a:endParaRPr lang="en-US" dirty="0"/>
          </a:p>
        </p:txBody>
      </p:sp>
    </p:spTree>
    <p:extLst>
      <p:ext uri="{BB962C8B-B14F-4D97-AF65-F5344CB8AC3E}">
        <p14:creationId xmlns:p14="http://schemas.microsoft.com/office/powerpoint/2010/main" val="3242406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dirty="0">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112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666708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224</a:t>
            </a:fld>
            <a:endParaRPr lang="en-DK"/>
          </a:p>
        </p:txBody>
      </p:sp>
    </p:spTree>
    <p:extLst>
      <p:ext uri="{BB962C8B-B14F-4D97-AF65-F5344CB8AC3E}">
        <p14:creationId xmlns:p14="http://schemas.microsoft.com/office/powerpoint/2010/main" val="240495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225</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42415437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231</a:t>
            </a:fld>
            <a:endParaRPr lang="en-DK"/>
          </a:p>
        </p:txBody>
      </p:sp>
    </p:spTree>
    <p:extLst>
      <p:ext uri="{BB962C8B-B14F-4D97-AF65-F5344CB8AC3E}">
        <p14:creationId xmlns:p14="http://schemas.microsoft.com/office/powerpoint/2010/main" val="24744104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C4B09ED-516F-7238-53FA-5D9A432B037E}"/>
            </a:ext>
          </a:extLst>
        </p:cNvPr>
        <p:cNvGrpSpPr/>
        <p:nvPr/>
      </p:nvGrpSpPr>
      <p:grpSpPr>
        <a:xfrm>
          <a:off x="0" y="0"/>
          <a:ext cx="0" cy="0"/>
          <a:chOff x="0" y="0"/>
          <a:chExt cx="0" cy="0"/>
        </a:xfrm>
      </p:grpSpPr>
      <p:sp>
        <p:nvSpPr>
          <p:cNvPr id="201" name="Google Shape;201;p3:notes">
            <a:extLst>
              <a:ext uri="{FF2B5EF4-FFF2-40B4-BE49-F238E27FC236}">
                <a16:creationId xmlns:a16="http://schemas.microsoft.com/office/drawing/2014/main" id="{0604F835-9C5A-AACF-CE15-79B6EBC444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dirty="0">
              <a:latin typeface="Arial" panose="020B0604020202020204" pitchFamily="34" charset="0"/>
              <a:cs typeface="Arial" panose="020B0604020202020204" pitchFamily="34" charset="0"/>
            </a:endParaRPr>
          </a:p>
        </p:txBody>
      </p:sp>
      <p:sp>
        <p:nvSpPr>
          <p:cNvPr id="202" name="Google Shape;202;p3:notes">
            <a:extLst>
              <a:ext uri="{FF2B5EF4-FFF2-40B4-BE49-F238E27FC236}">
                <a16:creationId xmlns:a16="http://schemas.microsoft.com/office/drawing/2014/main" id="{800D7D77-5E2F-4ED5-D235-4DD6C3A17F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1333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101D5-7BFC-BC4C-DBCC-688D71805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1F4A4-DDAC-47DB-741F-E5C7FB327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5391B-34A2-99DA-B009-5B3D9433C7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2415B6-CD76-D838-51B1-2F90AF502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80755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fb897d04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fb897d04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1637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B7919EC-7DCE-3577-574F-6D0A05914454}"/>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F7950D30-D5B6-C469-CA86-16AE5D9F450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a:extLst>
              <a:ext uri="{FF2B5EF4-FFF2-40B4-BE49-F238E27FC236}">
                <a16:creationId xmlns:a16="http://schemas.microsoft.com/office/drawing/2014/main" id="{A5355DC7-1F04-1FB2-9D22-3B34C0311C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5479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1765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c8f820323_0_3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a:p>
        </p:txBody>
      </p:sp>
      <p:sp>
        <p:nvSpPr>
          <p:cNvPr id="333" name="Google Shape;333;g11c8f82032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976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3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170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1.xml"/><Relationship Id="rId5" Type="http://schemas.openxmlformats.org/officeDocument/2006/relationships/tags" Target="../tags/tag47.xml"/><Relationship Id="rId4" Type="http://schemas.openxmlformats.org/officeDocument/2006/relationships/tags" Target="../tags/tag46.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tags" Target="../tags/tag156.xml"/><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tags" Target="../tags/tag155.xml"/><Relationship Id="rId2" Type="http://schemas.openxmlformats.org/officeDocument/2006/relationships/tags" Target="../tags/tag140.xml"/><Relationship Id="rId16" Type="http://schemas.openxmlformats.org/officeDocument/2006/relationships/tags" Target="../tags/tag154.xml"/><Relationship Id="rId20" Type="http://schemas.openxmlformats.org/officeDocument/2006/relationships/slideMaster" Target="../slideMasters/slideMaster1.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tags" Target="../tags/tag153.xml"/><Relationship Id="rId10" Type="http://schemas.openxmlformats.org/officeDocument/2006/relationships/tags" Target="../tags/tag148.xml"/><Relationship Id="rId19" Type="http://schemas.openxmlformats.org/officeDocument/2006/relationships/tags" Target="../tags/tag157.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slideMaster" Target="../slideMasters/slideMaster1.xml"/><Relationship Id="rId10" Type="http://schemas.openxmlformats.org/officeDocument/2006/relationships/tags" Target="../tags/tag167.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slideMaster" Target="../slideMasters/slideMaster1.xml"/><Relationship Id="rId4" Type="http://schemas.openxmlformats.org/officeDocument/2006/relationships/tags" Target="../tags/tag178.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81.xml"/><Relationship Id="rId7" Type="http://schemas.openxmlformats.org/officeDocument/2006/relationships/tags" Target="../tags/tag185.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93.xml"/><Relationship Id="rId3" Type="http://schemas.openxmlformats.org/officeDocument/2006/relationships/tags" Target="../tags/tag188.xml"/><Relationship Id="rId7" Type="http://schemas.openxmlformats.org/officeDocument/2006/relationships/tags" Target="../tags/tag19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5" Type="http://schemas.openxmlformats.org/officeDocument/2006/relationships/tags" Target="../tags/tag190.xml"/><Relationship Id="rId10" Type="http://schemas.openxmlformats.org/officeDocument/2006/relationships/slideMaster" Target="../slideMasters/slideMaster1.xml"/><Relationship Id="rId4" Type="http://schemas.openxmlformats.org/officeDocument/2006/relationships/tags" Target="../tags/tag189.xml"/><Relationship Id="rId9" Type="http://schemas.openxmlformats.org/officeDocument/2006/relationships/tags" Target="../tags/tag194.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4.xml"/><Relationship Id="rId7" Type="http://schemas.openxmlformats.org/officeDocument/2006/relationships/tags" Target="../tags/tag208.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slideMaster" Target="../slideMasters/slideMaster1.xml"/><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tags" Target="../tags/tag225.xml"/><Relationship Id="rId2" Type="http://schemas.openxmlformats.org/officeDocument/2006/relationships/tags" Target="../tags/tag210.xml"/><Relationship Id="rId16" Type="http://schemas.openxmlformats.org/officeDocument/2006/relationships/tags" Target="../tags/tag224.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tags" Target="../tags/tag223.xml"/><Relationship Id="rId10" Type="http://schemas.openxmlformats.org/officeDocument/2006/relationships/tags" Target="../tags/tag21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2" Type="http://schemas.openxmlformats.org/officeDocument/2006/relationships/tags" Target="../tags/tag227.xml"/><Relationship Id="rId16" Type="http://schemas.openxmlformats.org/officeDocument/2006/relationships/slideMaster" Target="../slideMasters/slideMaster1.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tags" Target="../tags/tag240.xml"/><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18" Type="http://schemas.openxmlformats.org/officeDocument/2006/relationships/slideMaster" Target="../slideMasters/slideMaster1.xml"/><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tags" Target="../tags/tag257.xml"/><Relationship Id="rId2" Type="http://schemas.openxmlformats.org/officeDocument/2006/relationships/tags" Target="../tags/tag242.xml"/><Relationship Id="rId16" Type="http://schemas.openxmlformats.org/officeDocument/2006/relationships/tags" Target="../tags/tag256.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5" Type="http://schemas.openxmlformats.org/officeDocument/2006/relationships/tags" Target="../tags/tag245.xml"/><Relationship Id="rId15" Type="http://schemas.openxmlformats.org/officeDocument/2006/relationships/tags" Target="../tags/tag255.xml"/><Relationship Id="rId10" Type="http://schemas.openxmlformats.org/officeDocument/2006/relationships/tags" Target="../tags/tag250.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tags" Target="../tags/tag270.xml"/><Relationship Id="rId18" Type="http://schemas.openxmlformats.org/officeDocument/2006/relationships/tags" Target="../tags/tag275.xml"/><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tags" Target="../tags/tag269.xml"/><Relationship Id="rId17" Type="http://schemas.openxmlformats.org/officeDocument/2006/relationships/tags" Target="../tags/tag274.xml"/><Relationship Id="rId2" Type="http://schemas.openxmlformats.org/officeDocument/2006/relationships/tags" Target="../tags/tag259.xml"/><Relationship Id="rId16" Type="http://schemas.openxmlformats.org/officeDocument/2006/relationships/tags" Target="../tags/tag273.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5" Type="http://schemas.openxmlformats.org/officeDocument/2006/relationships/tags" Target="../tags/tag272.xml"/><Relationship Id="rId10" Type="http://schemas.openxmlformats.org/officeDocument/2006/relationships/tags" Target="../tags/tag267.xml"/><Relationship Id="rId19" Type="http://schemas.openxmlformats.org/officeDocument/2006/relationships/slideMaster" Target="../slideMasters/slideMaster1.xml"/><Relationship Id="rId4" Type="http://schemas.openxmlformats.org/officeDocument/2006/relationships/tags" Target="../tags/tag261.xml"/><Relationship Id="rId9" Type="http://schemas.openxmlformats.org/officeDocument/2006/relationships/tags" Target="../tags/tag266.xml"/><Relationship Id="rId14" Type="http://schemas.openxmlformats.org/officeDocument/2006/relationships/tags" Target="../tags/tag27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tags" Target="../tags/tag288.xml"/><Relationship Id="rId18" Type="http://schemas.openxmlformats.org/officeDocument/2006/relationships/slideMaster" Target="../slideMasters/slideMaster1.xml"/><Relationship Id="rId3" Type="http://schemas.openxmlformats.org/officeDocument/2006/relationships/tags" Target="../tags/tag278.xml"/><Relationship Id="rId7" Type="http://schemas.openxmlformats.org/officeDocument/2006/relationships/tags" Target="../tags/tag282.xml"/><Relationship Id="rId12" Type="http://schemas.openxmlformats.org/officeDocument/2006/relationships/tags" Target="../tags/tag287.xml"/><Relationship Id="rId17" Type="http://schemas.openxmlformats.org/officeDocument/2006/relationships/tags" Target="../tags/tag292.xml"/><Relationship Id="rId2" Type="http://schemas.openxmlformats.org/officeDocument/2006/relationships/tags" Target="../tags/tag277.xml"/><Relationship Id="rId16" Type="http://schemas.openxmlformats.org/officeDocument/2006/relationships/tags" Target="../tags/tag291.xml"/><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tags" Target="../tags/tag286.xml"/><Relationship Id="rId5" Type="http://schemas.openxmlformats.org/officeDocument/2006/relationships/tags" Target="../tags/tag280.xml"/><Relationship Id="rId15" Type="http://schemas.openxmlformats.org/officeDocument/2006/relationships/tags" Target="../tags/tag290.xml"/><Relationship Id="rId10" Type="http://schemas.openxmlformats.org/officeDocument/2006/relationships/tags" Target="../tags/tag285.xml"/><Relationship Id="rId4" Type="http://schemas.openxmlformats.org/officeDocument/2006/relationships/tags" Target="../tags/tag279.xml"/><Relationship Id="rId9" Type="http://schemas.openxmlformats.org/officeDocument/2006/relationships/tags" Target="../tags/tag284.xml"/><Relationship Id="rId14" Type="http://schemas.openxmlformats.org/officeDocument/2006/relationships/tags" Target="../tags/tag289.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tags" Target="../tags/tag304.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5" Type="http://schemas.openxmlformats.org/officeDocument/2006/relationships/tags" Target="../tags/tag297.xml"/><Relationship Id="rId10" Type="http://schemas.openxmlformats.org/officeDocument/2006/relationships/tags" Target="../tags/tag302.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5" Type="http://schemas.openxmlformats.org/officeDocument/2006/relationships/slideMaster" Target="../slideMasters/slideMaster1.xml"/><Relationship Id="rId4" Type="http://schemas.openxmlformats.org/officeDocument/2006/relationships/tags" Target="../tags/tag31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326.xml"/><Relationship Id="rId13" Type="http://schemas.openxmlformats.org/officeDocument/2006/relationships/tags" Target="../tags/tag331.xml"/><Relationship Id="rId18" Type="http://schemas.openxmlformats.org/officeDocument/2006/relationships/slideMaster" Target="../slideMasters/slideMaster1.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tags" Target="../tags/tag330.xml"/><Relationship Id="rId17" Type="http://schemas.openxmlformats.org/officeDocument/2006/relationships/tags" Target="../tags/tag335.xml"/><Relationship Id="rId2" Type="http://schemas.openxmlformats.org/officeDocument/2006/relationships/tags" Target="../tags/tag320.xml"/><Relationship Id="rId16" Type="http://schemas.openxmlformats.org/officeDocument/2006/relationships/tags" Target="../tags/tag334.xml"/><Relationship Id="rId1" Type="http://schemas.openxmlformats.org/officeDocument/2006/relationships/tags" Target="../tags/tag319.xml"/><Relationship Id="rId6" Type="http://schemas.openxmlformats.org/officeDocument/2006/relationships/tags" Target="../tags/tag324.xml"/><Relationship Id="rId11" Type="http://schemas.openxmlformats.org/officeDocument/2006/relationships/tags" Target="../tags/tag329.xml"/><Relationship Id="rId5" Type="http://schemas.openxmlformats.org/officeDocument/2006/relationships/tags" Target="../tags/tag323.xml"/><Relationship Id="rId15" Type="http://schemas.openxmlformats.org/officeDocument/2006/relationships/tags" Target="../tags/tag333.xml"/><Relationship Id="rId10" Type="http://schemas.openxmlformats.org/officeDocument/2006/relationships/tags" Target="../tags/tag328.xml"/><Relationship Id="rId4" Type="http://schemas.openxmlformats.org/officeDocument/2006/relationships/tags" Target="../tags/tag322.xml"/><Relationship Id="rId9" Type="http://schemas.openxmlformats.org/officeDocument/2006/relationships/tags" Target="../tags/tag327.xml"/><Relationship Id="rId14" Type="http://schemas.openxmlformats.org/officeDocument/2006/relationships/tags" Target="../tags/tag33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slideMaster" Target="../slideMasters/slideMaster1.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tags" Target="../tags/tag8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slideMaster" Target="../slideMasters/slideMaster1.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 Type="http://schemas.openxmlformats.org/officeDocument/2006/relationships/tags" Target="../tags/tag86.xml"/><Relationship Id="rId16" Type="http://schemas.openxmlformats.org/officeDocument/2006/relationships/tags" Target="../tags/tag100.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tags" Target="../tags/tag119.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 Type="http://schemas.openxmlformats.org/officeDocument/2006/relationships/tags" Target="../tags/tag103.xml"/><Relationship Id="rId16" Type="http://schemas.openxmlformats.org/officeDocument/2006/relationships/tags" Target="../tags/tag117.xml"/><Relationship Id="rId20" Type="http://schemas.openxmlformats.org/officeDocument/2006/relationships/slideMaster" Target="../slideMasters/slideMaster1.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tags" Target="../tags/tag116.xml"/><Relationship Id="rId10" Type="http://schemas.openxmlformats.org/officeDocument/2006/relationships/tags" Target="../tags/tag111.xml"/><Relationship Id="rId19" Type="http://schemas.openxmlformats.org/officeDocument/2006/relationships/tags" Target="../tags/tag120.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tags" Target="../tags/tag138.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 Type="http://schemas.openxmlformats.org/officeDocument/2006/relationships/tags" Target="../tags/tag122.xml"/><Relationship Id="rId16" Type="http://schemas.openxmlformats.org/officeDocument/2006/relationships/tags" Target="../tags/tag136.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tags" Target="../tags/tag135.xml"/><Relationship Id="rId10" Type="http://schemas.openxmlformats.org/officeDocument/2006/relationships/tags" Target="../tags/tag130.xml"/><Relationship Id="rId19" Type="http://schemas.openxmlformats.org/officeDocument/2006/relationships/slideMaster" Target="../slideMasters/slideMaster1.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rontpage">
    <p:spTree>
      <p:nvGrpSpPr>
        <p:cNvPr id="1" name=""/>
        <p:cNvGrpSpPr/>
        <p:nvPr/>
      </p:nvGrpSpPr>
      <p:grpSpPr>
        <a:xfrm>
          <a:off x="0" y="0"/>
          <a:ext cx="0" cy="0"/>
          <a:chOff x="0" y="0"/>
          <a:chExt cx="0" cy="0"/>
        </a:xfrm>
      </p:grpSpPr>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1"/>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2"/>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3"/>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4"/>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
        <p:nvSpPr>
          <p:cNvPr id="2" name="1. On-page tracker">
            <a:extLst>
              <a:ext uri="{FF2B5EF4-FFF2-40B4-BE49-F238E27FC236}">
                <a16:creationId xmlns:a16="http://schemas.microsoft.com/office/drawing/2014/main" id="{C0D3CBF4-D047-32CB-A092-652CAC857033}"/>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Tree>
    <p:extLst>
      <p:ext uri="{BB962C8B-B14F-4D97-AF65-F5344CB8AC3E}">
        <p14:creationId xmlns:p14="http://schemas.microsoft.com/office/powerpoint/2010/main" val="391568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p:custDataLst>
              <p:tags r:id="rId3"/>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5"/>
            </p:custDataLst>
          </p:nvPr>
        </p:nvCxnSpPr>
        <p:spPr>
          <a:xfrm>
            <a:off x="8173371"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6"/>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7"/>
            </p:custDataLst>
          </p:nvPr>
        </p:nvCxnSpPr>
        <p:spPr>
          <a:xfrm>
            <a:off x="8173371"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8"/>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9"/>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0"/>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10" name="SlideLogoText">
            <a:extLst>
              <a:ext uri="{FF2B5EF4-FFF2-40B4-BE49-F238E27FC236}">
                <a16:creationId xmlns:a16="http://schemas.microsoft.com/office/drawing/2014/main" id="{ED193EBB-5466-5BDD-AEFC-F0E9BB306421}"/>
              </a:ext>
            </a:extLst>
          </p:cNvPr>
          <p:cNvSpPr txBox="1"/>
          <p:nvPr userDrawn="1">
            <p:custDataLst>
              <p:tags r:id="rId13"/>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4"/>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5"/>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6"/>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8"/>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9"/>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272983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4"/>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5"/>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6"/>
            </p:custDataLst>
          </p:nvPr>
        </p:nvCxnSpPr>
        <p:spPr>
          <a:xfrm>
            <a:off x="9119861"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7"/>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2"/>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3"/>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387962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8" name="5. Source" hidden="1">
            <a:extLst>
              <a:ext uri="{FF2B5EF4-FFF2-40B4-BE49-F238E27FC236}">
                <a16:creationId xmlns:a16="http://schemas.microsoft.com/office/drawing/2014/main" id="{330AE89A-7771-4A6E-A02D-893DCB66C876}"/>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2"/>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006364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rontpage dark">
    <p:bg>
      <p:bgPr>
        <a:solidFill>
          <a:schemeClr val="accent1"/>
        </a:solidFill>
        <a:effectLst/>
      </p:bgPr>
    </p:bg>
    <p:spTree>
      <p:nvGrpSpPr>
        <p:cNvPr id="1" name=""/>
        <p:cNvGrpSpPr/>
        <p:nvPr/>
      </p:nvGrpSpPr>
      <p:grpSpPr>
        <a:xfrm>
          <a:off x="0" y="0"/>
          <a:ext cx="0" cy="0"/>
          <a:chOff x="0" y="0"/>
          <a:chExt cx="0" cy="0"/>
        </a:xfrm>
      </p:grpSpPr>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1"/>
            </p:custDataLst>
          </p:nvPr>
        </p:nvSpPr>
        <p:spPr>
          <a:xfrm>
            <a:off x="551942" y="326582"/>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2"/>
            </p:custDataLst>
          </p:nvPr>
        </p:nvSpPr>
        <p:spPr>
          <a:xfrm>
            <a:off x="554736" y="4510168"/>
            <a:ext cx="6255258" cy="215444"/>
          </a:xfrm>
          <a:prstGeom prst="rect">
            <a:avLst/>
          </a:prstGeom>
          <a:noFill/>
        </p:spPr>
        <p:txBody>
          <a:bodyPr wrap="square">
            <a:noAutofit/>
          </a:bodyPr>
          <a:lstStyle>
            <a:lvl1pPr>
              <a:buNone/>
              <a:defRPr sz="1400">
                <a:solidFill>
                  <a:schemeClr val="bg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3"/>
            </p:custDataLst>
          </p:nvPr>
        </p:nvSpPr>
        <p:spPr>
          <a:xfrm>
            <a:off x="551942" y="4092559"/>
            <a:ext cx="6255258" cy="307777"/>
          </a:xfrm>
          <a:prstGeom prst="rect">
            <a:avLst/>
          </a:prstGeom>
          <a:noFill/>
        </p:spPr>
        <p:txBody>
          <a:bodyPr wrap="square">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4"/>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bg1"/>
                </a:solidFill>
              </a:defRPr>
            </a:lvl1pPr>
          </a:lstStyle>
          <a:p>
            <a:r>
              <a:rPr lang="en-US" dirty="0"/>
              <a:t>Click to change Master title style</a:t>
            </a:r>
          </a:p>
        </p:txBody>
      </p:sp>
    </p:spTree>
    <p:extLst>
      <p:ext uri="{BB962C8B-B14F-4D97-AF65-F5344CB8AC3E}">
        <p14:creationId xmlns:p14="http://schemas.microsoft.com/office/powerpoint/2010/main" val="1553387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fault dark">
    <p:bg>
      <p:bgPr>
        <a:solidFill>
          <a:schemeClr val="accent1"/>
        </a:solidFill>
        <a:effectLst/>
      </p:bgPr>
    </p:bg>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E4920261-0593-4AC5-992E-73B8CB0A1C71}"/>
              </a:ext>
            </a:extLst>
          </p:cNvPr>
          <p:cNvSpPr>
            <a:spLocks noChangeArrowheads="1"/>
          </p:cNvSpPr>
          <p:nvPr>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2. Slide Title">
            <a:extLst>
              <a:ext uri="{FF2B5EF4-FFF2-40B4-BE49-F238E27FC236}">
                <a16:creationId xmlns:a16="http://schemas.microsoft.com/office/drawing/2014/main" id="{A3FB3845-C7A1-C146-0D47-CA99D05EE4C4}"/>
              </a:ext>
            </a:extLst>
          </p:cNvPr>
          <p:cNvSpPr>
            <a:spLocks noGrp="1"/>
          </p:cNvSpPr>
          <p:nvPr>
            <p:ph type="title"/>
            <p:custDataLst>
              <p:tags r:id="rId3"/>
            </p:custDataLst>
          </p:nvPr>
        </p:nvSpPr>
        <p:spPr>
          <a:xfrm>
            <a:off x="554736" y="355092"/>
            <a:ext cx="11082528" cy="731520"/>
          </a:xfrm>
        </p:spPr>
        <p:txBody>
          <a:bodyPr vert="horz"/>
          <a:lstStyle>
            <a:lvl1pPr>
              <a:defRPr>
                <a:solidFill>
                  <a:schemeClr val="bg1"/>
                </a:solidFill>
              </a:defRPr>
            </a:lvl1pPr>
          </a:lstStyle>
          <a:p>
            <a:r>
              <a:rPr lang="en-US"/>
              <a:t>Click to edit Master title style</a:t>
            </a:r>
            <a:endParaRPr lang="en-US" dirty="0"/>
          </a:p>
        </p:txBody>
      </p:sp>
      <p:sp>
        <p:nvSpPr>
          <p:cNvPr id="5" name="3. Subtitle">
            <a:extLst>
              <a:ext uri="{FF2B5EF4-FFF2-40B4-BE49-F238E27FC236}">
                <a16:creationId xmlns:a16="http://schemas.microsoft.com/office/drawing/2014/main" id="{2D82DC27-D40F-1FDD-08CA-E1D98D482D55}"/>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1. On-page tracker">
            <a:extLst>
              <a:ext uri="{FF2B5EF4-FFF2-40B4-BE49-F238E27FC236}">
                <a16:creationId xmlns:a16="http://schemas.microsoft.com/office/drawing/2014/main" id="{2256F47C-8755-AD8E-F266-944EE5D1E6E7}"/>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7" name="TopLine">
            <a:extLst>
              <a:ext uri="{FF2B5EF4-FFF2-40B4-BE49-F238E27FC236}">
                <a16:creationId xmlns:a16="http://schemas.microsoft.com/office/drawing/2014/main" id="{42A698AF-55F9-B974-2353-E7C18303832A}"/>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BottomLine">
            <a:extLst>
              <a:ext uri="{FF2B5EF4-FFF2-40B4-BE49-F238E27FC236}">
                <a16:creationId xmlns:a16="http://schemas.microsoft.com/office/drawing/2014/main" id="{0F91EBE0-A37D-1C3F-105C-121497E50581}"/>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463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op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bg1"/>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7" name="Slide Number">
            <a:extLst>
              <a:ext uri="{FF2B5EF4-FFF2-40B4-BE49-F238E27FC236}">
                <a16:creationId xmlns:a16="http://schemas.microsoft.com/office/drawing/2014/main" id="{295262A3-4D06-C89D-05E2-AA97F9B5D0A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6BA32EF7-D882-B552-7FB3-36C2D36AA06A}"/>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0" name="Slide Number">
            <a:extLst>
              <a:ext uri="{FF2B5EF4-FFF2-40B4-BE49-F238E27FC236}">
                <a16:creationId xmlns:a16="http://schemas.microsoft.com/office/drawing/2014/main" id="{12E272E9-BC69-EC9E-B4A6-1953D2BB2D85}"/>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1" name="TopLine">
            <a:extLst>
              <a:ext uri="{FF2B5EF4-FFF2-40B4-BE49-F238E27FC236}">
                <a16:creationId xmlns:a16="http://schemas.microsoft.com/office/drawing/2014/main" id="{E9C5FC54-7D67-724E-E303-818A330F138E}"/>
              </a:ext>
            </a:extLst>
          </p:cNvPr>
          <p:cNvCxnSpPr/>
          <p:nvPr userDrawn="1">
            <p:custDataLst>
              <p:tags r:id="rId8"/>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BottomLine">
            <a:extLst>
              <a:ext uri="{FF2B5EF4-FFF2-40B4-BE49-F238E27FC236}">
                <a16:creationId xmlns:a16="http://schemas.microsoft.com/office/drawing/2014/main" id="{B72CCDAD-B288-166D-1A8A-2A1CD511CDCC}"/>
              </a:ext>
            </a:extLst>
          </p:cNvPr>
          <p:cNvCxnSpPr/>
          <p:nvPr userDrawn="1">
            <p:custDataLst>
              <p:tags r:id="rId9"/>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38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Mid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bg1"/>
                </a:solidFill>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6" name="TopLine">
            <a:extLst>
              <a:ext uri="{FF2B5EF4-FFF2-40B4-BE49-F238E27FC236}">
                <a16:creationId xmlns:a16="http://schemas.microsoft.com/office/drawing/2014/main" id="{8B904657-3B87-B4EE-8316-1E859C4514EB}"/>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BottomLine">
            <a:extLst>
              <a:ext uri="{FF2B5EF4-FFF2-40B4-BE49-F238E27FC236}">
                <a16:creationId xmlns:a16="http://schemas.microsoft.com/office/drawing/2014/main" id="{02FF090A-C003-0304-46D8-4251EFBBFB06}"/>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059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breaker">
    <p:bg>
      <p:bgPr>
        <a:solidFill>
          <a:schemeClr val="accent1"/>
        </a:solidFill>
        <a:effectLst/>
      </p:bgPr>
    </p:bg>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bg1"/>
                </a:solidFill>
              </a:defRPr>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5" name="TopLine">
            <a:extLst>
              <a:ext uri="{FF2B5EF4-FFF2-40B4-BE49-F238E27FC236}">
                <a16:creationId xmlns:a16="http://schemas.microsoft.com/office/drawing/2014/main" id="{FB35A28F-B25A-F397-C076-3C4307EC7FFE}"/>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BottomLine">
            <a:extLst>
              <a:ext uri="{FF2B5EF4-FFF2-40B4-BE49-F238E27FC236}">
                <a16:creationId xmlns:a16="http://schemas.microsoft.com/office/drawing/2014/main" id="{A4C1D2D5-250E-7892-49D1-538B4E9DA58C}"/>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47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1/4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CCF04B58-9A1C-ACB8-F18C-5893C2FA8425}"/>
              </a:ext>
            </a:extLst>
          </p:cNvPr>
          <p:cNvSpPr/>
          <p:nvPr userDrawn="1">
            <p:custDataLst>
              <p:tags r:id="rId1"/>
            </p:custDataLst>
          </p:nvPr>
        </p:nvSpPr>
        <p:spPr bwMode="ltGray">
          <a:xfrm>
            <a:off x="3413760" y="0"/>
            <a:ext cx="8778240"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9B9BD69A-7879-1B18-7D16-3D88FBC0D967}"/>
              </a:ext>
            </a:extLst>
          </p:cNvPr>
          <p:cNvSpPr txBox="1"/>
          <p:nvPr userDrawn="1">
            <p:custDataLst>
              <p:tags r:id="rId1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3"/>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4"/>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5"/>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6"/>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684299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1/3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2FA89E15-5D02-0617-3AA7-74A6D56FA911}"/>
              </a:ext>
            </a:extLst>
          </p:cNvPr>
          <p:cNvSpPr/>
          <p:nvPr userDrawn="1">
            <p:custDataLst>
              <p:tags r:id="rId1"/>
            </p:custDataLst>
          </p:nvPr>
        </p:nvSpPr>
        <p:spPr bwMode="ltGray">
          <a:xfrm>
            <a:off x="4364736" y="0"/>
            <a:ext cx="782726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3"/>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4"/>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5"/>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6"/>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7"/>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8"/>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1"/>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2"/>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3"/>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4"/>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091659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1"/>
            </p:custDataLst>
          </p:nvPr>
        </p:nvSpPr>
        <p:spPr>
          <a:xfrm>
            <a:off x="554736" y="355092"/>
            <a:ext cx="11082528" cy="731520"/>
          </a:xfrm>
          <a:solidFill>
            <a:schemeClr val="bg1"/>
          </a:solidFill>
        </p:spPr>
        <p:txBody>
          <a:bodyPr vert="horz"/>
          <a:lstStyle>
            <a:lvl1pPr>
              <a:defRPr>
                <a:solidFill>
                  <a:schemeClr val="tx1"/>
                </a:solidFill>
              </a:defRPr>
            </a:lvl1p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2"/>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7" name="5. Source" hidden="1">
            <a:extLst>
              <a:ext uri="{FF2B5EF4-FFF2-40B4-BE49-F238E27FC236}">
                <a16:creationId xmlns:a16="http://schemas.microsoft.com/office/drawing/2014/main" id="{873D95DD-E857-0D17-E5B3-689239B81CE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99965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2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3"/>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4"/>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5"/>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2"/>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3"/>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4"/>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5"/>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6"/>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33784127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3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238011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4"/>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5"/>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6"/>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8"/>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9"/>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0"/>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2"/>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3"/>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4"/>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5"/>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6"/>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7"/>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441737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bg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3"/>
            </p:custDataLst>
          </p:nvPr>
        </p:nvCxnSpPr>
        <p:spPr>
          <a:xfrm>
            <a:off x="9119861" y="6453769"/>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4"/>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5"/>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6"/>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7"/>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8"/>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1"/>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2"/>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2036498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End">
    <p:bg>
      <p:bgPr>
        <a:solidFill>
          <a:schemeClr val="accent1"/>
        </a:solidFill>
        <a:effectLst/>
      </p:bgPr>
    </p:bg>
    <p:spTree>
      <p:nvGrpSpPr>
        <p:cNvPr id="1" name=""/>
        <p:cNvGrpSpPr/>
        <p:nvPr/>
      </p:nvGrpSpPr>
      <p:grpSpPr>
        <a:xfrm>
          <a:off x="0" y="0"/>
          <a:ext cx="0" cy="0"/>
          <a:chOff x="0" y="0"/>
          <a:chExt cx="0" cy="0"/>
        </a:xfrm>
      </p:grpSpPr>
      <p:sp>
        <p:nvSpPr>
          <p:cNvPr id="8" name="5. Source" hidden="1">
            <a:extLst>
              <a:ext uri="{FF2B5EF4-FFF2-40B4-BE49-F238E27FC236}">
                <a16:creationId xmlns:a16="http://schemas.microsoft.com/office/drawing/2014/main" id="{330AE89A-7771-4A6E-A02D-893DCB66C876}"/>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2"/>
            </p:custDataLst>
          </p:nvPr>
        </p:nvSpPr>
        <p:spPr>
          <a:xfrm>
            <a:off x="5096891" y="2906491"/>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189716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lank white">
    <p:bg>
      <p:bgPr>
        <a:solidFill>
          <a:schemeClr val="accent1"/>
        </a:solidFill>
        <a:effectLst/>
      </p:bgPr>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Tree>
    <p:extLst>
      <p:ext uri="{BB962C8B-B14F-4D97-AF65-F5344CB8AC3E}">
        <p14:creationId xmlns:p14="http://schemas.microsoft.com/office/powerpoint/2010/main" val="313188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cxnSp>
        <p:nvCxnSpPr>
          <p:cNvPr id="7" name="Google Shape;15;p38">
            <a:extLst>
              <a:ext uri="{FF2B5EF4-FFF2-40B4-BE49-F238E27FC236}">
                <a16:creationId xmlns:a16="http://schemas.microsoft.com/office/drawing/2014/main" id="{C1A3E8A5-6140-548F-EB36-6E044E92CB50}"/>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5" name="TextBox 4">
            <a:extLst>
              <a:ext uri="{FF2B5EF4-FFF2-40B4-BE49-F238E27FC236}">
                <a16:creationId xmlns:a16="http://schemas.microsoft.com/office/drawing/2014/main" id="{EE585E3C-E71F-27EE-4D76-96B1E7A8F9B0}"/>
              </a:ext>
            </a:extLst>
          </p:cNvPr>
          <p:cNvSpPr txBox="1"/>
          <p:nvPr userDrawn="1"/>
        </p:nvSpPr>
        <p:spPr>
          <a:xfrm>
            <a:off x="10419644" y="657013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1995704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sp>
        <p:nvSpPr>
          <p:cNvPr id="2" name="1. On-page tracker">
            <a:extLst>
              <a:ext uri="{FF2B5EF4-FFF2-40B4-BE49-F238E27FC236}">
                <a16:creationId xmlns:a16="http://schemas.microsoft.com/office/drawing/2014/main" id="{251045C4-024B-CA7B-E270-32B5FE04C1F7}"/>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1426546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0"/>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171616"/>
              </a:buClr>
              <a:buSzPts val="1600"/>
              <a:buChar char="•"/>
              <a:defRPr sz="1600" b="0">
                <a:solidFill>
                  <a:srgbClr val="171616"/>
                </a:solidFill>
              </a:defRPr>
            </a:lvl1pPr>
            <a:lvl2pPr marL="914400" lvl="1" indent="-330200" algn="l">
              <a:lnSpc>
                <a:spcPct val="150000"/>
              </a:lnSpc>
              <a:spcBef>
                <a:spcPts val="500"/>
              </a:spcBef>
              <a:spcAft>
                <a:spcPts val="0"/>
              </a:spcAft>
              <a:buClr>
                <a:srgbClr val="171616"/>
              </a:buClr>
              <a:buSzPts val="1600"/>
              <a:buChar char="•"/>
              <a:defRPr sz="1600" b="0">
                <a:solidFill>
                  <a:srgbClr val="171616"/>
                </a:solidFill>
              </a:defRPr>
            </a:lvl2pPr>
            <a:lvl3pPr marL="1371600" lvl="2" indent="-330200" algn="l">
              <a:lnSpc>
                <a:spcPct val="150000"/>
              </a:lnSpc>
              <a:spcBef>
                <a:spcPts val="500"/>
              </a:spcBef>
              <a:spcAft>
                <a:spcPts val="0"/>
              </a:spcAft>
              <a:buClr>
                <a:srgbClr val="171616"/>
              </a:buClr>
              <a:buSzPts val="1600"/>
              <a:buChar char="•"/>
              <a:defRPr sz="1600" b="0">
                <a:solidFill>
                  <a:srgbClr val="171616"/>
                </a:solidFill>
              </a:defRPr>
            </a:lvl3pPr>
            <a:lvl4pPr marL="1828800" lvl="3" indent="-330200" algn="l">
              <a:lnSpc>
                <a:spcPct val="150000"/>
              </a:lnSpc>
              <a:spcBef>
                <a:spcPts val="500"/>
              </a:spcBef>
              <a:spcAft>
                <a:spcPts val="0"/>
              </a:spcAft>
              <a:buClr>
                <a:srgbClr val="171616"/>
              </a:buClr>
              <a:buSzPts val="1600"/>
              <a:buChar char="•"/>
              <a:defRPr sz="1600" b="0">
                <a:solidFill>
                  <a:srgbClr val="171616"/>
                </a:solidFill>
              </a:defRPr>
            </a:lvl4pPr>
            <a:lvl5pPr marL="2286000" lvl="4" indent="-330200" algn="l">
              <a:lnSpc>
                <a:spcPct val="150000"/>
              </a:lnSpc>
              <a:spcBef>
                <a:spcPts val="500"/>
              </a:spcBef>
              <a:spcAft>
                <a:spcPts val="0"/>
              </a:spcAft>
              <a:buClr>
                <a:srgbClr val="171616"/>
              </a:buClr>
              <a:buSzPts val="1600"/>
              <a:buChar char="•"/>
              <a:defRPr sz="1600" b="0">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 name="1. On-page tracker">
            <a:extLst>
              <a:ext uri="{FF2B5EF4-FFF2-40B4-BE49-F238E27FC236}">
                <a16:creationId xmlns:a16="http://schemas.microsoft.com/office/drawing/2014/main" id="{D2CA4751-B1D3-6C52-458C-3874A5CCDA66}"/>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7473916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Blank dark">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LogoText">
            <a:extLst>
              <a:ext uri="{FF2B5EF4-FFF2-40B4-BE49-F238E27FC236}">
                <a16:creationId xmlns:a16="http://schemas.microsoft.com/office/drawing/2014/main" id="{B3C58A6B-C0A0-E888-2E66-01D17D0E383B}"/>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Tree>
    <p:extLst>
      <p:ext uri="{BB962C8B-B14F-4D97-AF65-F5344CB8AC3E}">
        <p14:creationId xmlns:p14="http://schemas.microsoft.com/office/powerpoint/2010/main" val="61301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op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tx1"/>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8" name="5. Source" hidden="1">
            <a:extLst>
              <a:ext uri="{FF2B5EF4-FFF2-40B4-BE49-F238E27FC236}">
                <a16:creationId xmlns:a16="http://schemas.microsoft.com/office/drawing/2014/main" id="{6BA32EF7-D882-B552-7FB3-36C2D36AA06A}"/>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770898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1/4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CCF04B58-9A1C-ACB8-F18C-5893C2FA8425}"/>
              </a:ext>
            </a:extLst>
          </p:cNvPr>
          <p:cNvSpPr/>
          <p:nvPr userDrawn="1">
            <p:custDataLst>
              <p:tags r:id="rId1"/>
            </p:custDataLst>
          </p:nvPr>
        </p:nvSpPr>
        <p:spPr bwMode="ltGray">
          <a:xfrm>
            <a:off x="3413760" y="0"/>
            <a:ext cx="8778240" cy="6858000"/>
          </a:xfrm>
          <a:prstGeom prst="rect">
            <a:avLst/>
          </a:prstGeom>
          <a:solidFill>
            <a:schemeClr val="accent6">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9B9BD69A-7879-1B18-7D16-3D88FBC0D967}"/>
              </a:ext>
            </a:extLst>
          </p:cNvPr>
          <p:cNvSpPr txBox="1"/>
          <p:nvPr userDrawn="1">
            <p:custDataLst>
              <p:tags r:id="rId1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3"/>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4"/>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5"/>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6"/>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219955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id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tx1"/>
                </a:solidFill>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341724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er">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tx1"/>
                </a:solidFill>
              </a:defRPr>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29661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4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p:custDataLst>
              <p:tags r:id="rId1"/>
            </p:custDataLst>
          </p:nvPr>
        </p:nvSpPr>
        <p:spPr bwMode="ltGray">
          <a:xfrm>
            <a:off x="3413760" y="0"/>
            <a:ext cx="8778240"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9B9BD69A-7879-1B18-7D16-3D88FBC0D967}"/>
              </a:ext>
            </a:extLst>
          </p:cNvPr>
          <p:cNvSpPr txBox="1"/>
          <p:nvPr userDrawn="1">
            <p:custDataLst>
              <p:tags r:id="rId1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3"/>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4"/>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5"/>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6"/>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09567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3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p:custDataLst>
              <p:tags r:id="rId1"/>
            </p:custDataLst>
          </p:nvPr>
        </p:nvSpPr>
        <p:spPr bwMode="ltGray">
          <a:xfrm>
            <a:off x="4364736" y="0"/>
            <a:ext cx="782726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4671219"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4671219"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8"/>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9"/>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E3C091A9-963C-2C5A-3FA3-C25CC81E7BFE}"/>
              </a:ext>
            </a:extLst>
          </p:cNvPr>
          <p:cNvSpPr txBox="1"/>
          <p:nvPr userDrawn="1">
            <p:custDataLst>
              <p:tags r:id="rId1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3"/>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4"/>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5"/>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6"/>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15554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10" name="SlideLogoText">
            <a:extLst>
              <a:ext uri="{FF2B5EF4-FFF2-40B4-BE49-F238E27FC236}">
                <a16:creationId xmlns:a16="http://schemas.microsoft.com/office/drawing/2014/main" id="{88033E0C-2CF5-6BBA-1C85-008D0D4DB883}"/>
              </a:ext>
            </a:extLst>
          </p:cNvPr>
          <p:cNvSpPr txBox="1"/>
          <p:nvPr userDrawn="1">
            <p:custDataLst>
              <p:tags r:id="rId13"/>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4"/>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5"/>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6"/>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8"/>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2896537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4337552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7.xml"/><Relationship Id="rId71" Type="http://schemas.openxmlformats.org/officeDocument/2006/relationships/tags" Target="../tags/tag4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5.xml"/><Relationship Id="rId61" Type="http://schemas.openxmlformats.org/officeDocument/2006/relationships/tags" Target="../tags/tag3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8.xml"/><Relationship Id="rId51" Type="http://schemas.openxmlformats.org/officeDocument/2006/relationships/tags" Target="../tags/tag21.xml"/><Relationship Id="rId72" Type="http://schemas.openxmlformats.org/officeDocument/2006/relationships/tags" Target="../tags/tag4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20.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70" Type="http://schemas.openxmlformats.org/officeDocument/2006/relationships/tags" Target="../tags/tag4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10.xml"/><Relationship Id="rId31" Type="http://schemas.openxmlformats.org/officeDocument/2006/relationships/theme" Target="../theme/theme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 name="SlideLogoText">
            <a:extLst>
              <a:ext uri="{FF2B5EF4-FFF2-40B4-BE49-F238E27FC236}">
                <a16:creationId xmlns:a16="http://schemas.microsoft.com/office/drawing/2014/main" id="{69FC0062-74AE-4BDA-ACE7-D069B448DDBC}"/>
              </a:ext>
            </a:extLst>
          </p:cNvPr>
          <p:cNvSpPr txBox="1"/>
          <p:nvPr>
            <p:custDataLst>
              <p:tags r:id="rId3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06" name="BottomLine">
            <a:extLst>
              <a:ext uri="{FF2B5EF4-FFF2-40B4-BE49-F238E27FC236}">
                <a16:creationId xmlns:a16="http://schemas.microsoft.com/office/drawing/2014/main" id="{8B868434-776E-46FC-90D6-2CC6F63A9A51}"/>
              </a:ext>
            </a:extLst>
          </p:cNvPr>
          <p:cNvCxnSpPr/>
          <p:nvPr>
            <p:custDataLst>
              <p:tags r:id="rId33"/>
            </p:custDataLst>
          </p:nvPr>
        </p:nvCxnSpPr>
        <p:spPr>
          <a:xfrm>
            <a:off x="554736" y="6453769"/>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p:custDataLst>
              <p:tags r:id="rId34"/>
            </p:custDataLst>
          </p:nvPr>
        </p:nvCxnSpPr>
        <p:spPr>
          <a:xfrm>
            <a:off x="554736" y="1181906"/>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p:custDataLst>
              <p:tags r:id="rId35"/>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36"/>
            </p:custDataLst>
          </p:nvPr>
        </p:nvSpPr>
        <p:spPr>
          <a:xfrm>
            <a:off x="554736" y="35509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p:custDataLst>
              <p:tags r:id="rId37"/>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58"/>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7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7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59"/>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6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70"/>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60"/>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6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6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61"/>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6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66"/>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62"/>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6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64"/>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cxnSp>
        <p:nvCxnSpPr>
          <p:cNvPr id="7" name="BottomLine">
            <a:extLst>
              <a:ext uri="{FF2B5EF4-FFF2-40B4-BE49-F238E27FC236}">
                <a16:creationId xmlns:a16="http://schemas.microsoft.com/office/drawing/2014/main" id="{0E9A39F2-9F39-B63D-6667-292776313624}"/>
              </a:ext>
            </a:extLst>
          </p:cNvPr>
          <p:cNvCxnSpPr/>
          <p:nvPr userDrawn="1">
            <p:custDataLst>
              <p:tags r:id="rId38"/>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
            <a:extLst>
              <a:ext uri="{FF2B5EF4-FFF2-40B4-BE49-F238E27FC236}">
                <a16:creationId xmlns:a16="http://schemas.microsoft.com/office/drawing/2014/main" id="{53C9F739-9886-1BA9-8A23-1D3A1FD55B6E}"/>
              </a:ext>
            </a:extLst>
          </p:cNvPr>
          <p:cNvCxnSpPr/>
          <p:nvPr userDrawn="1">
            <p:custDataLst>
              <p:tags r:id="rId39"/>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4. Footnote" hidden="1">
            <a:extLst>
              <a:ext uri="{FF2B5EF4-FFF2-40B4-BE49-F238E27FC236}">
                <a16:creationId xmlns:a16="http://schemas.microsoft.com/office/drawing/2014/main" id="{F1897D89-6FB8-62D7-618A-A1F910A4A4E5}"/>
              </a:ext>
            </a:extLst>
          </p:cNvPr>
          <p:cNvSpPr txBox="1"/>
          <p:nvPr userDrawn="1">
            <p:custDataLst>
              <p:tags r:id="rId40"/>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grpSp>
        <p:nvGrpSpPr>
          <p:cNvPr id="10" name="Grid" hidden="1">
            <a:extLst>
              <a:ext uri="{FF2B5EF4-FFF2-40B4-BE49-F238E27FC236}">
                <a16:creationId xmlns:a16="http://schemas.microsoft.com/office/drawing/2014/main" id="{51644440-1ADD-8E9D-86D4-FB7BFA9BC0A2}"/>
              </a:ext>
            </a:extLst>
          </p:cNvPr>
          <p:cNvGrpSpPr/>
          <p:nvPr userDrawn="1">
            <p:custDataLst>
              <p:tags r:id="rId41"/>
            </p:custDataLst>
          </p:nvPr>
        </p:nvGrpSpPr>
        <p:grpSpPr>
          <a:xfrm>
            <a:off x="0" y="0"/>
            <a:ext cx="12190476" cy="6858000"/>
            <a:chOff x="0" y="0"/>
            <a:chExt cx="12190476" cy="6858000"/>
          </a:xfrm>
        </p:grpSpPr>
        <p:sp>
          <p:nvSpPr>
            <p:cNvPr id="12" name="slide margin">
              <a:extLst>
                <a:ext uri="{FF2B5EF4-FFF2-40B4-BE49-F238E27FC236}">
                  <a16:creationId xmlns:a16="http://schemas.microsoft.com/office/drawing/2014/main" id="{DFDD99EA-E72A-B0BB-6037-FCD2385E0611}"/>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13" name="Straight Connector 12">
              <a:extLst>
                <a:ext uri="{FF2B5EF4-FFF2-40B4-BE49-F238E27FC236}">
                  <a16:creationId xmlns:a16="http://schemas.microsoft.com/office/drawing/2014/main" id="{9E5EF601-8444-8F22-A16C-B29B72ECFDE9}"/>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825639-9BC0-04C4-C395-EA0D1CE24354}"/>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65A1D5-1116-62C1-599E-43929F95F622}"/>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08034E-59EE-6FCF-409D-813B8A70351D}"/>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C0E065-4425-104F-EF00-6F666751C801}"/>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E534CC-B1CD-D23B-B940-1E6183D2FF79}"/>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A036F3-B8C6-F93B-D0A3-B42D63FB5B19}"/>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8DC308-0506-271A-CB8A-72B4FC39713B}"/>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452DE4-8C19-96C0-E209-F46BF6DAAFFB}"/>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5B74EC-5C7B-2AB1-4B8B-36E6FDC507D6}"/>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6AB8A6-26CA-7FB1-5B6E-2BDB99B790AE}"/>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48C74-63F9-0D4A-EF34-C4CEBB0754B4}"/>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26" name="Freeform: Shape 72">
              <a:extLst>
                <a:ext uri="{FF2B5EF4-FFF2-40B4-BE49-F238E27FC236}">
                  <a16:creationId xmlns:a16="http://schemas.microsoft.com/office/drawing/2014/main" id="{F206F557-705C-3A42-760E-70DD71AC0633}"/>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7" name="Freeform: Shape 73">
              <a:extLst>
                <a:ext uri="{FF2B5EF4-FFF2-40B4-BE49-F238E27FC236}">
                  <a16:creationId xmlns:a16="http://schemas.microsoft.com/office/drawing/2014/main" id="{3A895951-C0B7-EF46-76A8-C7FAF1A3ADA9}"/>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8" name="Freeform: Shape 74">
              <a:extLst>
                <a:ext uri="{FF2B5EF4-FFF2-40B4-BE49-F238E27FC236}">
                  <a16:creationId xmlns:a16="http://schemas.microsoft.com/office/drawing/2014/main" id="{62D79D41-FB0F-4EA0-C860-65AFB096E11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9" name="Freeform: Shape 75">
              <a:extLst>
                <a:ext uri="{FF2B5EF4-FFF2-40B4-BE49-F238E27FC236}">
                  <a16:creationId xmlns:a16="http://schemas.microsoft.com/office/drawing/2014/main" id="{8FBC2369-68EF-4544-D73C-4DDAA8277FFD}"/>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0" name="Freeform: Shape 76">
              <a:extLst>
                <a:ext uri="{FF2B5EF4-FFF2-40B4-BE49-F238E27FC236}">
                  <a16:creationId xmlns:a16="http://schemas.microsoft.com/office/drawing/2014/main" id="{D1F30BDD-B520-9B5D-B18B-6FAFADC3D964}"/>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1" name="Freeform: Shape 77">
              <a:extLst>
                <a:ext uri="{FF2B5EF4-FFF2-40B4-BE49-F238E27FC236}">
                  <a16:creationId xmlns:a16="http://schemas.microsoft.com/office/drawing/2014/main" id="{E997A2FF-CE4B-40BE-9756-9BAE07D84F9B}"/>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2" name="Freeform: Shape 78">
              <a:extLst>
                <a:ext uri="{FF2B5EF4-FFF2-40B4-BE49-F238E27FC236}">
                  <a16:creationId xmlns:a16="http://schemas.microsoft.com/office/drawing/2014/main" id="{A2B6E240-3F84-886B-4CDD-AD310BF84EAD}"/>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3" name="Freeform: Shape 79">
              <a:extLst>
                <a:ext uri="{FF2B5EF4-FFF2-40B4-BE49-F238E27FC236}">
                  <a16:creationId xmlns:a16="http://schemas.microsoft.com/office/drawing/2014/main" id="{9D00475B-AFA4-C8E7-E054-FFE5DF99DE76}"/>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4" name="Freeform: Shape 80">
              <a:extLst>
                <a:ext uri="{FF2B5EF4-FFF2-40B4-BE49-F238E27FC236}">
                  <a16:creationId xmlns:a16="http://schemas.microsoft.com/office/drawing/2014/main" id="{C9784F11-D6C4-7797-4572-31C608389129}"/>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5" name="Freeform: Shape 81">
              <a:extLst>
                <a:ext uri="{FF2B5EF4-FFF2-40B4-BE49-F238E27FC236}">
                  <a16:creationId xmlns:a16="http://schemas.microsoft.com/office/drawing/2014/main" id="{7163AEF6-C346-ABBD-E3BE-BA071956B065}"/>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6" name="Freeform: Shape 82">
              <a:extLst>
                <a:ext uri="{FF2B5EF4-FFF2-40B4-BE49-F238E27FC236}">
                  <a16:creationId xmlns:a16="http://schemas.microsoft.com/office/drawing/2014/main" id="{4C1E182C-2571-C0A1-195A-09B6805C639E}"/>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7" name="Freeform: Shape 83">
              <a:extLst>
                <a:ext uri="{FF2B5EF4-FFF2-40B4-BE49-F238E27FC236}">
                  <a16:creationId xmlns:a16="http://schemas.microsoft.com/office/drawing/2014/main" id="{A09D0A1E-F3D3-4EDA-A958-66F385C229E5}"/>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8" name="Freeform: Shape 84">
              <a:extLst>
                <a:ext uri="{FF2B5EF4-FFF2-40B4-BE49-F238E27FC236}">
                  <a16:creationId xmlns:a16="http://schemas.microsoft.com/office/drawing/2014/main" id="{2EADAFE0-CE70-3272-F177-111E345B1D5F}"/>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9" name="Freeform: Shape 85">
              <a:extLst>
                <a:ext uri="{FF2B5EF4-FFF2-40B4-BE49-F238E27FC236}">
                  <a16:creationId xmlns:a16="http://schemas.microsoft.com/office/drawing/2014/main" id="{A38C3561-4BB0-06F1-16C8-116543B8FE2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0" name="Freeform: Shape 86">
              <a:extLst>
                <a:ext uri="{FF2B5EF4-FFF2-40B4-BE49-F238E27FC236}">
                  <a16:creationId xmlns:a16="http://schemas.microsoft.com/office/drawing/2014/main" id="{9402A10F-1610-EA76-AE7A-792DEE0C670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1" name="Freeform: Shape 87">
              <a:extLst>
                <a:ext uri="{FF2B5EF4-FFF2-40B4-BE49-F238E27FC236}">
                  <a16:creationId xmlns:a16="http://schemas.microsoft.com/office/drawing/2014/main" id="{F05474CD-57B5-7B0B-430C-0B77DA372F45}"/>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2" name="Freeform: Shape 88">
              <a:extLst>
                <a:ext uri="{FF2B5EF4-FFF2-40B4-BE49-F238E27FC236}">
                  <a16:creationId xmlns:a16="http://schemas.microsoft.com/office/drawing/2014/main" id="{BDC96CDA-7F07-B2C9-5DA9-1BD49CF4F80E}"/>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3" name="Freeform: Shape 89">
              <a:extLst>
                <a:ext uri="{FF2B5EF4-FFF2-40B4-BE49-F238E27FC236}">
                  <a16:creationId xmlns:a16="http://schemas.microsoft.com/office/drawing/2014/main" id="{990BD212-EA36-6D25-30DD-20D38B42C1F3}"/>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4" name="Freeform: Shape 90">
              <a:extLst>
                <a:ext uri="{FF2B5EF4-FFF2-40B4-BE49-F238E27FC236}">
                  <a16:creationId xmlns:a16="http://schemas.microsoft.com/office/drawing/2014/main" id="{F395A1C6-3F8A-2A6B-24D8-630016CA41ED}"/>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5" name="Freeform: Shape 91">
              <a:extLst>
                <a:ext uri="{FF2B5EF4-FFF2-40B4-BE49-F238E27FC236}">
                  <a16:creationId xmlns:a16="http://schemas.microsoft.com/office/drawing/2014/main" id="{E390241E-8C1E-9EF9-863E-6A42242913E6}"/>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6" name="Freeform: Shape 92">
              <a:extLst>
                <a:ext uri="{FF2B5EF4-FFF2-40B4-BE49-F238E27FC236}">
                  <a16:creationId xmlns:a16="http://schemas.microsoft.com/office/drawing/2014/main" id="{F3CC0A30-8351-4C98-5A0A-A87C59D781A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7" name="Freeform: Shape 93">
              <a:extLst>
                <a:ext uri="{FF2B5EF4-FFF2-40B4-BE49-F238E27FC236}">
                  <a16:creationId xmlns:a16="http://schemas.microsoft.com/office/drawing/2014/main" id="{B1FD3E3A-995B-5335-C94B-5BBD52AAD038}"/>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8" name="Freeform: Shape 94">
              <a:extLst>
                <a:ext uri="{FF2B5EF4-FFF2-40B4-BE49-F238E27FC236}">
                  <a16:creationId xmlns:a16="http://schemas.microsoft.com/office/drawing/2014/main" id="{6D884214-CADE-E9E8-7EBB-AD9EA8205ECC}"/>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9" name="Freeform: Shape 95">
              <a:extLst>
                <a:ext uri="{FF2B5EF4-FFF2-40B4-BE49-F238E27FC236}">
                  <a16:creationId xmlns:a16="http://schemas.microsoft.com/office/drawing/2014/main" id="{7001AA20-0FB9-3E59-2C13-68CFEB63FF0A}"/>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50" name="Freeform: Shape 96">
              <a:extLst>
                <a:ext uri="{FF2B5EF4-FFF2-40B4-BE49-F238E27FC236}">
                  <a16:creationId xmlns:a16="http://schemas.microsoft.com/office/drawing/2014/main" id="{0B055B71-9080-62F8-DDEF-05FC3C3AF535}"/>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51" name="Straight Connector 50">
              <a:extLst>
                <a:ext uri="{FF2B5EF4-FFF2-40B4-BE49-F238E27FC236}">
                  <a16:creationId xmlns:a16="http://schemas.microsoft.com/office/drawing/2014/main" id="{65E76766-E6F1-9BDC-90D6-5DDA87FAA6B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60ED82-73BF-572D-8249-42C7EAB989DE}"/>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4010D7-A4D0-B7B3-A7F0-ADFC601A0DF2}"/>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F3DB34-6F53-DC66-DD38-4FC0CA044549}"/>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F0A684-C510-1FAC-FBE4-0B96A84AF71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F92786-635F-3978-073F-F114CF356704}"/>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91D4FC4-ABFC-703A-2ED7-4D5C438B5A97}"/>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5C24278-582F-2870-0438-CA3CB0B139A8}"/>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EDFD6CF-9942-06B0-8F59-8E5B3284A6AF}"/>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5262545-5B6C-A771-B4DA-ACFBE3236829}"/>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B9B940A-5927-E739-3611-61DA3375811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C849113-605B-F3DA-E173-281AC8280A12}"/>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DFC5C8-F98A-D081-8EF4-955E04E0AF34}"/>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7B1670F-FC44-661A-1162-E11EB84CD3FB}"/>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98B1418-E134-314C-3F80-57558A108CF2}"/>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56FE22-E476-387F-51C6-2C3ECFF12B9E}"/>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E3626EA-72F9-D117-FC8E-2C4B290D9903}"/>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71F10BE-65F9-FA45-8FED-61F63DCE140D}"/>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103E583-6ADC-FDD2-D7FE-C3D8144340F5}"/>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450D1BB-2FEB-748A-8B85-369DF66F1412}"/>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16037A9-466B-CD2D-007E-BE83B10BD83A}"/>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BA0A609-D369-0EA5-BBF6-9A747BCD68AA}"/>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B4BBC03-D655-703E-11A8-2BCF28AAED8C}"/>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6684BEC-43CE-A48E-AE76-E14D5030960C}"/>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B14B62-0408-790C-7987-A094F71DEBFB}"/>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E9ED69-034C-427D-CE50-D42D91D81E10}"/>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AD91689-FF82-C974-4DB8-DBD32B49B95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1776815-911C-CEEB-AEFF-99733D3AA8E5}"/>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8A50A73-AE29-C0F3-D459-44636AD26EE4}"/>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9F4810E-2F78-D3AB-8712-A71710010F84}"/>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63D516C-8A1D-5C0D-0C3B-F8D696ECD154}"/>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AD17F0F-5E2C-EDAB-9E86-8EBB04755668}"/>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99FEAE6-2345-2206-E336-675EB4588455}"/>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3CF941D-4F37-EBC6-5854-F5B9EF02AB7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E63E3E3-7041-EBA7-3942-B4FC2DB7450A}"/>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68E7D5A-96C2-BD55-8D55-F27CEDADF061}"/>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DF25BB-38E5-D9E1-5F2A-CDD5B2F6F510}"/>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5403A6-13D0-5897-02C5-05A9595BE158}"/>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2984302-BDC4-1FCC-57F9-838A4BE99CF8}"/>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6632348-38EB-0F91-820E-D158D42B5B78}"/>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6EE9006-9537-518C-97FF-046FE1238245}"/>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B833350-D606-1EBC-F1FC-3A9BB35FC99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2249093-A4A5-F64A-FF99-B3F52AB459F7}"/>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5D1C4F-FC18-9722-8BF2-3FA8FD57D96A}"/>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227" name="main body box">
              <a:extLst>
                <a:ext uri="{FF2B5EF4-FFF2-40B4-BE49-F238E27FC236}">
                  <a16:creationId xmlns:a16="http://schemas.microsoft.com/office/drawing/2014/main" id="{01A00ABC-6BB8-8486-683A-06BD49F14F87}"/>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228" name="Straight Connector 227">
              <a:extLst>
                <a:ext uri="{FF2B5EF4-FFF2-40B4-BE49-F238E27FC236}">
                  <a16:creationId xmlns:a16="http://schemas.microsoft.com/office/drawing/2014/main" id="{320B04C9-EB26-A43C-9EEE-F4E7A573D8CC}"/>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229" name="Straight Connector 228">
              <a:extLst>
                <a:ext uri="{FF2B5EF4-FFF2-40B4-BE49-F238E27FC236}">
                  <a16:creationId xmlns:a16="http://schemas.microsoft.com/office/drawing/2014/main" id="{C361B652-9F3D-9F6D-0BF0-9649B79F9E5D}"/>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230" name="LegendBoxes" hidden="1">
            <a:extLst>
              <a:ext uri="{FF2B5EF4-FFF2-40B4-BE49-F238E27FC236}">
                <a16:creationId xmlns:a16="http://schemas.microsoft.com/office/drawing/2014/main" id="{DA140FE2-CADF-EA30-ED30-29A72CACED0B}"/>
              </a:ext>
            </a:extLst>
          </p:cNvPr>
          <p:cNvGrpSpPr/>
          <p:nvPr userDrawn="1"/>
        </p:nvGrpSpPr>
        <p:grpSpPr>
          <a:xfrm>
            <a:off x="10554770" y="4322824"/>
            <a:ext cx="984864" cy="1717282"/>
            <a:chOff x="9585951" y="2980105"/>
            <a:chExt cx="984864" cy="1717282"/>
          </a:xfrm>
        </p:grpSpPr>
        <p:sp>
          <p:nvSpPr>
            <p:cNvPr id="231" name="RectangleLegend1">
              <a:extLst>
                <a:ext uri="{FF2B5EF4-FFF2-40B4-BE49-F238E27FC236}">
                  <a16:creationId xmlns:a16="http://schemas.microsoft.com/office/drawing/2014/main" id="{3D56CF41-9C15-7367-27AC-93B05F2BE373}"/>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2" name="RectangleLegend2">
              <a:extLst>
                <a:ext uri="{FF2B5EF4-FFF2-40B4-BE49-F238E27FC236}">
                  <a16:creationId xmlns:a16="http://schemas.microsoft.com/office/drawing/2014/main" id="{49AD417F-308C-5992-8823-94BFE60BD4A2}"/>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3" name="RectangleLegend3">
              <a:extLst>
                <a:ext uri="{FF2B5EF4-FFF2-40B4-BE49-F238E27FC236}">
                  <a16:creationId xmlns:a16="http://schemas.microsoft.com/office/drawing/2014/main" id="{47CF24C4-5720-4353-1F3E-A2C7AFBA3F7B}"/>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4" name="RectangleLegend4">
              <a:extLst>
                <a:ext uri="{FF2B5EF4-FFF2-40B4-BE49-F238E27FC236}">
                  <a16:creationId xmlns:a16="http://schemas.microsoft.com/office/drawing/2014/main" id="{31EB11AC-04F8-B178-5C48-858D6D97C307}"/>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5" name="RectangleLegend5">
              <a:extLst>
                <a:ext uri="{FF2B5EF4-FFF2-40B4-BE49-F238E27FC236}">
                  <a16:creationId xmlns:a16="http://schemas.microsoft.com/office/drawing/2014/main" id="{31BC1CD9-1007-79AC-39CA-55BA6E254762}"/>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6" name="Legend1">
              <a:extLst>
                <a:ext uri="{FF2B5EF4-FFF2-40B4-BE49-F238E27FC236}">
                  <a16:creationId xmlns:a16="http://schemas.microsoft.com/office/drawing/2014/main" id="{03A389AE-AEFA-0F10-E5F2-2663AE691519}"/>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7" name="Legend2">
              <a:extLst>
                <a:ext uri="{FF2B5EF4-FFF2-40B4-BE49-F238E27FC236}">
                  <a16:creationId xmlns:a16="http://schemas.microsoft.com/office/drawing/2014/main" id="{022A8E04-C1CC-07DD-A0A3-53A43BDF8E43}"/>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8" name="Legend3">
              <a:extLst>
                <a:ext uri="{FF2B5EF4-FFF2-40B4-BE49-F238E27FC236}">
                  <a16:creationId xmlns:a16="http://schemas.microsoft.com/office/drawing/2014/main" id="{D0FA2EAB-FEBC-9246-113E-F8975043C34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9" name="Legend4">
              <a:extLst>
                <a:ext uri="{FF2B5EF4-FFF2-40B4-BE49-F238E27FC236}">
                  <a16:creationId xmlns:a16="http://schemas.microsoft.com/office/drawing/2014/main" id="{EB06A4EF-5C6A-1BC9-735A-3D9E405C0C48}"/>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0" name="Legend5">
              <a:extLst>
                <a:ext uri="{FF2B5EF4-FFF2-40B4-BE49-F238E27FC236}">
                  <a16:creationId xmlns:a16="http://schemas.microsoft.com/office/drawing/2014/main" id="{E1842B41-D7C0-5BF1-4DA4-FD2A3A0AB9D7}"/>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241" name="LegendMoons" hidden="1">
            <a:extLst>
              <a:ext uri="{FF2B5EF4-FFF2-40B4-BE49-F238E27FC236}">
                <a16:creationId xmlns:a16="http://schemas.microsoft.com/office/drawing/2014/main" id="{120D6298-48BC-FD1F-2FF4-80415E1C0960}"/>
              </a:ext>
            </a:extLst>
          </p:cNvPr>
          <p:cNvGrpSpPr/>
          <p:nvPr userDrawn="1"/>
        </p:nvGrpSpPr>
        <p:grpSpPr>
          <a:xfrm>
            <a:off x="7723680" y="1702457"/>
            <a:ext cx="1023616" cy="1731859"/>
            <a:chOff x="7723680" y="1702457"/>
            <a:chExt cx="1023616" cy="1731859"/>
          </a:xfrm>
        </p:grpSpPr>
        <p:sp>
          <p:nvSpPr>
            <p:cNvPr id="242" name="Legend1">
              <a:extLst>
                <a:ext uri="{FF2B5EF4-FFF2-40B4-BE49-F238E27FC236}">
                  <a16:creationId xmlns:a16="http://schemas.microsoft.com/office/drawing/2014/main" id="{D4645ED9-4C1A-B150-D4AD-3859909EDF9D}"/>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3" name="Legend2">
              <a:extLst>
                <a:ext uri="{FF2B5EF4-FFF2-40B4-BE49-F238E27FC236}">
                  <a16:creationId xmlns:a16="http://schemas.microsoft.com/office/drawing/2014/main" id="{B097AA46-31C7-DF4F-BA04-ECE0B2DA47C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4" name="Legend3">
              <a:extLst>
                <a:ext uri="{FF2B5EF4-FFF2-40B4-BE49-F238E27FC236}">
                  <a16:creationId xmlns:a16="http://schemas.microsoft.com/office/drawing/2014/main" id="{1B6E5ECB-7D44-C964-9F92-8F17281991DB}"/>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5" name="Legend4">
              <a:extLst>
                <a:ext uri="{FF2B5EF4-FFF2-40B4-BE49-F238E27FC236}">
                  <a16:creationId xmlns:a16="http://schemas.microsoft.com/office/drawing/2014/main" id="{750BF540-29C6-64FF-4671-ACC833E4A778}"/>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6" name="Legend5">
              <a:extLst>
                <a:ext uri="{FF2B5EF4-FFF2-40B4-BE49-F238E27FC236}">
                  <a16:creationId xmlns:a16="http://schemas.microsoft.com/office/drawing/2014/main" id="{4AC683E1-DB66-07EC-9E5B-FE2323B40A20}"/>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247" name="MoonLegend1">
              <a:extLst>
                <a:ext uri="{FF2B5EF4-FFF2-40B4-BE49-F238E27FC236}">
                  <a16:creationId xmlns:a16="http://schemas.microsoft.com/office/drawing/2014/main" id="{FAA7541F-C866-D60B-770F-A59B3332E829}"/>
                </a:ext>
              </a:extLst>
            </p:cNvPr>
            <p:cNvGrpSpPr>
              <a:grpSpLocks noChangeAspect="1"/>
            </p:cNvGrpSpPr>
            <p:nvPr>
              <p:custDataLst>
                <p:tags r:id="rId43"/>
              </p:custDataLst>
            </p:nvPr>
          </p:nvGrpSpPr>
          <p:grpSpPr>
            <a:xfrm>
              <a:off x="7723680" y="1702457"/>
              <a:ext cx="228600" cy="228600"/>
              <a:chOff x="762000" y="1270000"/>
              <a:chExt cx="254000" cy="254000"/>
            </a:xfrm>
          </p:grpSpPr>
          <p:sp>
            <p:nvSpPr>
              <p:cNvPr id="260" name="Oval 259">
                <a:extLst>
                  <a:ext uri="{FF2B5EF4-FFF2-40B4-BE49-F238E27FC236}">
                    <a16:creationId xmlns:a16="http://schemas.microsoft.com/office/drawing/2014/main" id="{F9765154-4172-6B57-824F-E3282EB25545}"/>
                  </a:ext>
                </a:extLst>
              </p:cNvPr>
              <p:cNvSpPr/>
              <p:nvPr>
                <p:custDataLst>
                  <p:tags r:id="rId5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1" name="Arc 260" hidden="1">
                <a:extLst>
                  <a:ext uri="{FF2B5EF4-FFF2-40B4-BE49-F238E27FC236}">
                    <a16:creationId xmlns:a16="http://schemas.microsoft.com/office/drawing/2014/main" id="{3080280D-10CE-12FB-C043-DAF18B92224E}"/>
                  </a:ext>
                </a:extLst>
              </p:cNvPr>
              <p:cNvSpPr/>
              <p:nvPr>
                <p:custDataLst>
                  <p:tags r:id="rId57"/>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8" name="MoonLegend2">
              <a:extLst>
                <a:ext uri="{FF2B5EF4-FFF2-40B4-BE49-F238E27FC236}">
                  <a16:creationId xmlns:a16="http://schemas.microsoft.com/office/drawing/2014/main" id="{35BFD9DA-1144-8DA1-53C3-E01D5FCE9607}"/>
                </a:ext>
              </a:extLst>
            </p:cNvPr>
            <p:cNvGrpSpPr>
              <a:grpSpLocks noChangeAspect="1"/>
            </p:cNvGrpSpPr>
            <p:nvPr>
              <p:custDataLst>
                <p:tags r:id="rId44"/>
              </p:custDataLst>
            </p:nvPr>
          </p:nvGrpSpPr>
          <p:grpSpPr>
            <a:xfrm>
              <a:off x="7723680" y="2078270"/>
              <a:ext cx="228600" cy="228600"/>
              <a:chOff x="762000" y="1270000"/>
              <a:chExt cx="254000" cy="254000"/>
            </a:xfrm>
          </p:grpSpPr>
          <p:sp>
            <p:nvSpPr>
              <p:cNvPr id="258" name="Oval 257">
                <a:extLst>
                  <a:ext uri="{FF2B5EF4-FFF2-40B4-BE49-F238E27FC236}">
                    <a16:creationId xmlns:a16="http://schemas.microsoft.com/office/drawing/2014/main" id="{7F3A3989-BFC1-FB0C-B737-5372F8E5251A}"/>
                  </a:ext>
                </a:extLst>
              </p:cNvPr>
              <p:cNvSpPr/>
              <p:nvPr>
                <p:custDataLst>
                  <p:tags r:id="rId5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9" name="Arc 258">
                <a:extLst>
                  <a:ext uri="{FF2B5EF4-FFF2-40B4-BE49-F238E27FC236}">
                    <a16:creationId xmlns:a16="http://schemas.microsoft.com/office/drawing/2014/main" id="{89CD9953-848A-D82D-7E93-D7FB686C0FE9}"/>
                  </a:ext>
                </a:extLst>
              </p:cNvPr>
              <p:cNvSpPr/>
              <p:nvPr>
                <p:custDataLst>
                  <p:tags r:id="rId55"/>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9" name="MoonLegend3">
              <a:extLst>
                <a:ext uri="{FF2B5EF4-FFF2-40B4-BE49-F238E27FC236}">
                  <a16:creationId xmlns:a16="http://schemas.microsoft.com/office/drawing/2014/main" id="{3A6C7557-E615-FD87-E58D-14658FF5B2FF}"/>
                </a:ext>
              </a:extLst>
            </p:cNvPr>
            <p:cNvGrpSpPr>
              <a:grpSpLocks noChangeAspect="1"/>
            </p:cNvGrpSpPr>
            <p:nvPr>
              <p:custDataLst>
                <p:tags r:id="rId45"/>
              </p:custDataLst>
            </p:nvPr>
          </p:nvGrpSpPr>
          <p:grpSpPr>
            <a:xfrm>
              <a:off x="7723680" y="2454085"/>
              <a:ext cx="228600" cy="228600"/>
              <a:chOff x="762000" y="1270000"/>
              <a:chExt cx="254000" cy="254000"/>
            </a:xfrm>
          </p:grpSpPr>
          <p:sp>
            <p:nvSpPr>
              <p:cNvPr id="256" name="Oval 255">
                <a:extLst>
                  <a:ext uri="{FF2B5EF4-FFF2-40B4-BE49-F238E27FC236}">
                    <a16:creationId xmlns:a16="http://schemas.microsoft.com/office/drawing/2014/main" id="{79CC9BBC-BBEE-3499-50C2-103A049A2E39}"/>
                  </a:ext>
                </a:extLst>
              </p:cNvPr>
              <p:cNvSpPr/>
              <p:nvPr>
                <p:custDataLst>
                  <p:tags r:id="rId5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7" name="Arc 256">
                <a:extLst>
                  <a:ext uri="{FF2B5EF4-FFF2-40B4-BE49-F238E27FC236}">
                    <a16:creationId xmlns:a16="http://schemas.microsoft.com/office/drawing/2014/main" id="{CA9D0D66-B926-6711-C9CD-CC26CC428752}"/>
                  </a:ext>
                </a:extLst>
              </p:cNvPr>
              <p:cNvSpPr/>
              <p:nvPr>
                <p:custDataLst>
                  <p:tags r:id="rId5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0" name="MoonLegend4">
              <a:extLst>
                <a:ext uri="{FF2B5EF4-FFF2-40B4-BE49-F238E27FC236}">
                  <a16:creationId xmlns:a16="http://schemas.microsoft.com/office/drawing/2014/main" id="{5145DF82-5284-5B87-E8ED-35DFDE527B9C}"/>
                </a:ext>
              </a:extLst>
            </p:cNvPr>
            <p:cNvGrpSpPr>
              <a:grpSpLocks noChangeAspect="1"/>
            </p:cNvGrpSpPr>
            <p:nvPr>
              <p:custDataLst>
                <p:tags r:id="rId46"/>
              </p:custDataLst>
            </p:nvPr>
          </p:nvGrpSpPr>
          <p:grpSpPr>
            <a:xfrm>
              <a:off x="7723680" y="2829900"/>
              <a:ext cx="228600" cy="228600"/>
              <a:chOff x="762000" y="1270000"/>
              <a:chExt cx="254000" cy="254000"/>
            </a:xfrm>
          </p:grpSpPr>
          <p:sp>
            <p:nvSpPr>
              <p:cNvPr id="254" name="Oval 253">
                <a:extLst>
                  <a:ext uri="{FF2B5EF4-FFF2-40B4-BE49-F238E27FC236}">
                    <a16:creationId xmlns:a16="http://schemas.microsoft.com/office/drawing/2014/main" id="{90C635A4-3E20-0EB8-7815-407711BC5F28}"/>
                  </a:ext>
                </a:extLst>
              </p:cNvPr>
              <p:cNvSpPr/>
              <p:nvPr>
                <p:custDataLst>
                  <p:tags r:id="rId5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5" name="Arc 254">
                <a:extLst>
                  <a:ext uri="{FF2B5EF4-FFF2-40B4-BE49-F238E27FC236}">
                    <a16:creationId xmlns:a16="http://schemas.microsoft.com/office/drawing/2014/main" id="{C65316C1-EDCB-E2BE-4D89-1E1468DE7420}"/>
                  </a:ext>
                </a:extLst>
              </p:cNvPr>
              <p:cNvSpPr/>
              <p:nvPr>
                <p:custDataLst>
                  <p:tags r:id="rId51"/>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1" name="MoonLegend5">
              <a:extLst>
                <a:ext uri="{FF2B5EF4-FFF2-40B4-BE49-F238E27FC236}">
                  <a16:creationId xmlns:a16="http://schemas.microsoft.com/office/drawing/2014/main" id="{D8358732-CCB1-2629-A827-5C53E0761679}"/>
                </a:ext>
              </a:extLst>
            </p:cNvPr>
            <p:cNvGrpSpPr>
              <a:grpSpLocks noChangeAspect="1"/>
            </p:cNvGrpSpPr>
            <p:nvPr>
              <p:custDataLst>
                <p:tags r:id="rId47"/>
              </p:custDataLst>
            </p:nvPr>
          </p:nvGrpSpPr>
          <p:grpSpPr>
            <a:xfrm>
              <a:off x="7723680" y="3205716"/>
              <a:ext cx="228600" cy="228600"/>
              <a:chOff x="762000" y="1270000"/>
              <a:chExt cx="254000" cy="254000"/>
            </a:xfrm>
          </p:grpSpPr>
          <p:sp>
            <p:nvSpPr>
              <p:cNvPr id="252" name="Oval 251">
                <a:extLst>
                  <a:ext uri="{FF2B5EF4-FFF2-40B4-BE49-F238E27FC236}">
                    <a16:creationId xmlns:a16="http://schemas.microsoft.com/office/drawing/2014/main" id="{D232D143-C395-53AC-A2AC-DABF2AC778C7}"/>
                  </a:ext>
                </a:extLst>
              </p:cNvPr>
              <p:cNvSpPr/>
              <p:nvPr>
                <p:custDataLst>
                  <p:tags r:id="rId4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3" name="Arc 252">
                <a:extLst>
                  <a:ext uri="{FF2B5EF4-FFF2-40B4-BE49-F238E27FC236}">
                    <a16:creationId xmlns:a16="http://schemas.microsoft.com/office/drawing/2014/main" id="{58A1EC73-211C-38DE-8D39-329285214178}"/>
                  </a:ext>
                </a:extLst>
              </p:cNvPr>
              <p:cNvSpPr/>
              <p:nvPr>
                <p:custDataLst>
                  <p:tags r:id="rId49"/>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2" name="Sticker" hidden="1">
            <a:extLst>
              <a:ext uri="{FF2B5EF4-FFF2-40B4-BE49-F238E27FC236}">
                <a16:creationId xmlns:a16="http://schemas.microsoft.com/office/drawing/2014/main" id="{F81F59CB-FAF1-7482-9956-93A229A62604}"/>
              </a:ext>
            </a:extLst>
          </p:cNvPr>
          <p:cNvGrpSpPr>
            <a:grpSpLocks noChangeAspect="1"/>
          </p:cNvGrpSpPr>
          <p:nvPr userDrawn="1"/>
        </p:nvGrpSpPr>
        <p:grpSpPr bwMode="gray">
          <a:xfrm>
            <a:off x="558192" y="1289273"/>
            <a:ext cx="429605" cy="156997"/>
            <a:chOff x="8456447" y="272180"/>
            <a:chExt cx="322188" cy="156966"/>
          </a:xfrm>
        </p:grpSpPr>
        <p:sp>
          <p:nvSpPr>
            <p:cNvPr id="263" name="StickerRectangle">
              <a:extLst>
                <a:ext uri="{FF2B5EF4-FFF2-40B4-BE49-F238E27FC236}">
                  <a16:creationId xmlns:a16="http://schemas.microsoft.com/office/drawing/2014/main" id="{F6DD3CC4-22D7-BCE3-3B82-D4E3B323D11B}"/>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264" name="StickerUnderline">
              <a:extLst>
                <a:ext uri="{FF2B5EF4-FFF2-40B4-BE49-F238E27FC236}">
                  <a16:creationId xmlns:a16="http://schemas.microsoft.com/office/drawing/2014/main" id="{17F0D568-CBF6-38D2-E739-A80F43FC58B7}"/>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265" name="LegendLines" hidden="1">
            <a:extLst>
              <a:ext uri="{FF2B5EF4-FFF2-40B4-BE49-F238E27FC236}">
                <a16:creationId xmlns:a16="http://schemas.microsoft.com/office/drawing/2014/main" id="{7827F435-FBA6-6CE0-6262-3D474F3659C9}"/>
              </a:ext>
            </a:extLst>
          </p:cNvPr>
          <p:cNvGrpSpPr/>
          <p:nvPr userDrawn="1"/>
        </p:nvGrpSpPr>
        <p:grpSpPr>
          <a:xfrm>
            <a:off x="10367929" y="3301675"/>
            <a:ext cx="1269335" cy="958286"/>
            <a:chOff x="4372690" y="3739101"/>
            <a:chExt cx="1269335" cy="958286"/>
          </a:xfrm>
        </p:grpSpPr>
        <p:sp>
          <p:nvSpPr>
            <p:cNvPr id="266" name="Legend1">
              <a:extLst>
                <a:ext uri="{FF2B5EF4-FFF2-40B4-BE49-F238E27FC236}">
                  <a16:creationId xmlns:a16="http://schemas.microsoft.com/office/drawing/2014/main" id="{413AFE2D-DA8A-BA3D-AA68-53A103C919FE}"/>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7" name="Legend2">
              <a:extLst>
                <a:ext uri="{FF2B5EF4-FFF2-40B4-BE49-F238E27FC236}">
                  <a16:creationId xmlns:a16="http://schemas.microsoft.com/office/drawing/2014/main" id="{BFCBBCF3-D27F-22D7-1551-93106207737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8" name="Legend3">
              <a:extLst>
                <a:ext uri="{FF2B5EF4-FFF2-40B4-BE49-F238E27FC236}">
                  <a16:creationId xmlns:a16="http://schemas.microsoft.com/office/drawing/2014/main" id="{06CB055B-730A-79A2-F1CC-3B43FE3D67C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9" name="LineLegend3">
              <a:extLst>
                <a:ext uri="{FF2B5EF4-FFF2-40B4-BE49-F238E27FC236}">
                  <a16:creationId xmlns:a16="http://schemas.microsoft.com/office/drawing/2014/main" id="{7D950EF6-0D3F-D6B9-4B9A-9D16BF6AC69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0" name="LineLegend2">
              <a:extLst>
                <a:ext uri="{FF2B5EF4-FFF2-40B4-BE49-F238E27FC236}">
                  <a16:creationId xmlns:a16="http://schemas.microsoft.com/office/drawing/2014/main" id="{0E7CFBF9-5813-EB1F-AFB1-2518F639E543}"/>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1" name="LineLegend1">
              <a:extLst>
                <a:ext uri="{FF2B5EF4-FFF2-40B4-BE49-F238E27FC236}">
                  <a16:creationId xmlns:a16="http://schemas.microsoft.com/office/drawing/2014/main" id="{9A8DE68D-EA14-C456-25AC-B97678DE1810}"/>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sp>
        <p:nvSpPr>
          <p:cNvPr id="272" name="Slide Number">
            <a:extLst>
              <a:ext uri="{FF2B5EF4-FFF2-40B4-BE49-F238E27FC236}">
                <a16:creationId xmlns:a16="http://schemas.microsoft.com/office/drawing/2014/main" id="{7A4B5D23-73AB-C752-5924-7011E3EB5A9D}"/>
              </a:ext>
            </a:extLst>
          </p:cNvPr>
          <p:cNvSpPr>
            <a:spLocks noChangeArrowheads="1"/>
          </p:cNvSpPr>
          <p:nvPr userDrawn="1">
            <p:custDataLst>
              <p:tags r:id="rId4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376692524"/>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7" r:id="rId25"/>
    <p:sldLayoutId id="2147484238" r:id="rId26"/>
    <p:sldLayoutId id="2147484239" r:id="rId27"/>
    <p:sldLayoutId id="2147484240" r:id="rId28"/>
    <p:sldLayoutId id="2147484241" r:id="rId29"/>
    <p:sldLayoutId id="2147484242" r:id="rId30"/>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guide id="9" orient="horz" pos="134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chart" Target="../charts/chart22.xml"/><Relationship Id="rId7" Type="http://schemas.openxmlformats.org/officeDocument/2006/relationships/chart" Target="../charts/chart26.xml"/><Relationship Id="rId2" Type="http://schemas.openxmlformats.org/officeDocument/2006/relationships/chart" Target="../charts/chart21.xml"/><Relationship Id="rId1" Type="http://schemas.openxmlformats.org/officeDocument/2006/relationships/slideLayout" Target="../slideLayouts/slideLayout2.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ags" Target="../tags/tag337.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95.xml"/><Relationship Id="rId5" Type="http://schemas.openxmlformats.org/officeDocument/2006/relationships/image" Target="../media/image64.emf"/><Relationship Id="rId4" Type="http://schemas.openxmlformats.org/officeDocument/2006/relationships/oleObject" Target="../embeddings/oleObject19.bin"/></Relationships>
</file>

<file path=ppt/slides/_rels/slide11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8.xml"/><Relationship Id="rId7" Type="http://schemas.openxmlformats.org/officeDocument/2006/relationships/tags" Target="../tags/tag502.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image" Target="../media/image64.emf"/><Relationship Id="rId5" Type="http://schemas.openxmlformats.org/officeDocument/2006/relationships/tags" Target="../tags/tag500.xml"/><Relationship Id="rId10" Type="http://schemas.openxmlformats.org/officeDocument/2006/relationships/oleObject" Target="../embeddings/oleObject19.bin"/><Relationship Id="rId4" Type="http://schemas.openxmlformats.org/officeDocument/2006/relationships/tags" Target="../tags/tag499.xml"/><Relationship Id="rId9" Type="http://schemas.openxmlformats.org/officeDocument/2006/relationships/notesSlide" Target="../notesSlides/notesSlide29.xml"/></Relationships>
</file>

<file path=ppt/slides/_rels/slide1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03.xml"/><Relationship Id="rId5" Type="http://schemas.openxmlformats.org/officeDocument/2006/relationships/image" Target="../media/image64.emf"/><Relationship Id="rId4" Type="http://schemas.openxmlformats.org/officeDocument/2006/relationships/oleObject" Target="../embeddings/oleObject19.bin"/></Relationships>
</file>

<file path=ppt/slides/_rels/slide118.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notesSlide" Target="../notesSlides/notesSlide31.xml"/><Relationship Id="rId7" Type="http://schemas.openxmlformats.org/officeDocument/2006/relationships/image" Target="../media/image57.tiff"/><Relationship Id="rId2" Type="http://schemas.openxmlformats.org/officeDocument/2006/relationships/slideLayout" Target="../slideLayouts/slideLayout2.xml"/><Relationship Id="rId1" Type="http://schemas.openxmlformats.org/officeDocument/2006/relationships/tags" Target="../tags/tag504.xml"/><Relationship Id="rId6" Type="http://schemas.openxmlformats.org/officeDocument/2006/relationships/image" Target="../media/image56.tiff"/><Relationship Id="rId5" Type="http://schemas.openxmlformats.org/officeDocument/2006/relationships/image" Target="../media/image74.emf"/><Relationship Id="rId4" Type="http://schemas.openxmlformats.org/officeDocument/2006/relationships/oleObject" Target="../embeddings/oleObject20.bin"/></Relationships>
</file>

<file path=ppt/slides/_rels/slide11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07.xml"/><Relationship Id="rId7" Type="http://schemas.openxmlformats.org/officeDocument/2006/relationships/tags" Target="../tags/tag511.xml"/><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tags" Target="../tags/tag510.xml"/><Relationship Id="rId11" Type="http://schemas.openxmlformats.org/officeDocument/2006/relationships/image" Target="../media/image74.emf"/><Relationship Id="rId5" Type="http://schemas.openxmlformats.org/officeDocument/2006/relationships/tags" Target="../tags/tag509.xml"/><Relationship Id="rId10" Type="http://schemas.openxmlformats.org/officeDocument/2006/relationships/oleObject" Target="../embeddings/oleObject21.bin"/><Relationship Id="rId4" Type="http://schemas.openxmlformats.org/officeDocument/2006/relationships/tags" Target="../tags/tag508.xml"/><Relationship Id="rId9" Type="http://schemas.openxmlformats.org/officeDocument/2006/relationships/notesSlide" Target="../notesSlides/notesSlide3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33.emf"/><Relationship Id="rId4" Type="http://schemas.openxmlformats.org/officeDocument/2006/relationships/oleObject" Target="../embeddings/oleObject3.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12.xml"/><Relationship Id="rId4" Type="http://schemas.openxmlformats.org/officeDocument/2006/relationships/image" Target="../media/image64.em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513.xml"/><Relationship Id="rId5" Type="http://schemas.openxmlformats.org/officeDocument/2006/relationships/image" Target="../media/image74.emf"/><Relationship Id="rId4" Type="http://schemas.openxmlformats.org/officeDocument/2006/relationships/oleObject" Target="../embeddings/oleObject23.bin"/></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14.xml"/><Relationship Id="rId4" Type="http://schemas.openxmlformats.org/officeDocument/2006/relationships/image" Target="../media/image64.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15.xml"/><Relationship Id="rId4" Type="http://schemas.openxmlformats.org/officeDocument/2006/relationships/image" Target="../media/image64.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16.xml"/><Relationship Id="rId4" Type="http://schemas.openxmlformats.org/officeDocument/2006/relationships/image" Target="../media/image64.em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17.xml"/><Relationship Id="rId5" Type="http://schemas.openxmlformats.org/officeDocument/2006/relationships/image" Target="../media/image64.emf"/><Relationship Id="rId4" Type="http://schemas.openxmlformats.org/officeDocument/2006/relationships/oleObject" Target="../embeddings/oleObject22.bin"/></Relationships>
</file>

<file path=ppt/slides/_rels/slide134.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518.xml"/><Relationship Id="rId5" Type="http://schemas.openxmlformats.org/officeDocument/2006/relationships/image" Target="../media/image64.emf"/><Relationship Id="rId4" Type="http://schemas.openxmlformats.org/officeDocument/2006/relationships/oleObject" Target="../embeddings/oleObject19.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519.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20.xml"/><Relationship Id="rId4" Type="http://schemas.openxmlformats.org/officeDocument/2006/relationships/image" Target="../media/image34.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521.xml"/><Relationship Id="rId4" Type="http://schemas.openxmlformats.org/officeDocument/2006/relationships/image" Target="../media/image75.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522.xml"/><Relationship Id="rId4" Type="http://schemas.openxmlformats.org/officeDocument/2006/relationships/image" Target="../media/image75.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2.xml"/><Relationship Id="rId7" Type="http://schemas.openxmlformats.org/officeDocument/2006/relationships/image" Target="../media/image79.png"/><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image" Target="../media/image78.png"/><Relationship Id="rId5" Type="http://schemas.openxmlformats.org/officeDocument/2006/relationships/image" Target="../media/image64.emf"/><Relationship Id="rId10" Type="http://schemas.openxmlformats.org/officeDocument/2006/relationships/image" Target="../media/image82.png"/><Relationship Id="rId4" Type="http://schemas.openxmlformats.org/officeDocument/2006/relationships/oleObject" Target="../embeddings/oleObject26.bin"/><Relationship Id="rId9" Type="http://schemas.openxmlformats.org/officeDocument/2006/relationships/image" Target="../media/image81.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image" Target="../media/image64.emf"/><Relationship Id="rId5" Type="http://schemas.openxmlformats.org/officeDocument/2006/relationships/oleObject" Target="../embeddings/oleObject26.bin"/><Relationship Id="rId4" Type="http://schemas.openxmlformats.org/officeDocument/2006/relationships/notesSlide" Target="../notesSlides/notesSlide38.xml"/></Relationships>
</file>

<file path=ppt/slides/_rels/slide153.xml.rels><?xml version="1.0" encoding="UTF-8" standalone="yes"?>
<Relationships xmlns="http://schemas.openxmlformats.org/package/2006/relationships"><Relationship Id="rId8" Type="http://schemas.openxmlformats.org/officeDocument/2006/relationships/tags" Target="../tags/tag534.xml"/><Relationship Id="rId13" Type="http://schemas.openxmlformats.org/officeDocument/2006/relationships/tags" Target="../tags/tag539.xml"/><Relationship Id="rId3" Type="http://schemas.openxmlformats.org/officeDocument/2006/relationships/tags" Target="../tags/tag529.xml"/><Relationship Id="rId7" Type="http://schemas.openxmlformats.org/officeDocument/2006/relationships/tags" Target="../tags/tag533.xml"/><Relationship Id="rId12" Type="http://schemas.openxmlformats.org/officeDocument/2006/relationships/tags" Target="../tags/tag538.xml"/><Relationship Id="rId17" Type="http://schemas.openxmlformats.org/officeDocument/2006/relationships/image" Target="../media/image64.emf"/><Relationship Id="rId2" Type="http://schemas.openxmlformats.org/officeDocument/2006/relationships/tags" Target="../tags/tag528.xml"/><Relationship Id="rId16" Type="http://schemas.openxmlformats.org/officeDocument/2006/relationships/oleObject" Target="../embeddings/oleObject26.bin"/><Relationship Id="rId1" Type="http://schemas.openxmlformats.org/officeDocument/2006/relationships/tags" Target="../tags/tag527.xml"/><Relationship Id="rId6" Type="http://schemas.openxmlformats.org/officeDocument/2006/relationships/tags" Target="../tags/tag532.xml"/><Relationship Id="rId11" Type="http://schemas.openxmlformats.org/officeDocument/2006/relationships/tags" Target="../tags/tag537.xml"/><Relationship Id="rId5" Type="http://schemas.openxmlformats.org/officeDocument/2006/relationships/tags" Target="../tags/tag531.xml"/><Relationship Id="rId15" Type="http://schemas.openxmlformats.org/officeDocument/2006/relationships/slideLayout" Target="../slideLayouts/slideLayout2.xml"/><Relationship Id="rId10" Type="http://schemas.openxmlformats.org/officeDocument/2006/relationships/tags" Target="../tags/tag536.xml"/><Relationship Id="rId4" Type="http://schemas.openxmlformats.org/officeDocument/2006/relationships/tags" Target="../tags/tag530.xml"/><Relationship Id="rId9" Type="http://schemas.openxmlformats.org/officeDocument/2006/relationships/tags" Target="../tags/tag535.xml"/><Relationship Id="rId14" Type="http://schemas.openxmlformats.org/officeDocument/2006/relationships/tags" Target="../tags/tag540.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2.xml"/><Relationship Id="rId1" Type="http://schemas.openxmlformats.org/officeDocument/2006/relationships/tags" Target="../tags/tag541.xml"/><Relationship Id="rId6" Type="http://schemas.openxmlformats.org/officeDocument/2006/relationships/image" Target="../media/image74.emf"/><Relationship Id="rId5" Type="http://schemas.openxmlformats.org/officeDocument/2006/relationships/oleObject" Target="../embeddings/oleObject27.bin"/><Relationship Id="rId4" Type="http://schemas.openxmlformats.org/officeDocument/2006/relationships/notesSlide" Target="../notesSlides/notesSlide39.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43.xml"/><Relationship Id="rId4" Type="http://schemas.openxmlformats.org/officeDocument/2006/relationships/image" Target="../media/image34.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44.xml"/><Relationship Id="rId5" Type="http://schemas.openxmlformats.org/officeDocument/2006/relationships/image" Target="../media/image74.emf"/><Relationship Id="rId4" Type="http://schemas.openxmlformats.org/officeDocument/2006/relationships/oleObject" Target="../embeddings/oleObject28.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45.xml"/><Relationship Id="rId4" Type="http://schemas.openxmlformats.org/officeDocument/2006/relationships/image" Target="../media/image34.e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7.xml"/><Relationship Id="rId1" Type="http://schemas.openxmlformats.org/officeDocument/2006/relationships/tags" Target="../tags/tag546.xml"/><Relationship Id="rId5" Type="http://schemas.openxmlformats.org/officeDocument/2006/relationships/image" Target="../media/image64.emf"/><Relationship Id="rId4" Type="http://schemas.openxmlformats.org/officeDocument/2006/relationships/oleObject" Target="../embeddings/oleObject26.bin"/></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48.xml"/><Relationship Id="rId4" Type="http://schemas.openxmlformats.org/officeDocument/2006/relationships/image" Target="../media/image34.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49.xml"/><Relationship Id="rId4" Type="http://schemas.openxmlformats.org/officeDocument/2006/relationships/image" Target="../media/image34.emf"/></Relationships>
</file>

<file path=ppt/slides/_rels/slide188.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5" Type="http://schemas.openxmlformats.org/officeDocument/2006/relationships/slideLayout" Target="../slideLayouts/slideLayout2.xml"/><Relationship Id="rId4" Type="http://schemas.openxmlformats.org/officeDocument/2006/relationships/tags" Target="../tags/tag553.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54.xml"/><Relationship Id="rId5" Type="http://schemas.openxmlformats.org/officeDocument/2006/relationships/image" Target="../media/image39.emf"/><Relationship Id="rId4" Type="http://schemas.openxmlformats.org/officeDocument/2006/relationships/oleObject" Target="../embeddings/oleObject29.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555.xml"/><Relationship Id="rId4" Type="http://schemas.openxmlformats.org/officeDocument/2006/relationships/image" Target="../media/image39.emf"/></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556.xml"/><Relationship Id="rId5" Type="http://schemas.openxmlformats.org/officeDocument/2006/relationships/image" Target="../media/image39.emf"/><Relationship Id="rId4" Type="http://schemas.openxmlformats.org/officeDocument/2006/relationships/oleObject" Target="../embeddings/oleObject29.bin"/></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557.xml"/><Relationship Id="rId4" Type="http://schemas.openxmlformats.org/officeDocument/2006/relationships/image" Target="../media/image39.emf"/></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6.xml"/><Relationship Id="rId1" Type="http://schemas.openxmlformats.org/officeDocument/2006/relationships/tags" Target="../tags/tag558.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59.xml"/><Relationship Id="rId4" Type="http://schemas.openxmlformats.org/officeDocument/2006/relationships/image" Target="../media/image34.emf"/></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339.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60.xml"/><Relationship Id="rId4" Type="http://schemas.openxmlformats.org/officeDocument/2006/relationships/image" Target="../media/image34.emf"/></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61.xml"/><Relationship Id="rId4" Type="http://schemas.openxmlformats.org/officeDocument/2006/relationships/image" Target="../media/image34.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62.xml"/><Relationship Id="rId4" Type="http://schemas.openxmlformats.org/officeDocument/2006/relationships/image" Target="../media/image64.emf"/></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340.xml"/><Relationship Id="rId4" Type="http://schemas.openxmlformats.org/officeDocument/2006/relationships/image" Target="../media/image34.emf"/></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63.xml"/><Relationship Id="rId5" Type="http://schemas.openxmlformats.org/officeDocument/2006/relationships/image" Target="../media/image64.emf"/><Relationship Id="rId4" Type="http://schemas.openxmlformats.org/officeDocument/2006/relationships/oleObject" Target="../embeddings/oleObject19.bin"/></Relationships>
</file>

<file path=ppt/slides/_rels/slide214.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64.xml"/><Relationship Id="rId4" Type="http://schemas.openxmlformats.org/officeDocument/2006/relationships/image" Target="../media/image34.em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65.xml"/><Relationship Id="rId5" Type="http://schemas.openxmlformats.org/officeDocument/2006/relationships/image" Target="../media/image74.emf"/><Relationship Id="rId4" Type="http://schemas.openxmlformats.org/officeDocument/2006/relationships/oleObject" Target="../embeddings/oleObject28.bin"/></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6.xml"/><Relationship Id="rId1" Type="http://schemas.openxmlformats.org/officeDocument/2006/relationships/tags" Target="../tags/tag566.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tags" Target="../tags/tag567.xml"/><Relationship Id="rId5" Type="http://schemas.openxmlformats.org/officeDocument/2006/relationships/image" Target="../media/image90.png"/><Relationship Id="rId4" Type="http://schemas.openxmlformats.org/officeDocument/2006/relationships/image" Target="../media/image39.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68.xml"/><Relationship Id="rId4" Type="http://schemas.openxmlformats.org/officeDocument/2006/relationships/image" Target="../media/image34.emf"/></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569.x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chart" Target="../charts/chart32.xml"/></Relationships>
</file>

<file path=ppt/slides/_rels/slide22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chart" Target="../charts/chart34.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570.xml"/><Relationship Id="rId4" Type="http://schemas.openxmlformats.org/officeDocument/2006/relationships/image" Target="../media/image38.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71.xml"/><Relationship Id="rId4" Type="http://schemas.openxmlformats.org/officeDocument/2006/relationships/image" Target="../media/image34.emf"/></Relationships>
</file>

<file path=ppt/slides/_rels/slide22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72.xml"/><Relationship Id="rId4" Type="http://schemas.openxmlformats.org/officeDocument/2006/relationships/image" Target="../media/image34.emf"/></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73.xml"/><Relationship Id="rId4" Type="http://schemas.openxmlformats.org/officeDocument/2006/relationships/image" Target="../media/image34.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574.xml"/><Relationship Id="rId4" Type="http://schemas.openxmlformats.org/officeDocument/2006/relationships/image" Target="../media/image38.emf"/></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575.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7.xml"/><Relationship Id="rId1" Type="http://schemas.openxmlformats.org/officeDocument/2006/relationships/tags" Target="../tags/tag341.xml"/><Relationship Id="rId6" Type="http://schemas.openxmlformats.org/officeDocument/2006/relationships/image" Target="../media/image37.emf"/><Relationship Id="rId5" Type="http://schemas.openxmlformats.org/officeDocument/2006/relationships/oleObject" Target="../embeddings/oleObject5.bin"/><Relationship Id="rId4" Type="http://schemas.openxmlformats.org/officeDocument/2006/relationships/image" Target="../media/image35.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76.xml"/><Relationship Id="rId4" Type="http://schemas.openxmlformats.org/officeDocument/2006/relationships/image" Target="../media/image34.emf"/></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577.xml"/><Relationship Id="rId4" Type="http://schemas.openxmlformats.org/officeDocument/2006/relationships/image" Target="../media/image75.emf"/></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9.xml"/><Relationship Id="rId1" Type="http://schemas.openxmlformats.org/officeDocument/2006/relationships/tags" Target="../tags/tag578.xml"/><Relationship Id="rId5" Type="http://schemas.openxmlformats.org/officeDocument/2006/relationships/image" Target="../media/image64.emf"/><Relationship Id="rId4" Type="http://schemas.openxmlformats.org/officeDocument/2006/relationships/oleObject" Target="../embeddings/oleObject26.bin"/></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6.xml"/><Relationship Id="rId1" Type="http://schemas.openxmlformats.org/officeDocument/2006/relationships/tags" Target="../tags/tag580.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581.xml"/><Relationship Id="rId4" Type="http://schemas.openxmlformats.org/officeDocument/2006/relationships/image" Target="../media/image38.emf"/></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6.xml"/><Relationship Id="rId1" Type="http://schemas.openxmlformats.org/officeDocument/2006/relationships/tags" Target="../tags/tag582.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100.png"/><Relationship Id="rId2" Type="http://schemas.openxmlformats.org/officeDocument/2006/relationships/slideLayout" Target="../slideLayouts/slideLayout29.xml"/><Relationship Id="rId1" Type="http://schemas.openxmlformats.org/officeDocument/2006/relationships/tags" Target="../tags/tag583.xml"/><Relationship Id="rId6" Type="http://schemas.openxmlformats.org/officeDocument/2006/relationships/image" Target="../media/image99.emf"/><Relationship Id="rId5" Type="http://schemas.openxmlformats.org/officeDocument/2006/relationships/oleObject" Target="../embeddings/oleObject34.bin"/><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342.xml"/><Relationship Id="rId4" Type="http://schemas.openxmlformats.org/officeDocument/2006/relationships/image" Target="../media/image3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tags" Target="../tags/tag355.xml"/><Relationship Id="rId18" Type="http://schemas.openxmlformats.org/officeDocument/2006/relationships/tags" Target="../tags/tag360.xml"/><Relationship Id="rId26" Type="http://schemas.openxmlformats.org/officeDocument/2006/relationships/tags" Target="../tags/tag368.xml"/><Relationship Id="rId39" Type="http://schemas.openxmlformats.org/officeDocument/2006/relationships/tags" Target="../tags/tag381.xml"/><Relationship Id="rId21" Type="http://schemas.openxmlformats.org/officeDocument/2006/relationships/tags" Target="../tags/tag363.xml"/><Relationship Id="rId34" Type="http://schemas.openxmlformats.org/officeDocument/2006/relationships/tags" Target="../tags/tag376.xml"/><Relationship Id="rId42" Type="http://schemas.openxmlformats.org/officeDocument/2006/relationships/tags" Target="../tags/tag384.xml"/><Relationship Id="rId47" Type="http://schemas.openxmlformats.org/officeDocument/2006/relationships/tags" Target="../tags/tag389.xml"/><Relationship Id="rId50" Type="http://schemas.openxmlformats.org/officeDocument/2006/relationships/tags" Target="../tags/tag392.xml"/><Relationship Id="rId55" Type="http://schemas.openxmlformats.org/officeDocument/2006/relationships/slideLayout" Target="../slideLayouts/slideLayout2.xml"/><Relationship Id="rId7" Type="http://schemas.openxmlformats.org/officeDocument/2006/relationships/tags" Target="../tags/tag349.xml"/><Relationship Id="rId2" Type="http://schemas.openxmlformats.org/officeDocument/2006/relationships/tags" Target="../tags/tag344.xml"/><Relationship Id="rId16" Type="http://schemas.openxmlformats.org/officeDocument/2006/relationships/tags" Target="../tags/tag358.xml"/><Relationship Id="rId29" Type="http://schemas.openxmlformats.org/officeDocument/2006/relationships/tags" Target="../tags/tag371.xml"/><Relationship Id="rId11" Type="http://schemas.openxmlformats.org/officeDocument/2006/relationships/tags" Target="../tags/tag353.xml"/><Relationship Id="rId24" Type="http://schemas.openxmlformats.org/officeDocument/2006/relationships/tags" Target="../tags/tag366.xml"/><Relationship Id="rId32" Type="http://schemas.openxmlformats.org/officeDocument/2006/relationships/tags" Target="../tags/tag374.xml"/><Relationship Id="rId37" Type="http://schemas.openxmlformats.org/officeDocument/2006/relationships/tags" Target="../tags/tag379.xml"/><Relationship Id="rId40" Type="http://schemas.openxmlformats.org/officeDocument/2006/relationships/tags" Target="../tags/tag382.xml"/><Relationship Id="rId45" Type="http://schemas.openxmlformats.org/officeDocument/2006/relationships/tags" Target="../tags/tag387.xml"/><Relationship Id="rId53" Type="http://schemas.openxmlformats.org/officeDocument/2006/relationships/tags" Target="../tags/tag395.xml"/><Relationship Id="rId58" Type="http://schemas.openxmlformats.org/officeDocument/2006/relationships/image" Target="../media/image38.emf"/><Relationship Id="rId5" Type="http://schemas.openxmlformats.org/officeDocument/2006/relationships/tags" Target="../tags/tag347.xml"/><Relationship Id="rId19" Type="http://schemas.openxmlformats.org/officeDocument/2006/relationships/tags" Target="../tags/tag361.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 Id="rId22" Type="http://schemas.openxmlformats.org/officeDocument/2006/relationships/tags" Target="../tags/tag364.xml"/><Relationship Id="rId27" Type="http://schemas.openxmlformats.org/officeDocument/2006/relationships/tags" Target="../tags/tag369.xml"/><Relationship Id="rId30" Type="http://schemas.openxmlformats.org/officeDocument/2006/relationships/tags" Target="../tags/tag372.xml"/><Relationship Id="rId35" Type="http://schemas.openxmlformats.org/officeDocument/2006/relationships/tags" Target="../tags/tag377.xml"/><Relationship Id="rId43" Type="http://schemas.openxmlformats.org/officeDocument/2006/relationships/tags" Target="../tags/tag385.xml"/><Relationship Id="rId48" Type="http://schemas.openxmlformats.org/officeDocument/2006/relationships/tags" Target="../tags/tag390.xml"/><Relationship Id="rId56" Type="http://schemas.openxmlformats.org/officeDocument/2006/relationships/notesSlide" Target="../notesSlides/notesSlide16.xml"/><Relationship Id="rId8" Type="http://schemas.openxmlformats.org/officeDocument/2006/relationships/tags" Target="../tags/tag350.xml"/><Relationship Id="rId51" Type="http://schemas.openxmlformats.org/officeDocument/2006/relationships/tags" Target="../tags/tag393.xml"/><Relationship Id="rId3" Type="http://schemas.openxmlformats.org/officeDocument/2006/relationships/tags" Target="../tags/tag345.xml"/><Relationship Id="rId12" Type="http://schemas.openxmlformats.org/officeDocument/2006/relationships/tags" Target="../tags/tag354.xml"/><Relationship Id="rId17" Type="http://schemas.openxmlformats.org/officeDocument/2006/relationships/tags" Target="../tags/tag359.xml"/><Relationship Id="rId25" Type="http://schemas.openxmlformats.org/officeDocument/2006/relationships/tags" Target="../tags/tag367.xml"/><Relationship Id="rId33" Type="http://schemas.openxmlformats.org/officeDocument/2006/relationships/tags" Target="../tags/tag375.xml"/><Relationship Id="rId38" Type="http://schemas.openxmlformats.org/officeDocument/2006/relationships/tags" Target="../tags/tag380.xml"/><Relationship Id="rId46" Type="http://schemas.openxmlformats.org/officeDocument/2006/relationships/tags" Target="../tags/tag388.xml"/><Relationship Id="rId20" Type="http://schemas.openxmlformats.org/officeDocument/2006/relationships/tags" Target="../tags/tag362.xml"/><Relationship Id="rId41" Type="http://schemas.openxmlformats.org/officeDocument/2006/relationships/tags" Target="../tags/tag383.xml"/><Relationship Id="rId54" Type="http://schemas.openxmlformats.org/officeDocument/2006/relationships/tags" Target="../tags/tag396.xml"/><Relationship Id="rId1" Type="http://schemas.openxmlformats.org/officeDocument/2006/relationships/tags" Target="../tags/tag343.xml"/><Relationship Id="rId6" Type="http://schemas.openxmlformats.org/officeDocument/2006/relationships/tags" Target="../tags/tag348.xml"/><Relationship Id="rId15" Type="http://schemas.openxmlformats.org/officeDocument/2006/relationships/tags" Target="../tags/tag357.xml"/><Relationship Id="rId23" Type="http://schemas.openxmlformats.org/officeDocument/2006/relationships/tags" Target="../tags/tag365.xml"/><Relationship Id="rId28" Type="http://schemas.openxmlformats.org/officeDocument/2006/relationships/tags" Target="../tags/tag370.xml"/><Relationship Id="rId36" Type="http://schemas.openxmlformats.org/officeDocument/2006/relationships/tags" Target="../tags/tag378.xml"/><Relationship Id="rId49" Type="http://schemas.openxmlformats.org/officeDocument/2006/relationships/tags" Target="../tags/tag391.xml"/><Relationship Id="rId57" Type="http://schemas.openxmlformats.org/officeDocument/2006/relationships/oleObject" Target="../embeddings/oleObject6.bin"/><Relationship Id="rId10" Type="http://schemas.openxmlformats.org/officeDocument/2006/relationships/tags" Target="../tags/tag352.xml"/><Relationship Id="rId31" Type="http://schemas.openxmlformats.org/officeDocument/2006/relationships/tags" Target="../tags/tag373.xml"/><Relationship Id="rId44" Type="http://schemas.openxmlformats.org/officeDocument/2006/relationships/tags" Target="../tags/tag386.xml"/><Relationship Id="rId52" Type="http://schemas.openxmlformats.org/officeDocument/2006/relationships/tags" Target="../tags/tag394.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397.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398.xml"/><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399.xml"/><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400.xml"/><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401.xml"/><Relationship Id="rId4" Type="http://schemas.openxmlformats.org/officeDocument/2006/relationships/image" Target="../media/image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5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402.xml"/><Relationship Id="rId5" Type="http://schemas.openxmlformats.org/officeDocument/2006/relationships/chart" Target="../charts/chart7.xml"/><Relationship Id="rId4" Type="http://schemas.openxmlformats.org/officeDocument/2006/relationships/image" Target="../media/image3.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403.xml"/><Relationship Id="rId5" Type="http://schemas.openxmlformats.org/officeDocument/2006/relationships/chart" Target="../charts/chart8.xml"/><Relationship Id="rId4" Type="http://schemas.openxmlformats.org/officeDocument/2006/relationships/image" Target="../media/image3.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04.x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chart" Target="../charts/chart9.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405.xml"/><Relationship Id="rId5" Type="http://schemas.openxmlformats.org/officeDocument/2006/relationships/chart" Target="../charts/chart10.xml"/><Relationship Id="rId4" Type="http://schemas.openxmlformats.org/officeDocument/2006/relationships/image" Target="../media/image3.emf"/></Relationships>
</file>

<file path=ppt/slides/_rels/slide64.xml.rels><?xml version="1.0" encoding="UTF-8" standalone="yes"?>
<Relationships xmlns="http://schemas.openxmlformats.org/package/2006/relationships"><Relationship Id="rId8" Type="http://schemas.openxmlformats.org/officeDocument/2006/relationships/tags" Target="../tags/tag413.xml"/><Relationship Id="rId13" Type="http://schemas.openxmlformats.org/officeDocument/2006/relationships/tags" Target="../tags/tag418.xml"/><Relationship Id="rId18" Type="http://schemas.openxmlformats.org/officeDocument/2006/relationships/tags" Target="../tags/tag423.xml"/><Relationship Id="rId26" Type="http://schemas.openxmlformats.org/officeDocument/2006/relationships/chart" Target="../charts/chart11.xml"/><Relationship Id="rId3" Type="http://schemas.openxmlformats.org/officeDocument/2006/relationships/tags" Target="../tags/tag408.xml"/><Relationship Id="rId21" Type="http://schemas.openxmlformats.org/officeDocument/2006/relationships/tags" Target="../tags/tag426.xml"/><Relationship Id="rId7" Type="http://schemas.openxmlformats.org/officeDocument/2006/relationships/tags" Target="../tags/tag412.xml"/><Relationship Id="rId12" Type="http://schemas.openxmlformats.org/officeDocument/2006/relationships/tags" Target="../tags/tag417.xml"/><Relationship Id="rId17" Type="http://schemas.openxmlformats.org/officeDocument/2006/relationships/tags" Target="../tags/tag422.xml"/><Relationship Id="rId25" Type="http://schemas.openxmlformats.org/officeDocument/2006/relationships/notesSlide" Target="../notesSlides/notesSlide19.xml"/><Relationship Id="rId2" Type="http://schemas.openxmlformats.org/officeDocument/2006/relationships/tags" Target="../tags/tag407.xml"/><Relationship Id="rId16" Type="http://schemas.openxmlformats.org/officeDocument/2006/relationships/tags" Target="../tags/tag421.xml"/><Relationship Id="rId20" Type="http://schemas.openxmlformats.org/officeDocument/2006/relationships/tags" Target="../tags/tag425.xml"/><Relationship Id="rId1" Type="http://schemas.openxmlformats.org/officeDocument/2006/relationships/tags" Target="../tags/tag406.xml"/><Relationship Id="rId6" Type="http://schemas.openxmlformats.org/officeDocument/2006/relationships/tags" Target="../tags/tag411.xml"/><Relationship Id="rId11" Type="http://schemas.openxmlformats.org/officeDocument/2006/relationships/tags" Target="../tags/tag416.xml"/><Relationship Id="rId24" Type="http://schemas.openxmlformats.org/officeDocument/2006/relationships/slideLayout" Target="../slideLayouts/slideLayout2.xml"/><Relationship Id="rId5" Type="http://schemas.openxmlformats.org/officeDocument/2006/relationships/tags" Target="../tags/tag410.xml"/><Relationship Id="rId15" Type="http://schemas.openxmlformats.org/officeDocument/2006/relationships/tags" Target="../tags/tag420.xml"/><Relationship Id="rId23" Type="http://schemas.openxmlformats.org/officeDocument/2006/relationships/tags" Target="../tags/tag428.xml"/><Relationship Id="rId10" Type="http://schemas.openxmlformats.org/officeDocument/2006/relationships/tags" Target="../tags/tag415.xml"/><Relationship Id="rId19" Type="http://schemas.openxmlformats.org/officeDocument/2006/relationships/tags" Target="../tags/tag424.xml"/><Relationship Id="rId4" Type="http://schemas.openxmlformats.org/officeDocument/2006/relationships/tags" Target="../tags/tag409.xml"/><Relationship Id="rId9" Type="http://schemas.openxmlformats.org/officeDocument/2006/relationships/tags" Target="../tags/tag414.xml"/><Relationship Id="rId14" Type="http://schemas.openxmlformats.org/officeDocument/2006/relationships/tags" Target="../tags/tag419.xml"/><Relationship Id="rId22" Type="http://schemas.openxmlformats.org/officeDocument/2006/relationships/tags" Target="../tags/tag427.xml"/><Relationship Id="rId27" Type="http://schemas.openxmlformats.org/officeDocument/2006/relationships/chart" Target="../charts/chart12.xml"/></Relationships>
</file>

<file path=ppt/slides/_rels/slide6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6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xml"/><Relationship Id="rId5" Type="http://schemas.openxmlformats.org/officeDocument/2006/relationships/chart" Target="../charts/chart19.xml"/><Relationship Id="rId4" Type="http://schemas.openxmlformats.org/officeDocument/2006/relationships/chart" Target="../charts/chart18.xml"/></Relationships>
</file>

<file path=ppt/slides/_rels/slide67.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image" Target="../media/image49.emf"/><Relationship Id="rId5" Type="http://schemas.openxmlformats.org/officeDocument/2006/relationships/oleObject" Target="../embeddings/oleObject14.bin"/><Relationship Id="rId4" Type="http://schemas.openxmlformats.org/officeDocument/2006/relationships/notesSlide" Target="../notesSlides/notesSlide20.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431.xml"/><Relationship Id="rId4" Type="http://schemas.openxmlformats.org/officeDocument/2006/relationships/image" Target="../media/image34.emf"/></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432.xml"/><Relationship Id="rId4" Type="http://schemas.openxmlformats.org/officeDocument/2006/relationships/image" Target="../media/image38.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33.xml"/><Relationship Id="rId5" Type="http://schemas.openxmlformats.org/officeDocument/2006/relationships/image" Target="../media/image33.emf"/><Relationship Id="rId4" Type="http://schemas.openxmlformats.org/officeDocument/2006/relationships/oleObject" Target="../embeddings/oleObject3.bin"/></Relationships>
</file>

<file path=ppt/slides/_rels/slide7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434.xml"/><Relationship Id="rId4" Type="http://schemas.openxmlformats.org/officeDocument/2006/relationships/image" Target="../media/image3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43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436.xml"/><Relationship Id="rId4" Type="http://schemas.openxmlformats.org/officeDocument/2006/relationships/image" Target="../media/image34.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437.xml"/><Relationship Id="rId4" Type="http://schemas.openxmlformats.org/officeDocument/2006/relationships/image" Target="../media/image63.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438.xml"/><Relationship Id="rId4" Type="http://schemas.openxmlformats.org/officeDocument/2006/relationships/image" Target="../media/image63.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439.xml"/><Relationship Id="rId4" Type="http://schemas.openxmlformats.org/officeDocument/2006/relationships/image" Target="../media/image38.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440.xml"/><Relationship Id="rId4" Type="http://schemas.openxmlformats.org/officeDocument/2006/relationships/image" Target="../media/image34.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3" Type="http://schemas.openxmlformats.org/officeDocument/2006/relationships/tags" Target="../tags/tag453.xml"/><Relationship Id="rId18" Type="http://schemas.openxmlformats.org/officeDocument/2006/relationships/tags" Target="../tags/tag458.xml"/><Relationship Id="rId26" Type="http://schemas.openxmlformats.org/officeDocument/2006/relationships/tags" Target="../tags/tag466.xml"/><Relationship Id="rId39" Type="http://schemas.openxmlformats.org/officeDocument/2006/relationships/tags" Target="../tags/tag479.xml"/><Relationship Id="rId21" Type="http://schemas.openxmlformats.org/officeDocument/2006/relationships/tags" Target="../tags/tag461.xml"/><Relationship Id="rId34" Type="http://schemas.openxmlformats.org/officeDocument/2006/relationships/tags" Target="../tags/tag474.xml"/><Relationship Id="rId42" Type="http://schemas.openxmlformats.org/officeDocument/2006/relationships/tags" Target="../tags/tag482.xml"/><Relationship Id="rId47" Type="http://schemas.openxmlformats.org/officeDocument/2006/relationships/tags" Target="../tags/tag487.xml"/><Relationship Id="rId50" Type="http://schemas.openxmlformats.org/officeDocument/2006/relationships/tags" Target="../tags/tag490.xml"/><Relationship Id="rId55" Type="http://schemas.openxmlformats.org/officeDocument/2006/relationships/slideLayout" Target="../slideLayouts/slideLayout2.xml"/><Relationship Id="rId7" Type="http://schemas.openxmlformats.org/officeDocument/2006/relationships/tags" Target="../tags/tag447.xml"/><Relationship Id="rId2" Type="http://schemas.openxmlformats.org/officeDocument/2006/relationships/tags" Target="../tags/tag442.xml"/><Relationship Id="rId16" Type="http://schemas.openxmlformats.org/officeDocument/2006/relationships/tags" Target="../tags/tag456.xml"/><Relationship Id="rId29" Type="http://schemas.openxmlformats.org/officeDocument/2006/relationships/tags" Target="../tags/tag469.xml"/><Relationship Id="rId11" Type="http://schemas.openxmlformats.org/officeDocument/2006/relationships/tags" Target="../tags/tag451.xml"/><Relationship Id="rId24" Type="http://schemas.openxmlformats.org/officeDocument/2006/relationships/tags" Target="../tags/tag464.xml"/><Relationship Id="rId32" Type="http://schemas.openxmlformats.org/officeDocument/2006/relationships/tags" Target="../tags/tag472.xml"/><Relationship Id="rId37" Type="http://schemas.openxmlformats.org/officeDocument/2006/relationships/tags" Target="../tags/tag477.xml"/><Relationship Id="rId40" Type="http://schemas.openxmlformats.org/officeDocument/2006/relationships/tags" Target="../tags/tag480.xml"/><Relationship Id="rId45" Type="http://schemas.openxmlformats.org/officeDocument/2006/relationships/tags" Target="../tags/tag485.xml"/><Relationship Id="rId53" Type="http://schemas.openxmlformats.org/officeDocument/2006/relationships/tags" Target="../tags/tag493.xml"/><Relationship Id="rId58" Type="http://schemas.openxmlformats.org/officeDocument/2006/relationships/image" Target="../media/image38.emf"/><Relationship Id="rId5" Type="http://schemas.openxmlformats.org/officeDocument/2006/relationships/tags" Target="../tags/tag445.xml"/><Relationship Id="rId19" Type="http://schemas.openxmlformats.org/officeDocument/2006/relationships/tags" Target="../tags/tag459.xml"/><Relationship Id="rId4" Type="http://schemas.openxmlformats.org/officeDocument/2006/relationships/tags" Target="../tags/tag444.xml"/><Relationship Id="rId9" Type="http://schemas.openxmlformats.org/officeDocument/2006/relationships/tags" Target="../tags/tag449.xml"/><Relationship Id="rId14" Type="http://schemas.openxmlformats.org/officeDocument/2006/relationships/tags" Target="../tags/tag454.xml"/><Relationship Id="rId22" Type="http://schemas.openxmlformats.org/officeDocument/2006/relationships/tags" Target="../tags/tag462.xml"/><Relationship Id="rId27" Type="http://schemas.openxmlformats.org/officeDocument/2006/relationships/tags" Target="../tags/tag467.xml"/><Relationship Id="rId30" Type="http://schemas.openxmlformats.org/officeDocument/2006/relationships/tags" Target="../tags/tag470.xml"/><Relationship Id="rId35" Type="http://schemas.openxmlformats.org/officeDocument/2006/relationships/tags" Target="../tags/tag475.xml"/><Relationship Id="rId43" Type="http://schemas.openxmlformats.org/officeDocument/2006/relationships/tags" Target="../tags/tag483.xml"/><Relationship Id="rId48" Type="http://schemas.openxmlformats.org/officeDocument/2006/relationships/tags" Target="../tags/tag488.xml"/><Relationship Id="rId56" Type="http://schemas.openxmlformats.org/officeDocument/2006/relationships/notesSlide" Target="../notesSlides/notesSlide26.xml"/><Relationship Id="rId8" Type="http://schemas.openxmlformats.org/officeDocument/2006/relationships/tags" Target="../tags/tag448.xml"/><Relationship Id="rId51" Type="http://schemas.openxmlformats.org/officeDocument/2006/relationships/tags" Target="../tags/tag491.xml"/><Relationship Id="rId3" Type="http://schemas.openxmlformats.org/officeDocument/2006/relationships/tags" Target="../tags/tag443.xml"/><Relationship Id="rId12" Type="http://schemas.openxmlformats.org/officeDocument/2006/relationships/tags" Target="../tags/tag452.xml"/><Relationship Id="rId17" Type="http://schemas.openxmlformats.org/officeDocument/2006/relationships/tags" Target="../tags/tag457.xml"/><Relationship Id="rId25" Type="http://schemas.openxmlformats.org/officeDocument/2006/relationships/tags" Target="../tags/tag465.xml"/><Relationship Id="rId33" Type="http://schemas.openxmlformats.org/officeDocument/2006/relationships/tags" Target="../tags/tag473.xml"/><Relationship Id="rId38" Type="http://schemas.openxmlformats.org/officeDocument/2006/relationships/tags" Target="../tags/tag478.xml"/><Relationship Id="rId46" Type="http://schemas.openxmlformats.org/officeDocument/2006/relationships/tags" Target="../tags/tag486.xml"/><Relationship Id="rId20" Type="http://schemas.openxmlformats.org/officeDocument/2006/relationships/tags" Target="../tags/tag460.xml"/><Relationship Id="rId41" Type="http://schemas.openxmlformats.org/officeDocument/2006/relationships/tags" Target="../tags/tag481.xml"/><Relationship Id="rId54" Type="http://schemas.openxmlformats.org/officeDocument/2006/relationships/tags" Target="../tags/tag494.xml"/><Relationship Id="rId1" Type="http://schemas.openxmlformats.org/officeDocument/2006/relationships/tags" Target="../tags/tag441.xml"/><Relationship Id="rId6" Type="http://schemas.openxmlformats.org/officeDocument/2006/relationships/tags" Target="../tags/tag446.xml"/><Relationship Id="rId15" Type="http://schemas.openxmlformats.org/officeDocument/2006/relationships/tags" Target="../tags/tag455.xml"/><Relationship Id="rId23" Type="http://schemas.openxmlformats.org/officeDocument/2006/relationships/tags" Target="../tags/tag463.xml"/><Relationship Id="rId28" Type="http://schemas.openxmlformats.org/officeDocument/2006/relationships/tags" Target="../tags/tag468.xml"/><Relationship Id="rId36" Type="http://schemas.openxmlformats.org/officeDocument/2006/relationships/tags" Target="../tags/tag476.xml"/><Relationship Id="rId49" Type="http://schemas.openxmlformats.org/officeDocument/2006/relationships/tags" Target="../tags/tag489.xml"/><Relationship Id="rId57" Type="http://schemas.openxmlformats.org/officeDocument/2006/relationships/oleObject" Target="../embeddings/oleObject6.bin"/><Relationship Id="rId10" Type="http://schemas.openxmlformats.org/officeDocument/2006/relationships/tags" Target="../tags/tag450.xml"/><Relationship Id="rId31" Type="http://schemas.openxmlformats.org/officeDocument/2006/relationships/tags" Target="../tags/tag471.xml"/><Relationship Id="rId44" Type="http://schemas.openxmlformats.org/officeDocument/2006/relationships/tags" Target="../tags/tag484.xml"/><Relationship Id="rId52" Type="http://schemas.openxmlformats.org/officeDocument/2006/relationships/tags" Target="../tags/tag492.xml"/></Relationships>
</file>

<file path=ppt/slides/_rels/slide9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183"/>
        <p:cNvGrpSpPr/>
        <p:nvPr/>
      </p:nvGrpSpPr>
      <p:grpSpPr>
        <a:xfrm>
          <a:off x="0" y="0"/>
          <a:ext cx="0" cy="0"/>
          <a:chOff x="0" y="0"/>
          <a:chExt cx="0" cy="0"/>
        </a:xfrm>
      </p:grpSpPr>
      <p:sp>
        <p:nvSpPr>
          <p:cNvPr id="3" name="Rectangle 2">
            <a:extLst>
              <a:ext uri="{FF2B5EF4-FFF2-40B4-BE49-F238E27FC236}">
                <a16:creationId xmlns:a16="http://schemas.microsoft.com/office/drawing/2014/main" id="{ACF189B6-AC51-C1E6-5897-0A38E39BC30B}"/>
              </a:ext>
            </a:extLst>
          </p:cNvPr>
          <p:cNvSpPr/>
          <p:nvPr/>
        </p:nvSpPr>
        <p:spPr>
          <a:xfrm>
            <a:off x="0" y="0"/>
            <a:ext cx="12192000" cy="6858000"/>
          </a:xfrm>
          <a:prstGeom prst="rect">
            <a:avLst/>
          </a:prstGeom>
          <a:gradFill flip="none" rotWithShape="1">
            <a:gsLst>
              <a:gs pos="0">
                <a:schemeClr val="tx1">
                  <a:alpha val="0"/>
                </a:schemeClr>
              </a:gs>
              <a:gs pos="100000">
                <a:schemeClr val="tx1">
                  <a:alpha val="20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61F32"/>
              </a:solidFill>
              <a:effectLst/>
              <a:uLnTx/>
              <a:uFillTx/>
              <a:latin typeface="Arial"/>
              <a:ea typeface="+mn-ea"/>
              <a:cs typeface="+mn-cs"/>
            </a:endParaRPr>
          </a:p>
        </p:txBody>
      </p:sp>
      <p:sp>
        <p:nvSpPr>
          <p:cNvPr id="185" name="Google Shape;185;p1"/>
          <p:cNvSpPr/>
          <p:nvPr/>
        </p:nvSpPr>
        <p:spPr>
          <a:xfrm>
            <a:off x="1212175" y="0"/>
            <a:ext cx="9724800" cy="5613900"/>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87" name="Google Shape;187;p1"/>
          <p:cNvSpPr txBox="1"/>
          <p:nvPr/>
        </p:nvSpPr>
        <p:spPr>
          <a:xfrm>
            <a:off x="1609162" y="581999"/>
            <a:ext cx="7388352" cy="16927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solidFill>
                  <a:srgbClr val="061F32"/>
                </a:solidFill>
                <a:effectLst/>
                <a:uLnTx/>
                <a:uFillTx/>
                <a:latin typeface="Arial" panose="020B0604020202020204" pitchFamily="34" charset="0"/>
                <a:ea typeface="Georgia"/>
                <a:cs typeface="Arial" panose="020B0604020202020204" pitchFamily="34" charset="0"/>
                <a:sym typeface="Georgia"/>
              </a:rPr>
              <a:t>Business Case Template </a:t>
            </a:r>
            <a:br>
              <a:rPr kumimoji="0" lang="en-US" sz="4400" b="1" i="0" u="none" strike="noStrike" kern="0" cap="none" spc="0" normalizeH="0" baseline="0" noProof="0" dirty="0">
                <a:ln>
                  <a:noFill/>
                </a:ln>
                <a:solidFill>
                  <a:srgbClr val="061F32"/>
                </a:solidFill>
                <a:effectLst/>
                <a:uLnTx/>
                <a:uFillTx/>
                <a:latin typeface="Arial" panose="020B0604020202020204" pitchFamily="34" charset="0"/>
                <a:ea typeface="Georgia"/>
                <a:cs typeface="Arial" panose="020B0604020202020204" pitchFamily="34" charset="0"/>
                <a:sym typeface="Georgia"/>
              </a:rPr>
            </a:br>
            <a:br>
              <a:rPr kumimoji="0" lang="en-US" sz="2000" b="0" i="0" u="none" strike="noStrike" kern="0" cap="none" spc="0" normalizeH="0" baseline="0" noProof="0" dirty="0">
                <a:ln>
                  <a:noFill/>
                </a:ln>
                <a:solidFill>
                  <a:srgbClr val="061F32"/>
                </a:solidFill>
                <a:effectLst/>
                <a:uLnTx/>
                <a:uFillTx/>
                <a:latin typeface="Arial" panose="020B0604020202020204" pitchFamily="34" charset="0"/>
                <a:ea typeface="Arial"/>
                <a:cs typeface="Arial" panose="020B0604020202020204" pitchFamily="34" charset="0"/>
                <a:sym typeface="Arial"/>
              </a:rPr>
            </a:br>
            <a:r>
              <a:rPr kumimoji="0" lang="en-US" sz="2000" b="0" i="0" u="none" strike="noStrike" kern="0" cap="none" spc="0" normalizeH="0" baseline="0" noProof="0" dirty="0">
                <a:ln>
                  <a:noFill/>
                </a:ln>
                <a:solidFill>
                  <a:srgbClr val="061F32"/>
                </a:solidFill>
                <a:effectLst/>
                <a:uLnTx/>
                <a:uFillTx/>
                <a:latin typeface="Arial" panose="020B0604020202020204" pitchFamily="34" charset="0"/>
                <a:cs typeface="Arial" panose="020B0604020202020204" pitchFamily="34" charset="0"/>
                <a:sym typeface="Arial"/>
              </a:rPr>
              <a:t>Complete PowerPoint template and toolkit for creating </a:t>
            </a:r>
            <a:br>
              <a:rPr kumimoji="0" lang="en-US" sz="2000" b="0" i="0" u="none" strike="noStrike" kern="0" cap="none" spc="0" normalizeH="0" baseline="0" noProof="0" dirty="0">
                <a:ln>
                  <a:noFill/>
                </a:ln>
                <a:solidFill>
                  <a:srgbClr val="061F32"/>
                </a:solidFill>
                <a:effectLst/>
                <a:uLnTx/>
                <a:uFillTx/>
                <a:latin typeface="Arial" panose="020B0604020202020204" pitchFamily="34" charset="0"/>
                <a:cs typeface="Arial" panose="020B0604020202020204" pitchFamily="34" charset="0"/>
                <a:sym typeface="Arial"/>
              </a:rPr>
            </a:br>
            <a:r>
              <a:rPr kumimoji="0" lang="en-US" sz="2000" b="0" i="0" u="none" strike="noStrike" kern="0" cap="none" spc="0" normalizeH="0" baseline="0" noProof="0" dirty="0">
                <a:ln>
                  <a:noFill/>
                </a:ln>
                <a:solidFill>
                  <a:srgbClr val="061F32"/>
                </a:solidFill>
                <a:effectLst/>
                <a:uLnTx/>
                <a:uFillTx/>
                <a:latin typeface="Arial" panose="020B0604020202020204" pitchFamily="34" charset="0"/>
                <a:cs typeface="Arial" panose="020B0604020202020204" pitchFamily="34" charset="0"/>
                <a:sym typeface="Arial"/>
              </a:rPr>
              <a:t>high-quality, best-practice </a:t>
            </a:r>
            <a:r>
              <a:rPr lang="en-US" sz="2000" kern="0" dirty="0">
                <a:solidFill>
                  <a:srgbClr val="061F32"/>
                </a:solidFill>
                <a:latin typeface="Arial" panose="020B0604020202020204" pitchFamily="34" charset="0"/>
                <a:cs typeface="Arial" panose="020B0604020202020204" pitchFamily="34" charset="0"/>
                <a:sym typeface="Arial"/>
              </a:rPr>
              <a:t>business cases</a:t>
            </a: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2" name="Picture 1" descr="A blue text on a black background&#10;&#10;Description automatically generated">
            <a:extLst>
              <a:ext uri="{FF2B5EF4-FFF2-40B4-BE49-F238E27FC236}">
                <a16:creationId xmlns:a16="http://schemas.microsoft.com/office/drawing/2014/main" id="{CB38B52D-6BB1-6FC1-AB6C-18D512F0C909}"/>
              </a:ext>
            </a:extLst>
          </p:cNvPr>
          <p:cNvPicPr>
            <a:picLocks noChangeAspect="1"/>
          </p:cNvPicPr>
          <p:nvPr/>
        </p:nvPicPr>
        <p:blipFill>
          <a:blip r:embed="rId4"/>
          <a:stretch>
            <a:fillRect/>
          </a:stretch>
        </p:blipFill>
        <p:spPr>
          <a:xfrm>
            <a:off x="1715448" y="4947287"/>
            <a:ext cx="2081234" cy="396000"/>
          </a:xfrm>
          <a:prstGeom prst="rect">
            <a:avLst/>
          </a:prstGeom>
        </p:spPr>
      </p:pic>
    </p:spTree>
    <p:extLst>
      <p:ext uri="{BB962C8B-B14F-4D97-AF65-F5344CB8AC3E}">
        <p14:creationId xmlns:p14="http://schemas.microsoft.com/office/powerpoint/2010/main" val="1509451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465EC3-7184-127E-BC41-2E02E491367C}"/>
              </a:ext>
            </a:extLst>
          </p:cNvPr>
          <p:cNvPicPr>
            <a:picLocks noChangeAspect="1"/>
          </p:cNvPicPr>
          <p:nvPr/>
        </p:nvPicPr>
        <p:blipFill>
          <a:blip r:embed="rId2"/>
          <a:srcRect/>
          <a:stretch/>
        </p:blipFill>
        <p:spPr>
          <a:xfrm>
            <a:off x="5006154" y="2428661"/>
            <a:ext cx="6146260" cy="3880687"/>
          </a:xfrm>
          <a:prstGeom prst="rect">
            <a:avLst/>
          </a:prstGeom>
        </p:spPr>
      </p:pic>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a:t>How we recommend using the template (III/III)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a:t>Template overview</a:t>
            </a:r>
          </a:p>
        </p:txBody>
      </p:sp>
      <p:sp>
        <p:nvSpPr>
          <p:cNvPr id="2" name="Google Shape;194;p2">
            <a:extLst>
              <a:ext uri="{FF2B5EF4-FFF2-40B4-BE49-F238E27FC236}">
                <a16:creationId xmlns:a16="http://schemas.microsoft.com/office/drawing/2014/main" id="{DC32BD36-17D2-D797-6AA2-DFE2AF5F8D08}"/>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50000"/>
              </a:lnSpc>
              <a:spcBef>
                <a:spcPts val="0"/>
              </a:spcBef>
              <a:spcAft>
                <a:spcPts val="0"/>
              </a:spcAft>
              <a:buClr>
                <a:schemeClr val="accent1"/>
              </a:buClr>
              <a:buSzPts val="1500"/>
              <a:buFont typeface="Arial"/>
              <a:buAutoNum type="arabicPeriod"/>
            </a:pPr>
            <a:r>
              <a:rPr lang="en-US" sz="1400" dirty="0">
                <a:solidFill>
                  <a:schemeClr val="tx1"/>
                </a:solidFill>
              </a:rPr>
              <a:t>Business case template</a:t>
            </a:r>
          </a:p>
        </p:txBody>
      </p:sp>
      <p:sp>
        <p:nvSpPr>
          <p:cNvPr id="3" name="Google Shape;195;p2">
            <a:extLst>
              <a:ext uri="{FF2B5EF4-FFF2-40B4-BE49-F238E27FC236}">
                <a16:creationId xmlns:a16="http://schemas.microsoft.com/office/drawing/2014/main" id="{5C9D3AA5-27D2-DA49-25C7-5AEA4FC60EAF}"/>
              </a:ext>
            </a:extLst>
          </p:cNvPr>
          <p:cNvSpPr/>
          <p:nvPr/>
        </p:nvSpPr>
        <p:spPr>
          <a:xfrm>
            <a:off x="4991582" y="1871218"/>
            <a:ext cx="324000" cy="324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dirty="0">
                <a:solidFill>
                  <a:schemeClr val="bg1"/>
                </a:solidFill>
                <a:latin typeface="Arial"/>
                <a:ea typeface="Arial"/>
                <a:cs typeface="Arial"/>
                <a:sym typeface="Arial"/>
              </a:rPr>
              <a:t>i</a:t>
            </a:r>
            <a:r>
              <a:rPr lang="en-GB" sz="1200" b="0" i="0" u="none" strike="noStrike" cap="none" dirty="0">
                <a:solidFill>
                  <a:schemeClr val="bg1"/>
                </a:solidFill>
                <a:latin typeface="Arial"/>
                <a:ea typeface="Arial"/>
                <a:cs typeface="Arial"/>
                <a:sym typeface="Arial"/>
              </a:rPr>
              <a:t>i</a:t>
            </a:r>
            <a:endParaRPr dirty="0">
              <a:solidFill>
                <a:schemeClr val="bg1"/>
              </a:solidFill>
            </a:endParaRPr>
          </a:p>
        </p:txBody>
      </p:sp>
      <p:sp>
        <p:nvSpPr>
          <p:cNvPr id="7" name="TextBox 6">
            <a:extLst>
              <a:ext uri="{FF2B5EF4-FFF2-40B4-BE49-F238E27FC236}">
                <a16:creationId xmlns:a16="http://schemas.microsoft.com/office/drawing/2014/main" id="{0D0A7881-C45E-9156-93AA-2C0A2161E6C7}"/>
              </a:ext>
            </a:extLst>
          </p:cNvPr>
          <p:cNvSpPr txBox="1"/>
          <p:nvPr/>
        </p:nvSpPr>
        <p:spPr>
          <a:xfrm>
            <a:off x="467806" y="1661489"/>
            <a:ext cx="3676177" cy="2677656"/>
          </a:xfrm>
          <a:prstGeom prst="rect">
            <a:avLst/>
          </a:prstGeom>
          <a:noFill/>
        </p:spPr>
        <p:txBody>
          <a:bodyPr wrap="square" rtlCol="0">
            <a:spAutoFit/>
          </a:bodyPr>
          <a:lstStyle/>
          <a:p>
            <a:r>
              <a:rPr lang="en-US" sz="1400" dirty="0"/>
              <a:t>The template slides themselves have been arranged into </a:t>
            </a:r>
            <a:r>
              <a:rPr lang="en-US" sz="1400" b="1" dirty="0"/>
              <a:t>sections</a:t>
            </a:r>
            <a:r>
              <a:rPr lang="en-US" sz="1400" dirty="0"/>
              <a:t>.</a:t>
            </a:r>
          </a:p>
          <a:p>
            <a:endParaRPr lang="en-US" sz="1400" dirty="0"/>
          </a:p>
          <a:p>
            <a:r>
              <a:rPr lang="en-US" sz="1400" dirty="0"/>
              <a:t>We recommend using the section headers to get an overview and choose the sections that make sense for your needs.</a:t>
            </a:r>
          </a:p>
          <a:p>
            <a:endParaRPr lang="en-US" sz="1400" dirty="0"/>
          </a:p>
          <a:p>
            <a:endParaRPr lang="en-US" sz="1400" dirty="0"/>
          </a:p>
          <a:p>
            <a:endParaRPr lang="en-US" sz="1400" dirty="0"/>
          </a:p>
          <a:p>
            <a:r>
              <a:rPr lang="en-US" sz="1400" dirty="0"/>
              <a:t>Note: You can view a PowerPoint’s sections by clicking the ”slide sorter” icon at the bottom of the screen:</a:t>
            </a:r>
          </a:p>
        </p:txBody>
      </p:sp>
      <p:pic>
        <p:nvPicPr>
          <p:cNvPr id="12" name="Picture 11" descr="A picture containing text, screenshot&#10;&#10;Description automatically generated">
            <a:extLst>
              <a:ext uri="{FF2B5EF4-FFF2-40B4-BE49-F238E27FC236}">
                <a16:creationId xmlns:a16="http://schemas.microsoft.com/office/drawing/2014/main" id="{400FEA8D-A20B-FB0D-323F-FFC954BF0DCF}"/>
              </a:ext>
            </a:extLst>
          </p:cNvPr>
          <p:cNvPicPr>
            <a:picLocks noChangeAspect="1"/>
          </p:cNvPicPr>
          <p:nvPr/>
        </p:nvPicPr>
        <p:blipFill>
          <a:blip r:embed="rId3"/>
          <a:stretch>
            <a:fillRect/>
          </a:stretch>
        </p:blipFill>
        <p:spPr>
          <a:xfrm>
            <a:off x="1337043" y="4718724"/>
            <a:ext cx="1511300" cy="546100"/>
          </a:xfrm>
          <a:prstGeom prst="rect">
            <a:avLst/>
          </a:prstGeom>
        </p:spPr>
      </p:pic>
      <p:sp>
        <p:nvSpPr>
          <p:cNvPr id="13" name="Oval 12">
            <a:extLst>
              <a:ext uri="{FF2B5EF4-FFF2-40B4-BE49-F238E27FC236}">
                <a16:creationId xmlns:a16="http://schemas.microsoft.com/office/drawing/2014/main" id="{2CB1AD75-67A5-994A-9115-64BECC337E8F}"/>
              </a:ext>
            </a:extLst>
          </p:cNvPr>
          <p:cNvSpPr/>
          <p:nvPr/>
        </p:nvSpPr>
        <p:spPr>
          <a:xfrm>
            <a:off x="1890107" y="4891774"/>
            <a:ext cx="452063" cy="410244"/>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93DC7D60-99EA-5C8B-BFDE-5B6643E6AA33}"/>
              </a:ext>
            </a:extLst>
          </p:cNvPr>
          <p:cNvSpPr/>
          <p:nvPr/>
        </p:nvSpPr>
        <p:spPr>
          <a:xfrm>
            <a:off x="4927549" y="2401285"/>
            <a:ext cx="1199099"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56CB724F-5B77-BEE1-FD6D-0C4B2374C8BD}"/>
              </a:ext>
            </a:extLst>
          </p:cNvPr>
          <p:cNvSpPr/>
          <p:nvPr/>
        </p:nvSpPr>
        <p:spPr>
          <a:xfrm>
            <a:off x="4927548" y="3332967"/>
            <a:ext cx="1168451"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0DD7FB99-0C36-74B6-8705-82D93B9D985F}"/>
              </a:ext>
            </a:extLst>
          </p:cNvPr>
          <p:cNvSpPr/>
          <p:nvPr/>
        </p:nvSpPr>
        <p:spPr>
          <a:xfrm>
            <a:off x="4922352" y="4744318"/>
            <a:ext cx="1199099"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Oval 7">
            <a:extLst>
              <a:ext uri="{FF2B5EF4-FFF2-40B4-BE49-F238E27FC236}">
                <a16:creationId xmlns:a16="http://schemas.microsoft.com/office/drawing/2014/main" id="{3E0AB7D8-B77A-A993-514C-9DC98DE40912}"/>
              </a:ext>
            </a:extLst>
          </p:cNvPr>
          <p:cNvSpPr/>
          <p:nvPr/>
        </p:nvSpPr>
        <p:spPr>
          <a:xfrm>
            <a:off x="4922352" y="5548896"/>
            <a:ext cx="1199099"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163714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FCF5-D9B9-E633-B638-A62E5F677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9CEFC-0F20-9B23-9F29-444BBF7A2DD9}"/>
              </a:ext>
            </a:extLst>
          </p:cNvPr>
          <p:cNvSpPr>
            <a:spLocks noGrp="1"/>
          </p:cNvSpPr>
          <p:nvPr>
            <p:ph type="title"/>
          </p:nvPr>
        </p:nvSpPr>
        <p:spPr/>
        <p:txBody>
          <a:bodyPr/>
          <a:lstStyle/>
          <a:p>
            <a:r>
              <a:rPr lang="en-US" dirty="0"/>
              <a:t>[Insert name] most affected by suggested solution</a:t>
            </a:r>
          </a:p>
        </p:txBody>
      </p:sp>
      <p:sp>
        <p:nvSpPr>
          <p:cNvPr id="3" name="Subtitle 2">
            <a:extLst>
              <a:ext uri="{FF2B5EF4-FFF2-40B4-BE49-F238E27FC236}">
                <a16:creationId xmlns:a16="http://schemas.microsoft.com/office/drawing/2014/main" id="{DDAED7E7-447D-266B-FCF7-BE17CEAC7356}"/>
              </a:ext>
            </a:extLst>
          </p:cNvPr>
          <p:cNvSpPr>
            <a:spLocks noGrp="1"/>
          </p:cNvSpPr>
          <p:nvPr>
            <p:ph type="subTitle" idx="1"/>
          </p:nvPr>
        </p:nvSpPr>
        <p:spPr/>
        <p:txBody>
          <a:bodyPr/>
          <a:lstStyle/>
          <a:p>
            <a:r>
              <a:rPr lang="en-US" dirty="0"/>
              <a:t>Stakeholder scorecard</a:t>
            </a:r>
          </a:p>
        </p:txBody>
      </p:sp>
      <p:sp>
        <p:nvSpPr>
          <p:cNvPr id="4" name="Text Placeholder 3">
            <a:extLst>
              <a:ext uri="{FF2B5EF4-FFF2-40B4-BE49-F238E27FC236}">
                <a16:creationId xmlns:a16="http://schemas.microsoft.com/office/drawing/2014/main" id="{20A3E4B0-AEC4-5DB2-C037-9DD3C919AC40}"/>
              </a:ext>
            </a:extLst>
          </p:cNvPr>
          <p:cNvSpPr>
            <a:spLocks noGrp="1"/>
          </p:cNvSpPr>
          <p:nvPr>
            <p:ph type="body" sz="quarter" idx="17"/>
          </p:nvPr>
        </p:nvSpPr>
        <p:spPr/>
        <p:txBody>
          <a:bodyPr/>
          <a:lstStyle/>
          <a:p>
            <a:endParaRPr lang="en-US"/>
          </a:p>
        </p:txBody>
      </p:sp>
      <p:graphicFrame>
        <p:nvGraphicFramePr>
          <p:cNvPr id="8" name="Table 7">
            <a:extLst>
              <a:ext uri="{FF2B5EF4-FFF2-40B4-BE49-F238E27FC236}">
                <a16:creationId xmlns:a16="http://schemas.microsoft.com/office/drawing/2014/main" id="{361D82A8-ACCD-7F78-511A-3C9C6C780740}"/>
              </a:ext>
            </a:extLst>
          </p:cNvPr>
          <p:cNvGraphicFramePr>
            <a:graphicFrameLocks noGrp="1"/>
          </p:cNvGraphicFramePr>
          <p:nvPr>
            <p:extLst>
              <p:ext uri="{D42A27DB-BD31-4B8C-83A1-F6EECF244321}">
                <p14:modId xmlns:p14="http://schemas.microsoft.com/office/powerpoint/2010/main" val="3372317603"/>
              </p:ext>
            </p:extLst>
          </p:nvPr>
        </p:nvGraphicFramePr>
        <p:xfrm>
          <a:off x="554737" y="1828319"/>
          <a:ext cx="11082533" cy="4381982"/>
        </p:xfrm>
        <a:graphic>
          <a:graphicData uri="http://schemas.openxmlformats.org/drawingml/2006/table">
            <a:tbl>
              <a:tblPr>
                <a:tableStyleId>{5C22544A-7EE6-4342-B048-85BDC9FD1C3A}</a:tableStyleId>
              </a:tblPr>
              <a:tblGrid>
                <a:gridCol w="2632963">
                  <a:extLst>
                    <a:ext uri="{9D8B030D-6E8A-4147-A177-3AD203B41FA5}">
                      <a16:colId xmlns:a16="http://schemas.microsoft.com/office/drawing/2014/main" val="2475246706"/>
                    </a:ext>
                  </a:extLst>
                </a:gridCol>
                <a:gridCol w="1076678">
                  <a:extLst>
                    <a:ext uri="{9D8B030D-6E8A-4147-A177-3AD203B41FA5}">
                      <a16:colId xmlns:a16="http://schemas.microsoft.com/office/drawing/2014/main" val="2252496239"/>
                    </a:ext>
                  </a:extLst>
                </a:gridCol>
                <a:gridCol w="1076678">
                  <a:extLst>
                    <a:ext uri="{9D8B030D-6E8A-4147-A177-3AD203B41FA5}">
                      <a16:colId xmlns:a16="http://schemas.microsoft.com/office/drawing/2014/main" val="1112653088"/>
                    </a:ext>
                  </a:extLst>
                </a:gridCol>
                <a:gridCol w="1076678">
                  <a:extLst>
                    <a:ext uri="{9D8B030D-6E8A-4147-A177-3AD203B41FA5}">
                      <a16:colId xmlns:a16="http://schemas.microsoft.com/office/drawing/2014/main" val="3637647881"/>
                    </a:ext>
                  </a:extLst>
                </a:gridCol>
                <a:gridCol w="1076678">
                  <a:extLst>
                    <a:ext uri="{9D8B030D-6E8A-4147-A177-3AD203B41FA5}">
                      <a16:colId xmlns:a16="http://schemas.microsoft.com/office/drawing/2014/main" val="438694313"/>
                    </a:ext>
                  </a:extLst>
                </a:gridCol>
                <a:gridCol w="1076678">
                  <a:extLst>
                    <a:ext uri="{9D8B030D-6E8A-4147-A177-3AD203B41FA5}">
                      <a16:colId xmlns:a16="http://schemas.microsoft.com/office/drawing/2014/main" val="785828613"/>
                    </a:ext>
                  </a:extLst>
                </a:gridCol>
                <a:gridCol w="1076678">
                  <a:extLst>
                    <a:ext uri="{9D8B030D-6E8A-4147-A177-3AD203B41FA5}">
                      <a16:colId xmlns:a16="http://schemas.microsoft.com/office/drawing/2014/main" val="4004863617"/>
                    </a:ext>
                  </a:extLst>
                </a:gridCol>
                <a:gridCol w="1076678">
                  <a:extLst>
                    <a:ext uri="{9D8B030D-6E8A-4147-A177-3AD203B41FA5}">
                      <a16:colId xmlns:a16="http://schemas.microsoft.com/office/drawing/2014/main" val="2734040216"/>
                    </a:ext>
                  </a:extLst>
                </a:gridCol>
                <a:gridCol w="912824">
                  <a:extLst>
                    <a:ext uri="{9D8B030D-6E8A-4147-A177-3AD203B41FA5}">
                      <a16:colId xmlns:a16="http://schemas.microsoft.com/office/drawing/2014/main" val="1234762274"/>
                    </a:ext>
                  </a:extLst>
                </a:gridCol>
              </a:tblGrid>
              <a:tr h="430933">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Stakeholder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gridSpan="7">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Estimated impact on stakeholder</a:t>
                      </a:r>
                    </a:p>
                  </a:txBody>
                  <a:tcPr marL="68580" marR="6858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marL="0" marR="0">
                        <a:spcBef>
                          <a:spcPts val="0"/>
                        </a:spcBef>
                        <a:spcAft>
                          <a:spcPts val="0"/>
                        </a:spcAft>
                      </a:pP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Rating </a:t>
                      </a: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3977410927"/>
                  </a:ext>
                </a:extLst>
              </a:tr>
              <a:tr h="503585">
                <a:tc vMerge="1">
                  <a:txBody>
                    <a:bodyPr/>
                    <a:lstStyle/>
                    <a:p>
                      <a:pPr marL="0" marR="0">
                        <a:spcBef>
                          <a:spcPts val="0"/>
                        </a:spcBef>
                        <a:spcAft>
                          <a:spcPts val="0"/>
                        </a:spcAft>
                      </a:pP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Very </a:t>
                      </a:r>
                      <a:b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negative(-3)</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Negative</a:t>
                      </a:r>
                    </a:p>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(-2)</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Slightly negative (-1)</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No </a:t>
                      </a:r>
                      <a:b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impact (0)</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Slightly positive (1)</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Positive </a:t>
                      </a:r>
                      <a:b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(2)</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Very </a:t>
                      </a:r>
                      <a:b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positive (3)</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vMerge="1">
                  <a:txBody>
                    <a:bodyPr/>
                    <a:lstStyle/>
                    <a:p>
                      <a:pPr marL="0" marR="0" algn="ctr">
                        <a:spcBef>
                          <a:spcPts val="0"/>
                        </a:spcBef>
                        <a:spcAft>
                          <a:spcPts val="0"/>
                        </a:spcAft>
                      </a:pP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6132925"/>
                  </a:ext>
                </a:extLst>
              </a:tr>
              <a:tr h="430933">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[Insert name of stakeholder]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0ACAD"/>
                    </a:solid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-2 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218593712"/>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BF7DE"/>
                    </a:solid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1</a:t>
                      </a: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36281933"/>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0</a:t>
                      </a: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594438607"/>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D8EED2"/>
                    </a:solid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2</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69457010"/>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5546C"/>
                    </a:solid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-3</a:t>
                      </a: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88905340"/>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BDF1C6"/>
                    </a:solid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2</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947408684"/>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D2D3"/>
                    </a:solid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2</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61279456"/>
                  </a:ext>
                </a:extLst>
              </a:tr>
              <a:tr h="430933">
                <a:tc gridSpan="8">
                  <a:txBody>
                    <a:bodyPr/>
                    <a:lstStyle/>
                    <a:p>
                      <a:pPr marL="0" marR="0" algn="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Total</a:t>
                      </a: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2</a:t>
                      </a: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8466937"/>
                  </a:ext>
                </a:extLst>
              </a:tr>
            </a:tbl>
          </a:graphicData>
        </a:graphic>
      </p:graphicFrame>
      <p:sp>
        <p:nvSpPr>
          <p:cNvPr id="5" name="Google Shape;507;p14">
            <a:extLst>
              <a:ext uri="{FF2B5EF4-FFF2-40B4-BE49-F238E27FC236}">
                <a16:creationId xmlns:a16="http://schemas.microsoft.com/office/drawing/2014/main" id="{22E4C0D7-24E0-1B02-E061-C2919821CCC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65285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5842D-7F0E-3391-363C-3A0847C66FB1}"/>
            </a:ext>
          </a:extLst>
        </p:cNvPr>
        <p:cNvGrpSpPr/>
        <p:nvPr/>
      </p:nvGrpSpPr>
      <p:grpSpPr>
        <a:xfrm>
          <a:off x="0" y="0"/>
          <a:ext cx="0" cy="0"/>
          <a:chOff x="0" y="0"/>
          <a:chExt cx="0" cy="0"/>
        </a:xfrm>
      </p:grpSpPr>
      <p:sp>
        <p:nvSpPr>
          <p:cNvPr id="70" name="Text Placeholder 6">
            <a:extLst>
              <a:ext uri="{FF2B5EF4-FFF2-40B4-BE49-F238E27FC236}">
                <a16:creationId xmlns:a16="http://schemas.microsoft.com/office/drawing/2014/main" id="{7E97F6D3-A1F7-467D-5265-F77AEFF46BF1}"/>
              </a:ext>
            </a:extLst>
          </p:cNvPr>
          <p:cNvSpPr txBox="1">
            <a:spLocks/>
          </p:cNvSpPr>
          <p:nvPr/>
        </p:nvSpPr>
        <p:spPr>
          <a:xfrm>
            <a:off x="738056" y="5121747"/>
            <a:ext cx="1711095" cy="1224951"/>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59" name="Text Placeholder 6">
            <a:extLst>
              <a:ext uri="{FF2B5EF4-FFF2-40B4-BE49-F238E27FC236}">
                <a16:creationId xmlns:a16="http://schemas.microsoft.com/office/drawing/2014/main" id="{BFDF16B2-3275-9259-09C2-F9B2815DE480}"/>
              </a:ext>
            </a:extLst>
          </p:cNvPr>
          <p:cNvSpPr txBox="1">
            <a:spLocks/>
          </p:cNvSpPr>
          <p:nvPr/>
        </p:nvSpPr>
        <p:spPr>
          <a:xfrm>
            <a:off x="738056" y="1917701"/>
            <a:ext cx="1711095" cy="763286"/>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4" name="Text Placeholder 6">
            <a:extLst>
              <a:ext uri="{FF2B5EF4-FFF2-40B4-BE49-F238E27FC236}">
                <a16:creationId xmlns:a16="http://schemas.microsoft.com/office/drawing/2014/main" id="{BB151FB4-92C3-0A4A-66FC-2600B9E77307}"/>
              </a:ext>
            </a:extLst>
          </p:cNvPr>
          <p:cNvSpPr txBox="1">
            <a:spLocks/>
          </p:cNvSpPr>
          <p:nvPr/>
        </p:nvSpPr>
        <p:spPr>
          <a:xfrm>
            <a:off x="738056" y="2718712"/>
            <a:ext cx="1711095" cy="763286"/>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5" name="Text Placeholder 6">
            <a:extLst>
              <a:ext uri="{FF2B5EF4-FFF2-40B4-BE49-F238E27FC236}">
                <a16:creationId xmlns:a16="http://schemas.microsoft.com/office/drawing/2014/main" id="{6E70153A-F564-8EF3-68EE-F63C70335F39}"/>
              </a:ext>
            </a:extLst>
          </p:cNvPr>
          <p:cNvSpPr txBox="1">
            <a:spLocks/>
          </p:cNvSpPr>
          <p:nvPr/>
        </p:nvSpPr>
        <p:spPr>
          <a:xfrm>
            <a:off x="738056" y="3519723"/>
            <a:ext cx="1711095" cy="763286"/>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6" name="Text Placeholder 6">
            <a:extLst>
              <a:ext uri="{FF2B5EF4-FFF2-40B4-BE49-F238E27FC236}">
                <a16:creationId xmlns:a16="http://schemas.microsoft.com/office/drawing/2014/main" id="{D77A0A15-33BC-40D8-2448-70F3D869D42C}"/>
              </a:ext>
            </a:extLst>
          </p:cNvPr>
          <p:cNvSpPr txBox="1">
            <a:spLocks/>
          </p:cNvSpPr>
          <p:nvPr/>
        </p:nvSpPr>
        <p:spPr>
          <a:xfrm>
            <a:off x="738056" y="4320734"/>
            <a:ext cx="1711095" cy="763286"/>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2" name="object 2">
            <a:extLst>
              <a:ext uri="{FF2B5EF4-FFF2-40B4-BE49-F238E27FC236}">
                <a16:creationId xmlns:a16="http://schemas.microsoft.com/office/drawing/2014/main" id="{4FF98985-860D-88A2-E930-6AD546FD4606}"/>
              </a:ext>
            </a:extLst>
          </p:cNvPr>
          <p:cNvSpPr txBox="1">
            <a:spLocks noGrp="1"/>
          </p:cNvSpPr>
          <p:nvPr>
            <p:ph type="title"/>
          </p:nvPr>
        </p:nvSpPr>
        <p:spPr>
          <a:xfrm>
            <a:off x="554736" y="445488"/>
            <a:ext cx="11082528" cy="641124"/>
          </a:xfrm>
          <a:prstGeom prst="rect">
            <a:avLst/>
          </a:prstGeom>
        </p:spPr>
        <p:txBody>
          <a:bodyPr vert="horz" wrap="square" lIns="0" tIns="253924" rIns="0" bIns="0" rtlCol="0" anchor="b" anchorCtr="0">
            <a:spAutoFit/>
          </a:bodyPr>
          <a:lstStyle/>
          <a:p>
            <a:pPr marL="11206">
              <a:spcBef>
                <a:spcPts val="88"/>
              </a:spcBef>
            </a:pPr>
            <a:r>
              <a:rPr lang="en-US" noProof="1"/>
              <a:t>Solution has five main levers</a:t>
            </a:r>
            <a:endParaRPr lang="en-US" spc="-9" noProof="1"/>
          </a:p>
        </p:txBody>
      </p:sp>
      <p:sp>
        <p:nvSpPr>
          <p:cNvPr id="62" name="Subtitle 61">
            <a:extLst>
              <a:ext uri="{FF2B5EF4-FFF2-40B4-BE49-F238E27FC236}">
                <a16:creationId xmlns:a16="http://schemas.microsoft.com/office/drawing/2014/main" id="{C29E1AED-6D34-2EBB-DD3A-F7D9D77470C9}"/>
              </a:ext>
            </a:extLst>
          </p:cNvPr>
          <p:cNvSpPr>
            <a:spLocks noGrp="1"/>
          </p:cNvSpPr>
          <p:nvPr>
            <p:ph type="subTitle" idx="1"/>
          </p:nvPr>
        </p:nvSpPr>
        <p:spPr/>
        <p:txBody>
          <a:bodyPr/>
          <a:lstStyle/>
          <a:p>
            <a:endParaRPr lang="en-US"/>
          </a:p>
        </p:txBody>
      </p:sp>
      <p:sp>
        <p:nvSpPr>
          <p:cNvPr id="63" name="Text Placeholder 62">
            <a:extLst>
              <a:ext uri="{FF2B5EF4-FFF2-40B4-BE49-F238E27FC236}">
                <a16:creationId xmlns:a16="http://schemas.microsoft.com/office/drawing/2014/main" id="{C36AE663-3363-07C4-437D-724C39541E2C}"/>
              </a:ext>
            </a:extLst>
          </p:cNvPr>
          <p:cNvSpPr>
            <a:spLocks noGrp="1"/>
          </p:cNvSpPr>
          <p:nvPr>
            <p:ph type="body" sz="quarter" idx="17"/>
          </p:nvPr>
        </p:nvSpPr>
        <p:spPr/>
        <p:txBody>
          <a:bodyPr/>
          <a:lstStyle/>
          <a:p>
            <a:endParaRPr lang="en-US"/>
          </a:p>
        </p:txBody>
      </p:sp>
      <p:sp>
        <p:nvSpPr>
          <p:cNvPr id="72" name="TextBox 24">
            <a:extLst>
              <a:ext uri="{FF2B5EF4-FFF2-40B4-BE49-F238E27FC236}">
                <a16:creationId xmlns:a16="http://schemas.microsoft.com/office/drawing/2014/main" id="{D497A4F2-4BFE-D65D-D6FA-2DAB9EB4FED5}"/>
              </a:ext>
            </a:extLst>
          </p:cNvPr>
          <p:cNvSpPr txBox="1"/>
          <p:nvPr/>
        </p:nvSpPr>
        <p:spPr>
          <a:xfrm>
            <a:off x="2564452" y="1539960"/>
            <a:ext cx="5106347"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Description</a:t>
            </a:r>
          </a:p>
        </p:txBody>
      </p:sp>
      <p:cxnSp>
        <p:nvCxnSpPr>
          <p:cNvPr id="73" name="Conector recto 9">
            <a:extLst>
              <a:ext uri="{FF2B5EF4-FFF2-40B4-BE49-F238E27FC236}">
                <a16:creationId xmlns:a16="http://schemas.microsoft.com/office/drawing/2014/main" id="{A876BDC4-0F44-2C64-363B-D292A64765A8}"/>
              </a:ext>
            </a:extLst>
          </p:cNvPr>
          <p:cNvCxnSpPr>
            <a:cxnSpLocks/>
          </p:cNvCxnSpPr>
          <p:nvPr/>
        </p:nvCxnSpPr>
        <p:spPr>
          <a:xfrm>
            <a:off x="2529840" y="1882407"/>
            <a:ext cx="510634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24">
            <a:extLst>
              <a:ext uri="{FF2B5EF4-FFF2-40B4-BE49-F238E27FC236}">
                <a16:creationId xmlns:a16="http://schemas.microsoft.com/office/drawing/2014/main" id="{5AA68CDE-1563-8356-E11D-BE65F6C2F7EF}"/>
              </a:ext>
            </a:extLst>
          </p:cNvPr>
          <p:cNvSpPr txBox="1"/>
          <p:nvPr/>
        </p:nvSpPr>
        <p:spPr>
          <a:xfrm>
            <a:off x="7861724" y="1539960"/>
            <a:ext cx="3809812"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Rationale</a:t>
            </a:r>
          </a:p>
        </p:txBody>
      </p:sp>
      <p:cxnSp>
        <p:nvCxnSpPr>
          <p:cNvPr id="75" name="Conector recto 9">
            <a:extLst>
              <a:ext uri="{FF2B5EF4-FFF2-40B4-BE49-F238E27FC236}">
                <a16:creationId xmlns:a16="http://schemas.microsoft.com/office/drawing/2014/main" id="{F9A5F407-2038-688F-9BB3-9D96C87F01E2}"/>
              </a:ext>
            </a:extLst>
          </p:cNvPr>
          <p:cNvCxnSpPr>
            <a:cxnSpLocks/>
          </p:cNvCxnSpPr>
          <p:nvPr/>
        </p:nvCxnSpPr>
        <p:spPr>
          <a:xfrm>
            <a:off x="7835900" y="1882407"/>
            <a:ext cx="380981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9">
            <a:extLst>
              <a:ext uri="{FF2B5EF4-FFF2-40B4-BE49-F238E27FC236}">
                <a16:creationId xmlns:a16="http://schemas.microsoft.com/office/drawing/2014/main" id="{93B84280-40C1-E010-C326-B5CBC393CEAD}"/>
              </a:ext>
            </a:extLst>
          </p:cNvPr>
          <p:cNvSpPr/>
          <p:nvPr/>
        </p:nvSpPr>
        <p:spPr>
          <a:xfrm>
            <a:off x="2529841" y="5121747"/>
            <a:ext cx="5140959" cy="12249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78" name="Rectangle 89">
            <a:extLst>
              <a:ext uri="{FF2B5EF4-FFF2-40B4-BE49-F238E27FC236}">
                <a16:creationId xmlns:a16="http://schemas.microsoft.com/office/drawing/2014/main" id="{31338129-E069-6FAE-F2DC-0B5F01BBE6AC}"/>
              </a:ext>
            </a:extLst>
          </p:cNvPr>
          <p:cNvSpPr/>
          <p:nvPr/>
        </p:nvSpPr>
        <p:spPr>
          <a:xfrm>
            <a:off x="2529841" y="1917701"/>
            <a:ext cx="5140959"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83" name="Rectangle 89">
            <a:extLst>
              <a:ext uri="{FF2B5EF4-FFF2-40B4-BE49-F238E27FC236}">
                <a16:creationId xmlns:a16="http://schemas.microsoft.com/office/drawing/2014/main" id="{CE130E90-D257-6387-A4AC-95AD3549ECA4}"/>
              </a:ext>
            </a:extLst>
          </p:cNvPr>
          <p:cNvSpPr/>
          <p:nvPr/>
        </p:nvSpPr>
        <p:spPr>
          <a:xfrm>
            <a:off x="7835900" y="1917701"/>
            <a:ext cx="3835636"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79" name="Rectangle 89">
            <a:extLst>
              <a:ext uri="{FF2B5EF4-FFF2-40B4-BE49-F238E27FC236}">
                <a16:creationId xmlns:a16="http://schemas.microsoft.com/office/drawing/2014/main" id="{2EED1980-3D2B-4318-D1F4-603A80DEFD3C}"/>
              </a:ext>
            </a:extLst>
          </p:cNvPr>
          <p:cNvSpPr/>
          <p:nvPr/>
        </p:nvSpPr>
        <p:spPr>
          <a:xfrm>
            <a:off x="2529841" y="2718713"/>
            <a:ext cx="5140959"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84" name="Rectangle 89">
            <a:extLst>
              <a:ext uri="{FF2B5EF4-FFF2-40B4-BE49-F238E27FC236}">
                <a16:creationId xmlns:a16="http://schemas.microsoft.com/office/drawing/2014/main" id="{0983136E-89F2-9CF6-797E-F582FFE1F926}"/>
              </a:ext>
            </a:extLst>
          </p:cNvPr>
          <p:cNvSpPr/>
          <p:nvPr/>
        </p:nvSpPr>
        <p:spPr>
          <a:xfrm>
            <a:off x="7835900" y="2718713"/>
            <a:ext cx="3835636"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80" name="Rectangle 89">
            <a:extLst>
              <a:ext uri="{FF2B5EF4-FFF2-40B4-BE49-F238E27FC236}">
                <a16:creationId xmlns:a16="http://schemas.microsoft.com/office/drawing/2014/main" id="{3DDE95E0-EF29-45AE-B409-6E3D57F968B8}"/>
              </a:ext>
            </a:extLst>
          </p:cNvPr>
          <p:cNvSpPr/>
          <p:nvPr/>
        </p:nvSpPr>
        <p:spPr>
          <a:xfrm>
            <a:off x="2529841" y="3519725"/>
            <a:ext cx="5140959"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85" name="Rectangle 89">
            <a:extLst>
              <a:ext uri="{FF2B5EF4-FFF2-40B4-BE49-F238E27FC236}">
                <a16:creationId xmlns:a16="http://schemas.microsoft.com/office/drawing/2014/main" id="{04947423-F9DE-3457-B345-9A8B4DD3AB88}"/>
              </a:ext>
            </a:extLst>
          </p:cNvPr>
          <p:cNvSpPr/>
          <p:nvPr/>
        </p:nvSpPr>
        <p:spPr>
          <a:xfrm>
            <a:off x="7835900" y="3519725"/>
            <a:ext cx="3835636"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81" name="Rectangle 89">
            <a:extLst>
              <a:ext uri="{FF2B5EF4-FFF2-40B4-BE49-F238E27FC236}">
                <a16:creationId xmlns:a16="http://schemas.microsoft.com/office/drawing/2014/main" id="{97758E4F-F9AC-3205-2018-5AC67A50516D}"/>
              </a:ext>
            </a:extLst>
          </p:cNvPr>
          <p:cNvSpPr/>
          <p:nvPr/>
        </p:nvSpPr>
        <p:spPr>
          <a:xfrm>
            <a:off x="2529841" y="4320737"/>
            <a:ext cx="5140959"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86" name="Rectangle 89">
            <a:extLst>
              <a:ext uri="{FF2B5EF4-FFF2-40B4-BE49-F238E27FC236}">
                <a16:creationId xmlns:a16="http://schemas.microsoft.com/office/drawing/2014/main" id="{00A1C39F-F1B6-3035-0AE6-89006AD6D3F1}"/>
              </a:ext>
            </a:extLst>
          </p:cNvPr>
          <p:cNvSpPr/>
          <p:nvPr/>
        </p:nvSpPr>
        <p:spPr>
          <a:xfrm>
            <a:off x="7835900" y="4320737"/>
            <a:ext cx="3835636"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87" name="Rectangle 89">
            <a:extLst>
              <a:ext uri="{FF2B5EF4-FFF2-40B4-BE49-F238E27FC236}">
                <a16:creationId xmlns:a16="http://schemas.microsoft.com/office/drawing/2014/main" id="{BE5786E0-FF51-048A-5C70-B8B8DE597607}"/>
              </a:ext>
            </a:extLst>
          </p:cNvPr>
          <p:cNvSpPr/>
          <p:nvPr/>
        </p:nvSpPr>
        <p:spPr>
          <a:xfrm>
            <a:off x="7835900" y="5121747"/>
            <a:ext cx="3835636" cy="12249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93" name="Rectangle 8">
            <a:extLst>
              <a:ext uri="{FF2B5EF4-FFF2-40B4-BE49-F238E27FC236}">
                <a16:creationId xmlns:a16="http://schemas.microsoft.com/office/drawing/2014/main" id="{F3201862-5629-A2E2-F01F-E86CBF683DBD}"/>
              </a:ext>
            </a:extLst>
          </p:cNvPr>
          <p:cNvSpPr/>
          <p:nvPr/>
        </p:nvSpPr>
        <p:spPr>
          <a:xfrm>
            <a:off x="554734" y="2116464"/>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94" name="Rectangle 8">
            <a:extLst>
              <a:ext uri="{FF2B5EF4-FFF2-40B4-BE49-F238E27FC236}">
                <a16:creationId xmlns:a16="http://schemas.microsoft.com/office/drawing/2014/main" id="{E54FF65A-4C68-2B53-998A-D0CF3154A28C}"/>
              </a:ext>
            </a:extLst>
          </p:cNvPr>
          <p:cNvSpPr/>
          <p:nvPr/>
        </p:nvSpPr>
        <p:spPr>
          <a:xfrm>
            <a:off x="554734" y="2917475"/>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95" name="Rectangle 8">
            <a:extLst>
              <a:ext uri="{FF2B5EF4-FFF2-40B4-BE49-F238E27FC236}">
                <a16:creationId xmlns:a16="http://schemas.microsoft.com/office/drawing/2014/main" id="{433ED14E-9B8B-BEF2-CBCC-167B7F575371}"/>
              </a:ext>
            </a:extLst>
          </p:cNvPr>
          <p:cNvSpPr/>
          <p:nvPr/>
        </p:nvSpPr>
        <p:spPr>
          <a:xfrm>
            <a:off x="554734" y="3718486"/>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96" name="Rectangle 8">
            <a:extLst>
              <a:ext uri="{FF2B5EF4-FFF2-40B4-BE49-F238E27FC236}">
                <a16:creationId xmlns:a16="http://schemas.microsoft.com/office/drawing/2014/main" id="{2A32EDBF-EA92-EE59-7A36-6D728E919C73}"/>
              </a:ext>
            </a:extLst>
          </p:cNvPr>
          <p:cNvSpPr/>
          <p:nvPr/>
        </p:nvSpPr>
        <p:spPr>
          <a:xfrm>
            <a:off x="554734" y="4519497"/>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4</a:t>
            </a:r>
          </a:p>
        </p:txBody>
      </p:sp>
      <p:sp>
        <p:nvSpPr>
          <p:cNvPr id="97" name="Rectangle 8">
            <a:extLst>
              <a:ext uri="{FF2B5EF4-FFF2-40B4-BE49-F238E27FC236}">
                <a16:creationId xmlns:a16="http://schemas.microsoft.com/office/drawing/2014/main" id="{BDD6DDA6-BBB7-2065-8417-B63C8708D1A8}"/>
              </a:ext>
            </a:extLst>
          </p:cNvPr>
          <p:cNvSpPr/>
          <p:nvPr/>
        </p:nvSpPr>
        <p:spPr>
          <a:xfrm>
            <a:off x="554734" y="5551343"/>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5</a:t>
            </a:r>
          </a:p>
        </p:txBody>
      </p:sp>
      <p:cxnSp>
        <p:nvCxnSpPr>
          <p:cNvPr id="98" name="Straight Connector 97">
            <a:extLst>
              <a:ext uri="{FF2B5EF4-FFF2-40B4-BE49-F238E27FC236}">
                <a16:creationId xmlns:a16="http://schemas.microsoft.com/office/drawing/2014/main" id="{2CAABFB8-461B-EC5F-9FE1-A422139B6CF4}"/>
              </a:ext>
            </a:extLst>
          </p:cNvPr>
          <p:cNvCxnSpPr>
            <a:cxnSpLocks/>
          </p:cNvCxnSpPr>
          <p:nvPr/>
        </p:nvCxnSpPr>
        <p:spPr>
          <a:xfrm rot="16200000">
            <a:off x="6101250" y="-443630"/>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8E81A55-6E34-CD4E-9085-C32728D9DD1A}"/>
              </a:ext>
            </a:extLst>
          </p:cNvPr>
          <p:cNvCxnSpPr>
            <a:cxnSpLocks/>
          </p:cNvCxnSpPr>
          <p:nvPr/>
        </p:nvCxnSpPr>
        <p:spPr>
          <a:xfrm rot="16200000">
            <a:off x="6101251" y="-1244641"/>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66F2B9C-8EFD-AD77-F879-3CB26FFAD112}"/>
              </a:ext>
            </a:extLst>
          </p:cNvPr>
          <p:cNvCxnSpPr>
            <a:cxnSpLocks/>
          </p:cNvCxnSpPr>
          <p:nvPr/>
        </p:nvCxnSpPr>
        <p:spPr>
          <a:xfrm rot="16200000">
            <a:off x="6101251" y="-2045652"/>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3553E12-8AE4-3106-BFC2-F8F75FAFFB2C}"/>
              </a:ext>
            </a:extLst>
          </p:cNvPr>
          <p:cNvCxnSpPr>
            <a:cxnSpLocks/>
          </p:cNvCxnSpPr>
          <p:nvPr/>
        </p:nvCxnSpPr>
        <p:spPr>
          <a:xfrm rot="16200000">
            <a:off x="6101251" y="-284666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FC9D3F32-5805-1BB7-9F5C-D355DCD516C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59940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8C8AF-6316-6F32-BB21-C7F0A9FAA095}"/>
            </a:ext>
          </a:extLst>
        </p:cNvPr>
        <p:cNvGrpSpPr/>
        <p:nvPr/>
      </p:nvGrpSpPr>
      <p:grpSpPr>
        <a:xfrm>
          <a:off x="0" y="0"/>
          <a:ext cx="0" cy="0"/>
          <a:chOff x="0" y="0"/>
          <a:chExt cx="0" cy="0"/>
        </a:xfrm>
      </p:grpSpPr>
      <p:sp>
        <p:nvSpPr>
          <p:cNvPr id="74" name="Title 73">
            <a:extLst>
              <a:ext uri="{FF2B5EF4-FFF2-40B4-BE49-F238E27FC236}">
                <a16:creationId xmlns:a16="http://schemas.microsoft.com/office/drawing/2014/main" id="{DD994A2E-CCA7-EB43-340B-C6C2AEDE0BC2}"/>
              </a:ext>
            </a:extLst>
          </p:cNvPr>
          <p:cNvSpPr>
            <a:spLocks noGrp="1"/>
          </p:cNvSpPr>
          <p:nvPr>
            <p:ph type="title"/>
          </p:nvPr>
        </p:nvSpPr>
        <p:spPr/>
        <p:txBody>
          <a:bodyPr/>
          <a:lstStyle/>
          <a:p>
            <a:r>
              <a:rPr lang="en-US" dirty="0"/>
              <a:t>Solution will focus on [insert description]</a:t>
            </a:r>
          </a:p>
        </p:txBody>
      </p:sp>
      <p:sp>
        <p:nvSpPr>
          <p:cNvPr id="75" name="Subtitle 74">
            <a:extLst>
              <a:ext uri="{FF2B5EF4-FFF2-40B4-BE49-F238E27FC236}">
                <a16:creationId xmlns:a16="http://schemas.microsoft.com/office/drawing/2014/main" id="{BE5262C4-A883-EBC4-1B5C-66725D89C580}"/>
              </a:ext>
            </a:extLst>
          </p:cNvPr>
          <p:cNvSpPr>
            <a:spLocks noGrp="1"/>
          </p:cNvSpPr>
          <p:nvPr>
            <p:ph type="subTitle" idx="1"/>
          </p:nvPr>
        </p:nvSpPr>
        <p:spPr/>
        <p:txBody>
          <a:bodyPr/>
          <a:lstStyle/>
          <a:p>
            <a:endParaRPr lang="en-US"/>
          </a:p>
        </p:txBody>
      </p:sp>
      <p:sp>
        <p:nvSpPr>
          <p:cNvPr id="76" name="Text Placeholder 75">
            <a:extLst>
              <a:ext uri="{FF2B5EF4-FFF2-40B4-BE49-F238E27FC236}">
                <a16:creationId xmlns:a16="http://schemas.microsoft.com/office/drawing/2014/main" id="{C8077B2E-8A7A-1942-B46D-08E489CC03DF}"/>
              </a:ext>
            </a:extLst>
          </p:cNvPr>
          <p:cNvSpPr>
            <a:spLocks noGrp="1"/>
          </p:cNvSpPr>
          <p:nvPr>
            <p:ph type="body" sz="quarter" idx="17"/>
          </p:nvPr>
        </p:nvSpPr>
        <p:spPr/>
        <p:txBody>
          <a:bodyPr/>
          <a:lstStyle/>
          <a:p>
            <a:endParaRPr lang="en-US"/>
          </a:p>
        </p:txBody>
      </p:sp>
      <p:sp>
        <p:nvSpPr>
          <p:cNvPr id="7" name="TextBox 24">
            <a:extLst>
              <a:ext uri="{FF2B5EF4-FFF2-40B4-BE49-F238E27FC236}">
                <a16:creationId xmlns:a16="http://schemas.microsoft.com/office/drawing/2014/main" id="{787A7F9F-D1FE-BF17-7A4A-549F5C033F44}"/>
              </a:ext>
            </a:extLst>
          </p:cNvPr>
          <p:cNvSpPr txBox="1"/>
          <p:nvPr/>
        </p:nvSpPr>
        <p:spPr>
          <a:xfrm>
            <a:off x="2575568" y="1539960"/>
            <a:ext cx="6746283"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Lever</a:t>
            </a:r>
          </a:p>
        </p:txBody>
      </p:sp>
      <p:cxnSp>
        <p:nvCxnSpPr>
          <p:cNvPr id="19" name="Conector recto 9">
            <a:extLst>
              <a:ext uri="{FF2B5EF4-FFF2-40B4-BE49-F238E27FC236}">
                <a16:creationId xmlns:a16="http://schemas.microsoft.com/office/drawing/2014/main" id="{F8D95B80-E25E-B83C-11EF-F1EFD5B0DD74}"/>
              </a:ext>
            </a:extLst>
          </p:cNvPr>
          <p:cNvCxnSpPr>
            <a:cxnSpLocks/>
          </p:cNvCxnSpPr>
          <p:nvPr/>
        </p:nvCxnSpPr>
        <p:spPr>
          <a:xfrm>
            <a:off x="2529840" y="1882407"/>
            <a:ext cx="6746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 Placeholder 6">
            <a:extLst>
              <a:ext uri="{FF2B5EF4-FFF2-40B4-BE49-F238E27FC236}">
                <a16:creationId xmlns:a16="http://schemas.microsoft.com/office/drawing/2014/main" id="{B80D40AD-5EFC-1BAD-A9EA-5A708EF9CDEC}"/>
              </a:ext>
            </a:extLst>
          </p:cNvPr>
          <p:cNvSpPr txBox="1">
            <a:spLocks/>
          </p:cNvSpPr>
          <p:nvPr/>
        </p:nvSpPr>
        <p:spPr>
          <a:xfrm>
            <a:off x="738056" y="1917701"/>
            <a:ext cx="1711095" cy="794484"/>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 e.g., financing]</a:t>
            </a:r>
          </a:p>
        </p:txBody>
      </p:sp>
      <p:sp>
        <p:nvSpPr>
          <p:cNvPr id="79" name="Rectangle 89">
            <a:extLst>
              <a:ext uri="{FF2B5EF4-FFF2-40B4-BE49-F238E27FC236}">
                <a16:creationId xmlns:a16="http://schemas.microsoft.com/office/drawing/2014/main" id="{6B4848B4-D4C5-E539-B372-4C810F8B342C}"/>
              </a:ext>
            </a:extLst>
          </p:cNvPr>
          <p:cNvSpPr/>
          <p:nvPr/>
        </p:nvSpPr>
        <p:spPr>
          <a:xfrm>
            <a:off x="2529842" y="1917701"/>
            <a:ext cx="1415858" cy="53436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R="70" rtl="0"/>
            <a:r>
              <a:rPr lang="en-US" sz="1000" i="0" u="none" strike="noStrike" kern="1200" baseline="0" dirty="0">
                <a:solidFill>
                  <a:schemeClr val="tx1"/>
                </a:solidFill>
                <a:latin typeface="Arial" panose="020B0604020202020204" pitchFamily="34" charset="0"/>
              </a:rPr>
              <a:t>[Insert lever]</a:t>
            </a:r>
          </a:p>
        </p:txBody>
      </p:sp>
      <p:sp>
        <p:nvSpPr>
          <p:cNvPr id="81" name="Text Placeholder 6">
            <a:extLst>
              <a:ext uri="{FF2B5EF4-FFF2-40B4-BE49-F238E27FC236}">
                <a16:creationId xmlns:a16="http://schemas.microsoft.com/office/drawing/2014/main" id="{D2F01683-77D6-25DC-A3CD-8D5DFFCD0224}"/>
              </a:ext>
            </a:extLst>
          </p:cNvPr>
          <p:cNvSpPr txBox="1">
            <a:spLocks/>
          </p:cNvSpPr>
          <p:nvPr/>
        </p:nvSpPr>
        <p:spPr>
          <a:xfrm>
            <a:off x="738056" y="2745710"/>
            <a:ext cx="1711095" cy="1882610"/>
          </a:xfrm>
          <a:prstGeom prst="rect">
            <a:avLst/>
          </a:prstGeom>
          <a:solidFill>
            <a:schemeClr val="accent1"/>
          </a:solidFill>
          <a:effectLst/>
        </p:spPr>
        <p:txBody>
          <a:bodyPr lIns="365760" tIns="73152" rIns="73152" bIns="73152" anchor="ctr">
            <a:noAutofit/>
          </a:bodyP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a:t>
            </a:r>
          </a:p>
        </p:txBody>
      </p:sp>
      <p:sp>
        <p:nvSpPr>
          <p:cNvPr id="82" name="Rectangle 89">
            <a:extLst>
              <a:ext uri="{FF2B5EF4-FFF2-40B4-BE49-F238E27FC236}">
                <a16:creationId xmlns:a16="http://schemas.microsoft.com/office/drawing/2014/main" id="{C8D717AD-EE6C-A448-504F-45EA829812A8}"/>
              </a:ext>
            </a:extLst>
          </p:cNvPr>
          <p:cNvSpPr/>
          <p:nvPr/>
        </p:nvSpPr>
        <p:spPr>
          <a:xfrm>
            <a:off x="2529842" y="2485594"/>
            <a:ext cx="1415858" cy="2265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R="70" rtl="0"/>
            <a:r>
              <a:rPr lang="en-US" sz="1000" i="0" u="none" strike="noStrike" kern="1200" baseline="0" dirty="0">
                <a:solidFill>
                  <a:schemeClr val="tx1"/>
                </a:solidFill>
                <a:latin typeface="Arial" panose="020B0604020202020204" pitchFamily="34" charset="0"/>
              </a:rPr>
              <a:t>[Insert lever]</a:t>
            </a:r>
          </a:p>
        </p:txBody>
      </p:sp>
      <p:sp>
        <p:nvSpPr>
          <p:cNvPr id="84" name="Text Placeholder 6">
            <a:extLst>
              <a:ext uri="{FF2B5EF4-FFF2-40B4-BE49-F238E27FC236}">
                <a16:creationId xmlns:a16="http://schemas.microsoft.com/office/drawing/2014/main" id="{F2C6FBC6-B7AC-2212-D293-A0AF45A92D4A}"/>
              </a:ext>
            </a:extLst>
          </p:cNvPr>
          <p:cNvSpPr txBox="1">
            <a:spLocks/>
          </p:cNvSpPr>
          <p:nvPr/>
        </p:nvSpPr>
        <p:spPr>
          <a:xfrm>
            <a:off x="738056" y="4661845"/>
            <a:ext cx="1711095" cy="1682977"/>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a:t>
            </a:r>
          </a:p>
        </p:txBody>
      </p:sp>
      <p:sp>
        <p:nvSpPr>
          <p:cNvPr id="85" name="Rectangle 89">
            <a:extLst>
              <a:ext uri="{FF2B5EF4-FFF2-40B4-BE49-F238E27FC236}">
                <a16:creationId xmlns:a16="http://schemas.microsoft.com/office/drawing/2014/main" id="{BBD8E2AE-587C-9852-3771-BA7E0AAE6C27}"/>
              </a:ext>
            </a:extLst>
          </p:cNvPr>
          <p:cNvSpPr/>
          <p:nvPr/>
        </p:nvSpPr>
        <p:spPr>
          <a:xfrm>
            <a:off x="2529842" y="2745710"/>
            <a:ext cx="1415858" cy="2265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R="70" rtl="0"/>
            <a:r>
              <a:rPr lang="en-US" sz="1000" i="0" u="none" strike="noStrike" kern="1200" baseline="0" dirty="0">
                <a:solidFill>
                  <a:schemeClr val="tx1"/>
                </a:solidFill>
                <a:latin typeface="Arial" panose="020B0604020202020204" pitchFamily="34" charset="0"/>
              </a:rPr>
              <a:t>[Insert lever]</a:t>
            </a:r>
          </a:p>
        </p:txBody>
      </p:sp>
      <p:sp>
        <p:nvSpPr>
          <p:cNvPr id="71" name="TextBox 24">
            <a:extLst>
              <a:ext uri="{FF2B5EF4-FFF2-40B4-BE49-F238E27FC236}">
                <a16:creationId xmlns:a16="http://schemas.microsoft.com/office/drawing/2014/main" id="{33653441-B56C-2320-EBEE-D2B74AD2A101}"/>
              </a:ext>
            </a:extLst>
          </p:cNvPr>
          <p:cNvSpPr txBox="1"/>
          <p:nvPr/>
        </p:nvSpPr>
        <p:spPr>
          <a:xfrm>
            <a:off x="9444843" y="1539960"/>
            <a:ext cx="2226692"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Rationale</a:t>
            </a:r>
          </a:p>
        </p:txBody>
      </p:sp>
      <p:cxnSp>
        <p:nvCxnSpPr>
          <p:cNvPr id="72" name="Conector recto 9">
            <a:extLst>
              <a:ext uri="{FF2B5EF4-FFF2-40B4-BE49-F238E27FC236}">
                <a16:creationId xmlns:a16="http://schemas.microsoft.com/office/drawing/2014/main" id="{B242DB63-C59E-523A-EA1E-742BC49B2D62}"/>
              </a:ext>
            </a:extLst>
          </p:cNvPr>
          <p:cNvCxnSpPr>
            <a:cxnSpLocks/>
          </p:cNvCxnSpPr>
          <p:nvPr/>
        </p:nvCxnSpPr>
        <p:spPr>
          <a:xfrm>
            <a:off x="9429750" y="1882407"/>
            <a:ext cx="22266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tangle 89">
            <a:extLst>
              <a:ext uri="{FF2B5EF4-FFF2-40B4-BE49-F238E27FC236}">
                <a16:creationId xmlns:a16="http://schemas.microsoft.com/office/drawing/2014/main" id="{C065F872-4975-D9C6-4BD1-938A01077FC0}"/>
              </a:ext>
            </a:extLst>
          </p:cNvPr>
          <p:cNvSpPr/>
          <p:nvPr/>
        </p:nvSpPr>
        <p:spPr>
          <a:xfrm>
            <a:off x="9429750" y="1917701"/>
            <a:ext cx="2241785"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83" name="Rectangle 89">
            <a:extLst>
              <a:ext uri="{FF2B5EF4-FFF2-40B4-BE49-F238E27FC236}">
                <a16:creationId xmlns:a16="http://schemas.microsoft.com/office/drawing/2014/main" id="{3CAC50A0-ED8C-308D-DE90-B4FFF3DE60DA}"/>
              </a:ext>
            </a:extLst>
          </p:cNvPr>
          <p:cNvSpPr/>
          <p:nvPr/>
        </p:nvSpPr>
        <p:spPr>
          <a:xfrm>
            <a:off x="9429750" y="2745709"/>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86" name="Rectangle 89">
            <a:extLst>
              <a:ext uri="{FF2B5EF4-FFF2-40B4-BE49-F238E27FC236}">
                <a16:creationId xmlns:a16="http://schemas.microsoft.com/office/drawing/2014/main" id="{F5DD9E52-2ACB-2C93-DE13-B75956328DFA}"/>
              </a:ext>
            </a:extLst>
          </p:cNvPr>
          <p:cNvSpPr/>
          <p:nvPr/>
        </p:nvSpPr>
        <p:spPr>
          <a:xfrm>
            <a:off x="9429750" y="4661845"/>
            <a:ext cx="2241785" cy="53436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91" name="Rectangle 8">
            <a:extLst>
              <a:ext uri="{FF2B5EF4-FFF2-40B4-BE49-F238E27FC236}">
                <a16:creationId xmlns:a16="http://schemas.microsoft.com/office/drawing/2014/main" id="{F44D6E9A-FD7A-4E4E-D225-1502C9CA2BC8}"/>
              </a:ext>
            </a:extLst>
          </p:cNvPr>
          <p:cNvSpPr/>
          <p:nvPr/>
        </p:nvSpPr>
        <p:spPr>
          <a:xfrm>
            <a:off x="554734" y="2132063"/>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92" name="Rectangle 8">
            <a:extLst>
              <a:ext uri="{FF2B5EF4-FFF2-40B4-BE49-F238E27FC236}">
                <a16:creationId xmlns:a16="http://schemas.microsoft.com/office/drawing/2014/main" id="{DC7187BB-C111-2181-BB04-3B9AE6F3D5C1}"/>
              </a:ext>
            </a:extLst>
          </p:cNvPr>
          <p:cNvSpPr/>
          <p:nvPr/>
        </p:nvSpPr>
        <p:spPr>
          <a:xfrm>
            <a:off x="554734" y="3504135"/>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93" name="Rectangle 8">
            <a:extLst>
              <a:ext uri="{FF2B5EF4-FFF2-40B4-BE49-F238E27FC236}">
                <a16:creationId xmlns:a16="http://schemas.microsoft.com/office/drawing/2014/main" id="{3E078AC0-1BFF-9D16-9A16-75DE534694E1}"/>
              </a:ext>
            </a:extLst>
          </p:cNvPr>
          <p:cNvSpPr/>
          <p:nvPr/>
        </p:nvSpPr>
        <p:spPr>
          <a:xfrm>
            <a:off x="554734" y="5320454"/>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cxnSp>
        <p:nvCxnSpPr>
          <p:cNvPr id="98" name="Straight Connector 97">
            <a:extLst>
              <a:ext uri="{FF2B5EF4-FFF2-40B4-BE49-F238E27FC236}">
                <a16:creationId xmlns:a16="http://schemas.microsoft.com/office/drawing/2014/main" id="{256499E0-CD6B-3BAC-5277-D7CE57F17DE7}"/>
              </a:ext>
            </a:extLst>
          </p:cNvPr>
          <p:cNvCxnSpPr>
            <a:cxnSpLocks/>
          </p:cNvCxnSpPr>
          <p:nvPr/>
        </p:nvCxnSpPr>
        <p:spPr>
          <a:xfrm rot="16200000">
            <a:off x="6101251" y="-901430"/>
            <a:ext cx="1" cy="11093026"/>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B3D941B-FB02-B3AC-F1B8-59FE92358047}"/>
              </a:ext>
            </a:extLst>
          </p:cNvPr>
          <p:cNvCxnSpPr>
            <a:cxnSpLocks/>
          </p:cNvCxnSpPr>
          <p:nvPr/>
        </p:nvCxnSpPr>
        <p:spPr>
          <a:xfrm rot="16200000">
            <a:off x="6101251" y="-2817565"/>
            <a:ext cx="1" cy="11093026"/>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2" name="Rectangle 89">
            <a:extLst>
              <a:ext uri="{FF2B5EF4-FFF2-40B4-BE49-F238E27FC236}">
                <a16:creationId xmlns:a16="http://schemas.microsoft.com/office/drawing/2014/main" id="{6835D1D7-CAF5-2154-65CB-64E7CE015072}"/>
              </a:ext>
            </a:extLst>
          </p:cNvPr>
          <p:cNvSpPr/>
          <p:nvPr/>
        </p:nvSpPr>
        <p:spPr>
          <a:xfrm>
            <a:off x="4019550" y="1917701"/>
            <a:ext cx="5302301"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sp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3" name="Rectangle 89">
            <a:extLst>
              <a:ext uri="{FF2B5EF4-FFF2-40B4-BE49-F238E27FC236}">
                <a16:creationId xmlns:a16="http://schemas.microsoft.com/office/drawing/2014/main" id="{D68820FE-C570-5AD1-98E8-E43EB163D788}"/>
              </a:ext>
            </a:extLst>
          </p:cNvPr>
          <p:cNvSpPr/>
          <p:nvPr/>
        </p:nvSpPr>
        <p:spPr>
          <a:xfrm>
            <a:off x="4019550" y="2485594"/>
            <a:ext cx="5302301" cy="22659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4" name="Rectangle 89">
            <a:extLst>
              <a:ext uri="{FF2B5EF4-FFF2-40B4-BE49-F238E27FC236}">
                <a16:creationId xmlns:a16="http://schemas.microsoft.com/office/drawing/2014/main" id="{0F9EF57B-0401-E5C0-DE2A-E1FCAAB309CF}"/>
              </a:ext>
            </a:extLst>
          </p:cNvPr>
          <p:cNvSpPr/>
          <p:nvPr/>
        </p:nvSpPr>
        <p:spPr>
          <a:xfrm>
            <a:off x="4019550" y="2745710"/>
            <a:ext cx="5302301" cy="22659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5" name="Rectangle 89">
            <a:extLst>
              <a:ext uri="{FF2B5EF4-FFF2-40B4-BE49-F238E27FC236}">
                <a16:creationId xmlns:a16="http://schemas.microsoft.com/office/drawing/2014/main" id="{6D4AD942-A086-D71F-5C9A-604DF5F4D42C}"/>
              </a:ext>
            </a:extLst>
          </p:cNvPr>
          <p:cNvSpPr/>
          <p:nvPr/>
        </p:nvSpPr>
        <p:spPr>
          <a:xfrm>
            <a:off x="4019550" y="3005826"/>
            <a:ext cx="5302301"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6" name="Rectangle 89">
            <a:extLst>
              <a:ext uri="{FF2B5EF4-FFF2-40B4-BE49-F238E27FC236}">
                <a16:creationId xmlns:a16="http://schemas.microsoft.com/office/drawing/2014/main" id="{89F80850-75E2-F76D-40B4-67494D0BA5DD}"/>
              </a:ext>
            </a:extLst>
          </p:cNvPr>
          <p:cNvSpPr/>
          <p:nvPr/>
        </p:nvSpPr>
        <p:spPr>
          <a:xfrm>
            <a:off x="4019550" y="3573719"/>
            <a:ext cx="5302301" cy="3804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7" name="Rectangle 89">
            <a:extLst>
              <a:ext uri="{FF2B5EF4-FFF2-40B4-BE49-F238E27FC236}">
                <a16:creationId xmlns:a16="http://schemas.microsoft.com/office/drawing/2014/main" id="{D1B7E529-08AE-6606-9157-840C621FF921}"/>
              </a:ext>
            </a:extLst>
          </p:cNvPr>
          <p:cNvSpPr/>
          <p:nvPr/>
        </p:nvSpPr>
        <p:spPr>
          <a:xfrm>
            <a:off x="4019550" y="3987724"/>
            <a:ext cx="5302301" cy="3804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8" name="Rectangle 89">
            <a:extLst>
              <a:ext uri="{FF2B5EF4-FFF2-40B4-BE49-F238E27FC236}">
                <a16:creationId xmlns:a16="http://schemas.microsoft.com/office/drawing/2014/main" id="{BED4077B-2C4E-BAFB-C85B-58BD0EF02CEA}"/>
              </a:ext>
            </a:extLst>
          </p:cNvPr>
          <p:cNvSpPr/>
          <p:nvPr/>
        </p:nvSpPr>
        <p:spPr>
          <a:xfrm>
            <a:off x="4019550" y="4401729"/>
            <a:ext cx="5302301" cy="22659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9" name="Rectangle 89">
            <a:extLst>
              <a:ext uri="{FF2B5EF4-FFF2-40B4-BE49-F238E27FC236}">
                <a16:creationId xmlns:a16="http://schemas.microsoft.com/office/drawing/2014/main" id="{94BE4365-FD00-2B9E-16AE-21A6DDADC309}"/>
              </a:ext>
            </a:extLst>
          </p:cNvPr>
          <p:cNvSpPr/>
          <p:nvPr/>
        </p:nvSpPr>
        <p:spPr>
          <a:xfrm>
            <a:off x="4019550" y="4661845"/>
            <a:ext cx="5302301"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10" name="Rectangle 89">
            <a:extLst>
              <a:ext uri="{FF2B5EF4-FFF2-40B4-BE49-F238E27FC236}">
                <a16:creationId xmlns:a16="http://schemas.microsoft.com/office/drawing/2014/main" id="{2001D834-FA52-45F9-CB0B-801E14F6DA46}"/>
              </a:ext>
            </a:extLst>
          </p:cNvPr>
          <p:cNvSpPr/>
          <p:nvPr/>
        </p:nvSpPr>
        <p:spPr>
          <a:xfrm>
            <a:off x="4019550" y="5229738"/>
            <a:ext cx="5302301"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11" name="Rectangle 89">
            <a:extLst>
              <a:ext uri="{FF2B5EF4-FFF2-40B4-BE49-F238E27FC236}">
                <a16:creationId xmlns:a16="http://schemas.microsoft.com/office/drawing/2014/main" id="{E1B54097-1486-263E-33B4-1D37C658568C}"/>
              </a:ext>
            </a:extLst>
          </p:cNvPr>
          <p:cNvSpPr/>
          <p:nvPr/>
        </p:nvSpPr>
        <p:spPr>
          <a:xfrm>
            <a:off x="4019550" y="5951518"/>
            <a:ext cx="5153025" cy="39330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12" name="object 39">
            <a:extLst>
              <a:ext uri="{FF2B5EF4-FFF2-40B4-BE49-F238E27FC236}">
                <a16:creationId xmlns:a16="http://schemas.microsoft.com/office/drawing/2014/main" id="{C36784FC-AFB0-B076-794E-45998E7677B5}"/>
              </a:ext>
            </a:extLst>
          </p:cNvPr>
          <p:cNvSpPr txBox="1"/>
          <p:nvPr/>
        </p:nvSpPr>
        <p:spPr>
          <a:xfrm>
            <a:off x="2529842" y="4661845"/>
            <a:ext cx="1415858" cy="534368"/>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3" name="object 41">
            <a:extLst>
              <a:ext uri="{FF2B5EF4-FFF2-40B4-BE49-F238E27FC236}">
                <a16:creationId xmlns:a16="http://schemas.microsoft.com/office/drawing/2014/main" id="{CBD1E39A-E1EC-AC64-D6DC-099777248C0A}"/>
              </a:ext>
            </a:extLst>
          </p:cNvPr>
          <p:cNvSpPr txBox="1"/>
          <p:nvPr/>
        </p:nvSpPr>
        <p:spPr>
          <a:xfrm>
            <a:off x="2529842" y="5951518"/>
            <a:ext cx="1415858" cy="393304"/>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4" name="object 43">
            <a:extLst>
              <a:ext uri="{FF2B5EF4-FFF2-40B4-BE49-F238E27FC236}">
                <a16:creationId xmlns:a16="http://schemas.microsoft.com/office/drawing/2014/main" id="{36DFC7BF-00F3-BAC4-B4AC-31C4C032ACAB}"/>
              </a:ext>
            </a:extLst>
          </p:cNvPr>
          <p:cNvSpPr txBox="1"/>
          <p:nvPr/>
        </p:nvSpPr>
        <p:spPr>
          <a:xfrm>
            <a:off x="2529842" y="5229738"/>
            <a:ext cx="1415858" cy="688256"/>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5" name="object 50">
            <a:extLst>
              <a:ext uri="{FF2B5EF4-FFF2-40B4-BE49-F238E27FC236}">
                <a16:creationId xmlns:a16="http://schemas.microsoft.com/office/drawing/2014/main" id="{16FB3D56-1964-366B-C799-3AC9193FD853}"/>
              </a:ext>
            </a:extLst>
          </p:cNvPr>
          <p:cNvSpPr txBox="1"/>
          <p:nvPr/>
        </p:nvSpPr>
        <p:spPr>
          <a:xfrm>
            <a:off x="2529842" y="3987724"/>
            <a:ext cx="1415858" cy="380480"/>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6" name="object 52">
            <a:extLst>
              <a:ext uri="{FF2B5EF4-FFF2-40B4-BE49-F238E27FC236}">
                <a16:creationId xmlns:a16="http://schemas.microsoft.com/office/drawing/2014/main" id="{CEFEB5CA-2E4A-2627-69E3-B641BD72C0AB}"/>
              </a:ext>
            </a:extLst>
          </p:cNvPr>
          <p:cNvSpPr txBox="1"/>
          <p:nvPr/>
        </p:nvSpPr>
        <p:spPr>
          <a:xfrm>
            <a:off x="2529842" y="4401729"/>
            <a:ext cx="1415858" cy="226591"/>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7" name="object 54">
            <a:extLst>
              <a:ext uri="{FF2B5EF4-FFF2-40B4-BE49-F238E27FC236}">
                <a16:creationId xmlns:a16="http://schemas.microsoft.com/office/drawing/2014/main" id="{65485314-5AE4-AE01-6E6C-D1336865FF6C}"/>
              </a:ext>
            </a:extLst>
          </p:cNvPr>
          <p:cNvSpPr txBox="1"/>
          <p:nvPr/>
        </p:nvSpPr>
        <p:spPr>
          <a:xfrm>
            <a:off x="2529842" y="3573719"/>
            <a:ext cx="1415858" cy="380480"/>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8" name="object 56">
            <a:extLst>
              <a:ext uri="{FF2B5EF4-FFF2-40B4-BE49-F238E27FC236}">
                <a16:creationId xmlns:a16="http://schemas.microsoft.com/office/drawing/2014/main" id="{30C658A6-88E2-468D-B9F6-B6DD8B2C23FB}"/>
              </a:ext>
            </a:extLst>
          </p:cNvPr>
          <p:cNvSpPr txBox="1"/>
          <p:nvPr/>
        </p:nvSpPr>
        <p:spPr>
          <a:xfrm>
            <a:off x="2529842" y="3005826"/>
            <a:ext cx="1415858" cy="534368"/>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cxnSp>
        <p:nvCxnSpPr>
          <p:cNvPr id="120" name="Straight Connector 119">
            <a:extLst>
              <a:ext uri="{FF2B5EF4-FFF2-40B4-BE49-F238E27FC236}">
                <a16:creationId xmlns:a16="http://schemas.microsoft.com/office/drawing/2014/main" id="{594125A9-5058-D722-53F8-5BF261A89A7B}"/>
              </a:ext>
            </a:extLst>
          </p:cNvPr>
          <p:cNvCxnSpPr>
            <a:cxnSpLocks/>
          </p:cNvCxnSpPr>
          <p:nvPr/>
        </p:nvCxnSpPr>
        <p:spPr>
          <a:xfrm rot="16200000">
            <a:off x="7083839" y="-2085168"/>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363F401-6D7D-1B0F-5DC0-EBE042E509CA}"/>
              </a:ext>
            </a:extLst>
          </p:cNvPr>
          <p:cNvCxnSpPr>
            <a:cxnSpLocks/>
          </p:cNvCxnSpPr>
          <p:nvPr/>
        </p:nvCxnSpPr>
        <p:spPr>
          <a:xfrm rot="16200000">
            <a:off x="7083839" y="-1564936"/>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28FA28-F41D-07F1-5A1F-A3F051ABD030}"/>
              </a:ext>
            </a:extLst>
          </p:cNvPr>
          <p:cNvCxnSpPr>
            <a:cxnSpLocks/>
          </p:cNvCxnSpPr>
          <p:nvPr/>
        </p:nvCxnSpPr>
        <p:spPr>
          <a:xfrm rot="16200000">
            <a:off x="7083839" y="-997043"/>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C287160-B579-A061-C426-733DE78560FA}"/>
              </a:ext>
            </a:extLst>
          </p:cNvPr>
          <p:cNvCxnSpPr>
            <a:cxnSpLocks/>
          </p:cNvCxnSpPr>
          <p:nvPr/>
        </p:nvCxnSpPr>
        <p:spPr>
          <a:xfrm rot="16200000">
            <a:off x="7083839" y="-583038"/>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33411C3-8A91-ACA6-373F-E5A054E98E1A}"/>
              </a:ext>
            </a:extLst>
          </p:cNvPr>
          <p:cNvCxnSpPr>
            <a:cxnSpLocks/>
          </p:cNvCxnSpPr>
          <p:nvPr/>
        </p:nvCxnSpPr>
        <p:spPr>
          <a:xfrm rot="16200000">
            <a:off x="7083839" y="-169033"/>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E00E143-46A6-63DA-5FED-6B6EAC45B07C}"/>
              </a:ext>
            </a:extLst>
          </p:cNvPr>
          <p:cNvCxnSpPr>
            <a:cxnSpLocks/>
          </p:cNvCxnSpPr>
          <p:nvPr/>
        </p:nvCxnSpPr>
        <p:spPr>
          <a:xfrm rot="16200000">
            <a:off x="7083839" y="658976"/>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BF69C14-72AF-E538-538E-E4C8307EA728}"/>
              </a:ext>
            </a:extLst>
          </p:cNvPr>
          <p:cNvCxnSpPr>
            <a:cxnSpLocks/>
          </p:cNvCxnSpPr>
          <p:nvPr/>
        </p:nvCxnSpPr>
        <p:spPr>
          <a:xfrm rot="16200000">
            <a:off x="7083839" y="1380757"/>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89">
            <a:extLst>
              <a:ext uri="{FF2B5EF4-FFF2-40B4-BE49-F238E27FC236}">
                <a16:creationId xmlns:a16="http://schemas.microsoft.com/office/drawing/2014/main" id="{E8AD2C21-CC01-7882-5C7A-CB3A9CDFBBAE}"/>
              </a:ext>
            </a:extLst>
          </p:cNvPr>
          <p:cNvSpPr/>
          <p:nvPr/>
        </p:nvSpPr>
        <p:spPr>
          <a:xfrm>
            <a:off x="9429750" y="2485594"/>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3" name="Rectangle 89">
            <a:extLst>
              <a:ext uri="{FF2B5EF4-FFF2-40B4-BE49-F238E27FC236}">
                <a16:creationId xmlns:a16="http://schemas.microsoft.com/office/drawing/2014/main" id="{346B2B9E-4983-EB0A-02C2-4C8C57851C93}"/>
              </a:ext>
            </a:extLst>
          </p:cNvPr>
          <p:cNvSpPr/>
          <p:nvPr/>
        </p:nvSpPr>
        <p:spPr>
          <a:xfrm>
            <a:off x="9429750" y="4403497"/>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4" name="Rectangle 89">
            <a:extLst>
              <a:ext uri="{FF2B5EF4-FFF2-40B4-BE49-F238E27FC236}">
                <a16:creationId xmlns:a16="http://schemas.microsoft.com/office/drawing/2014/main" id="{96A20885-07B4-E06C-324C-7551C26BE67E}"/>
              </a:ext>
            </a:extLst>
          </p:cNvPr>
          <p:cNvSpPr/>
          <p:nvPr/>
        </p:nvSpPr>
        <p:spPr>
          <a:xfrm>
            <a:off x="9429750" y="3996990"/>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5" name="Rectangle 89">
            <a:extLst>
              <a:ext uri="{FF2B5EF4-FFF2-40B4-BE49-F238E27FC236}">
                <a16:creationId xmlns:a16="http://schemas.microsoft.com/office/drawing/2014/main" id="{F9D2790C-A6DE-D2FE-DF1E-25408E24D535}"/>
              </a:ext>
            </a:extLst>
          </p:cNvPr>
          <p:cNvSpPr/>
          <p:nvPr/>
        </p:nvSpPr>
        <p:spPr>
          <a:xfrm>
            <a:off x="9429750" y="3573719"/>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6" name="Rectangle 89">
            <a:extLst>
              <a:ext uri="{FF2B5EF4-FFF2-40B4-BE49-F238E27FC236}">
                <a16:creationId xmlns:a16="http://schemas.microsoft.com/office/drawing/2014/main" id="{AA96329B-81A3-76AE-2F89-EE7A6202CCC5}"/>
              </a:ext>
            </a:extLst>
          </p:cNvPr>
          <p:cNvSpPr/>
          <p:nvPr/>
        </p:nvSpPr>
        <p:spPr>
          <a:xfrm>
            <a:off x="9429750" y="3005826"/>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7" name="Rectangle 89">
            <a:extLst>
              <a:ext uri="{FF2B5EF4-FFF2-40B4-BE49-F238E27FC236}">
                <a16:creationId xmlns:a16="http://schemas.microsoft.com/office/drawing/2014/main" id="{09BEDDB9-8F59-E880-B036-68BEDE9EB583}"/>
              </a:ext>
            </a:extLst>
          </p:cNvPr>
          <p:cNvSpPr/>
          <p:nvPr/>
        </p:nvSpPr>
        <p:spPr>
          <a:xfrm>
            <a:off x="9429750" y="5229738"/>
            <a:ext cx="2241785" cy="53436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20" name="Rectangle 89">
            <a:extLst>
              <a:ext uri="{FF2B5EF4-FFF2-40B4-BE49-F238E27FC236}">
                <a16:creationId xmlns:a16="http://schemas.microsoft.com/office/drawing/2014/main" id="{A9736F93-756D-C9BC-9D28-3D756EFA097A}"/>
              </a:ext>
            </a:extLst>
          </p:cNvPr>
          <p:cNvSpPr/>
          <p:nvPr/>
        </p:nvSpPr>
        <p:spPr>
          <a:xfrm>
            <a:off x="9429750" y="5951518"/>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21" name="Google Shape;507;p14">
            <a:extLst>
              <a:ext uri="{FF2B5EF4-FFF2-40B4-BE49-F238E27FC236}">
                <a16:creationId xmlns:a16="http://schemas.microsoft.com/office/drawing/2014/main" id="{E26DFD66-74DA-C398-09DB-23978DADDBB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3890667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74C7E-86C1-C502-110B-16A7F62C5D9E}"/>
            </a:ext>
          </a:extLst>
        </p:cNvPr>
        <p:cNvGrpSpPr/>
        <p:nvPr/>
      </p:nvGrpSpPr>
      <p:grpSpPr>
        <a:xfrm>
          <a:off x="0" y="0"/>
          <a:ext cx="0" cy="0"/>
          <a:chOff x="0" y="0"/>
          <a:chExt cx="0" cy="0"/>
        </a:xfrm>
      </p:grpSpPr>
      <p:sp>
        <p:nvSpPr>
          <p:cNvPr id="32" name="Title 31">
            <a:extLst>
              <a:ext uri="{FF2B5EF4-FFF2-40B4-BE49-F238E27FC236}">
                <a16:creationId xmlns:a16="http://schemas.microsoft.com/office/drawing/2014/main" id="{D0EF3821-74E8-6551-5FD6-536EDFEF1EEA}"/>
              </a:ext>
            </a:extLst>
          </p:cNvPr>
          <p:cNvSpPr>
            <a:spLocks noGrp="1"/>
          </p:cNvSpPr>
          <p:nvPr>
            <p:ph type="title"/>
          </p:nvPr>
        </p:nvSpPr>
        <p:spPr/>
        <p:txBody>
          <a:bodyPr/>
          <a:lstStyle/>
          <a:p>
            <a:r>
              <a:rPr lang="en-US" dirty="0"/>
              <a:t>There are several benefits and risks associated with [solution/option]</a:t>
            </a:r>
          </a:p>
        </p:txBody>
      </p:sp>
      <p:sp>
        <p:nvSpPr>
          <p:cNvPr id="33" name="Subtitle 32">
            <a:extLst>
              <a:ext uri="{FF2B5EF4-FFF2-40B4-BE49-F238E27FC236}">
                <a16:creationId xmlns:a16="http://schemas.microsoft.com/office/drawing/2014/main" id="{099D4650-2358-430B-EEEA-C707B9F11C94}"/>
              </a:ext>
            </a:extLst>
          </p:cNvPr>
          <p:cNvSpPr>
            <a:spLocks noGrp="1"/>
          </p:cNvSpPr>
          <p:nvPr>
            <p:ph type="subTitle" idx="1"/>
          </p:nvPr>
        </p:nvSpPr>
        <p:spPr/>
        <p:txBody>
          <a:bodyPr/>
          <a:lstStyle/>
          <a:p>
            <a:endParaRPr lang="en-US"/>
          </a:p>
        </p:txBody>
      </p:sp>
      <p:sp>
        <p:nvSpPr>
          <p:cNvPr id="34" name="Text Placeholder 33">
            <a:extLst>
              <a:ext uri="{FF2B5EF4-FFF2-40B4-BE49-F238E27FC236}">
                <a16:creationId xmlns:a16="http://schemas.microsoft.com/office/drawing/2014/main" id="{46D0441E-E67E-9A7B-9CD2-C91DD3C7534D}"/>
              </a:ext>
            </a:extLst>
          </p:cNvPr>
          <p:cNvSpPr>
            <a:spLocks noGrp="1"/>
          </p:cNvSpPr>
          <p:nvPr>
            <p:ph type="body" sz="quarter" idx="17"/>
          </p:nvPr>
        </p:nvSpPr>
        <p:spPr/>
        <p:txBody>
          <a:bodyPr/>
          <a:lstStyle/>
          <a:p>
            <a:endParaRPr lang="en-US"/>
          </a:p>
        </p:txBody>
      </p:sp>
      <p:cxnSp>
        <p:nvCxnSpPr>
          <p:cNvPr id="4" name="Straight Connector 3">
            <a:extLst>
              <a:ext uri="{FF2B5EF4-FFF2-40B4-BE49-F238E27FC236}">
                <a16:creationId xmlns:a16="http://schemas.microsoft.com/office/drawing/2014/main" id="{2E11161F-CE18-6591-9043-0BBFB77BF1EC}"/>
              </a:ext>
            </a:extLst>
          </p:cNvPr>
          <p:cNvCxnSpPr>
            <a:cxnSpLocks/>
          </p:cNvCxnSpPr>
          <p:nvPr/>
        </p:nvCxnSpPr>
        <p:spPr>
          <a:xfrm>
            <a:off x="554736" y="3705626"/>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A4D3CD0-24C8-6623-AFFE-3AFC8CA05C09}"/>
              </a:ext>
            </a:extLst>
          </p:cNvPr>
          <p:cNvSpPr txBox="1"/>
          <p:nvPr/>
        </p:nvSpPr>
        <p:spPr>
          <a:xfrm>
            <a:off x="7325128" y="2913417"/>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lang="en-US" sz="1400" dirty="0">
                <a:solidFill>
                  <a:schemeClr val="tx1"/>
                </a:solidFill>
                <a:latin typeface="Arial"/>
              </a:rPr>
              <a:t>[Insert reason why this will likely happen]</a:t>
            </a:r>
            <a:endPar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36" name="TextBox 35">
            <a:extLst>
              <a:ext uri="{FF2B5EF4-FFF2-40B4-BE49-F238E27FC236}">
                <a16:creationId xmlns:a16="http://schemas.microsoft.com/office/drawing/2014/main" id="{D9273CB3-654A-19A8-D421-C64C3706C4B1}"/>
              </a:ext>
            </a:extLst>
          </p:cNvPr>
          <p:cNvSpPr txBox="1"/>
          <p:nvPr/>
        </p:nvSpPr>
        <p:spPr>
          <a:xfrm>
            <a:off x="7325128" y="4282391"/>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lang="en-US" sz="1400" dirty="0">
                <a:solidFill>
                  <a:schemeClr val="tx1"/>
                </a:solidFill>
                <a:latin typeface="Arial"/>
              </a:rPr>
              <a:t>[Insert reason why this will likely happen]</a:t>
            </a:r>
            <a:endPar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40" name="TextBox 39">
            <a:extLst>
              <a:ext uri="{FF2B5EF4-FFF2-40B4-BE49-F238E27FC236}">
                <a16:creationId xmlns:a16="http://schemas.microsoft.com/office/drawing/2014/main" id="{2533847C-6120-938D-0003-3969CA13F885}"/>
              </a:ext>
            </a:extLst>
          </p:cNvPr>
          <p:cNvSpPr txBox="1"/>
          <p:nvPr/>
        </p:nvSpPr>
        <p:spPr>
          <a:xfrm>
            <a:off x="554736" y="2039017"/>
            <a:ext cx="1564577" cy="246221"/>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Benefit/risk</a:t>
            </a:r>
          </a:p>
        </p:txBody>
      </p:sp>
      <p:cxnSp>
        <p:nvCxnSpPr>
          <p:cNvPr id="41" name="Straight Connector 40">
            <a:extLst>
              <a:ext uri="{FF2B5EF4-FFF2-40B4-BE49-F238E27FC236}">
                <a16:creationId xmlns:a16="http://schemas.microsoft.com/office/drawing/2014/main" id="{CE559714-8F6F-6A0A-0F04-F46583639B0A}"/>
              </a:ext>
            </a:extLst>
          </p:cNvPr>
          <p:cNvCxnSpPr>
            <a:cxnSpLocks/>
          </p:cNvCxnSpPr>
          <p:nvPr/>
        </p:nvCxnSpPr>
        <p:spPr>
          <a:xfrm>
            <a:off x="554736" y="2336652"/>
            <a:ext cx="156457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597B41-FD9F-D0AE-9B94-A78CAA585D48}"/>
              </a:ext>
            </a:extLst>
          </p:cNvPr>
          <p:cNvSpPr txBox="1"/>
          <p:nvPr/>
        </p:nvSpPr>
        <p:spPr>
          <a:xfrm>
            <a:off x="7325128" y="2039017"/>
            <a:ext cx="4317093"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..and why</a:t>
            </a:r>
          </a:p>
        </p:txBody>
      </p:sp>
      <p:cxnSp>
        <p:nvCxnSpPr>
          <p:cNvPr id="45" name="Straight Connector 44">
            <a:extLst>
              <a:ext uri="{FF2B5EF4-FFF2-40B4-BE49-F238E27FC236}">
                <a16:creationId xmlns:a16="http://schemas.microsoft.com/office/drawing/2014/main" id="{407FDCA2-4841-50B8-636D-A17305AA430D}"/>
              </a:ext>
            </a:extLst>
          </p:cNvPr>
          <p:cNvCxnSpPr>
            <a:cxnSpLocks/>
          </p:cNvCxnSpPr>
          <p:nvPr/>
        </p:nvCxnSpPr>
        <p:spPr>
          <a:xfrm>
            <a:off x="7325129" y="2336652"/>
            <a:ext cx="431709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8875B5-C5E6-F56A-B487-34BD22F3B7AC}"/>
              </a:ext>
            </a:extLst>
          </p:cNvPr>
          <p:cNvSpPr txBox="1"/>
          <p:nvPr/>
        </p:nvSpPr>
        <p:spPr>
          <a:xfrm>
            <a:off x="2563674" y="2913417"/>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what the benefit or risk is]</a:t>
            </a:r>
          </a:p>
        </p:txBody>
      </p:sp>
      <p:sp>
        <p:nvSpPr>
          <p:cNvPr id="37" name="TextBox 36">
            <a:extLst>
              <a:ext uri="{FF2B5EF4-FFF2-40B4-BE49-F238E27FC236}">
                <a16:creationId xmlns:a16="http://schemas.microsoft.com/office/drawing/2014/main" id="{DBFBE053-96F7-D4BF-B8BB-2F8C49C5EE52}"/>
              </a:ext>
            </a:extLst>
          </p:cNvPr>
          <p:cNvSpPr txBox="1"/>
          <p:nvPr/>
        </p:nvSpPr>
        <p:spPr>
          <a:xfrm>
            <a:off x="2563674" y="4282391"/>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what the benefit or risk is]</a:t>
            </a:r>
          </a:p>
        </p:txBody>
      </p:sp>
      <p:sp>
        <p:nvSpPr>
          <p:cNvPr id="42" name="TextBox 41">
            <a:extLst>
              <a:ext uri="{FF2B5EF4-FFF2-40B4-BE49-F238E27FC236}">
                <a16:creationId xmlns:a16="http://schemas.microsoft.com/office/drawing/2014/main" id="{669B6F52-06D4-9CD5-2074-DA0CAB22B476}"/>
              </a:ext>
            </a:extLst>
          </p:cNvPr>
          <p:cNvSpPr txBox="1"/>
          <p:nvPr/>
        </p:nvSpPr>
        <p:spPr>
          <a:xfrm>
            <a:off x="2563674" y="2039017"/>
            <a:ext cx="4317093"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What we think will happen...</a:t>
            </a:r>
          </a:p>
        </p:txBody>
      </p:sp>
      <p:cxnSp>
        <p:nvCxnSpPr>
          <p:cNvPr id="43" name="Straight Connector 42">
            <a:extLst>
              <a:ext uri="{FF2B5EF4-FFF2-40B4-BE49-F238E27FC236}">
                <a16:creationId xmlns:a16="http://schemas.microsoft.com/office/drawing/2014/main" id="{5990E4F1-CACC-DE40-817F-858FBF4307A3}"/>
              </a:ext>
            </a:extLst>
          </p:cNvPr>
          <p:cNvCxnSpPr>
            <a:cxnSpLocks/>
          </p:cNvCxnSpPr>
          <p:nvPr/>
        </p:nvCxnSpPr>
        <p:spPr>
          <a:xfrm>
            <a:off x="2563674" y="2336652"/>
            <a:ext cx="431709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8DBCA58-EBDA-C2FD-BB2B-394EE55E8899}"/>
              </a:ext>
            </a:extLst>
          </p:cNvPr>
          <p:cNvSpPr txBox="1"/>
          <p:nvPr/>
        </p:nvSpPr>
        <p:spPr>
          <a:xfrm>
            <a:off x="2563674" y="5651364"/>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what the benefit or risk is]</a:t>
            </a:r>
          </a:p>
        </p:txBody>
      </p:sp>
      <p:cxnSp>
        <p:nvCxnSpPr>
          <p:cNvPr id="49" name="Straight Connector 48">
            <a:extLst>
              <a:ext uri="{FF2B5EF4-FFF2-40B4-BE49-F238E27FC236}">
                <a16:creationId xmlns:a16="http://schemas.microsoft.com/office/drawing/2014/main" id="{D6167452-B554-8074-86D9-97C224851A3D}"/>
              </a:ext>
            </a:extLst>
          </p:cNvPr>
          <p:cNvCxnSpPr>
            <a:cxnSpLocks/>
          </p:cNvCxnSpPr>
          <p:nvPr/>
        </p:nvCxnSpPr>
        <p:spPr>
          <a:xfrm>
            <a:off x="554736" y="507460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1D5ECA1-27B9-C3EA-F0FD-6A317014A742}"/>
              </a:ext>
            </a:extLst>
          </p:cNvPr>
          <p:cNvSpPr txBox="1"/>
          <p:nvPr/>
        </p:nvSpPr>
        <p:spPr>
          <a:xfrm>
            <a:off x="7325128" y="5651364"/>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lang="en-US" sz="1400" dirty="0">
                <a:solidFill>
                  <a:schemeClr val="tx1"/>
                </a:solidFill>
                <a:latin typeface="Arial"/>
              </a:rPr>
              <a:t>[Insert reason why this will likely happen]</a:t>
            </a:r>
            <a:endPar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57" name="Oval 56">
            <a:extLst>
              <a:ext uri="{FF2B5EF4-FFF2-40B4-BE49-F238E27FC236}">
                <a16:creationId xmlns:a16="http://schemas.microsoft.com/office/drawing/2014/main" id="{B8293491-E277-2F81-A047-61B279C93B7F}"/>
              </a:ext>
            </a:extLst>
          </p:cNvPr>
          <p:cNvSpPr/>
          <p:nvPr/>
        </p:nvSpPr>
        <p:spPr>
          <a:xfrm>
            <a:off x="1070721" y="2754652"/>
            <a:ext cx="532606" cy="532974"/>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tx1"/>
              </a:solidFill>
            </a:endParaRPr>
          </a:p>
        </p:txBody>
      </p:sp>
      <p:sp>
        <p:nvSpPr>
          <p:cNvPr id="58" name="Oval 57">
            <a:extLst>
              <a:ext uri="{FF2B5EF4-FFF2-40B4-BE49-F238E27FC236}">
                <a16:creationId xmlns:a16="http://schemas.microsoft.com/office/drawing/2014/main" id="{8289D866-9BEB-72A7-A2DD-259F25B0D1AE}"/>
              </a:ext>
            </a:extLst>
          </p:cNvPr>
          <p:cNvSpPr/>
          <p:nvPr/>
        </p:nvSpPr>
        <p:spPr>
          <a:xfrm>
            <a:off x="1070721" y="4123626"/>
            <a:ext cx="532606" cy="532974"/>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tx1"/>
              </a:solidFill>
            </a:endParaRPr>
          </a:p>
        </p:txBody>
      </p:sp>
      <p:sp>
        <p:nvSpPr>
          <p:cNvPr id="59" name="Oval 58">
            <a:extLst>
              <a:ext uri="{FF2B5EF4-FFF2-40B4-BE49-F238E27FC236}">
                <a16:creationId xmlns:a16="http://schemas.microsoft.com/office/drawing/2014/main" id="{EC019920-4091-2B7D-5FE9-14F25DAC3980}"/>
              </a:ext>
            </a:extLst>
          </p:cNvPr>
          <p:cNvSpPr/>
          <p:nvPr/>
        </p:nvSpPr>
        <p:spPr>
          <a:xfrm>
            <a:off x="1070721" y="5492599"/>
            <a:ext cx="532606" cy="532974"/>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tx1"/>
              </a:solidFill>
            </a:endParaRPr>
          </a:p>
        </p:txBody>
      </p:sp>
      <p:sp>
        <p:nvSpPr>
          <p:cNvPr id="63" name="Plus Sign 62">
            <a:extLst>
              <a:ext uri="{FF2B5EF4-FFF2-40B4-BE49-F238E27FC236}">
                <a16:creationId xmlns:a16="http://schemas.microsoft.com/office/drawing/2014/main" id="{CEFD9780-B461-F2A8-8047-F9AF671E5A4B}"/>
              </a:ext>
            </a:extLst>
          </p:cNvPr>
          <p:cNvSpPr/>
          <p:nvPr/>
        </p:nvSpPr>
        <p:spPr>
          <a:xfrm>
            <a:off x="1193024" y="2877139"/>
            <a:ext cx="288000" cy="288000"/>
          </a:xfrm>
          <a:prstGeom prst="mathPlus">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4" name="Minus Sign 63">
            <a:extLst>
              <a:ext uri="{FF2B5EF4-FFF2-40B4-BE49-F238E27FC236}">
                <a16:creationId xmlns:a16="http://schemas.microsoft.com/office/drawing/2014/main" id="{A9BB86BE-03A2-2264-D919-C12819213F53}"/>
              </a:ext>
            </a:extLst>
          </p:cNvPr>
          <p:cNvSpPr/>
          <p:nvPr/>
        </p:nvSpPr>
        <p:spPr>
          <a:xfrm>
            <a:off x="1193024" y="4246113"/>
            <a:ext cx="288000" cy="288000"/>
          </a:xfrm>
          <a:prstGeom prst="mathMinus">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5" name="Minus Sign 64">
            <a:extLst>
              <a:ext uri="{FF2B5EF4-FFF2-40B4-BE49-F238E27FC236}">
                <a16:creationId xmlns:a16="http://schemas.microsoft.com/office/drawing/2014/main" id="{263C105D-0761-5CFB-753C-893ED8965FBA}"/>
              </a:ext>
            </a:extLst>
          </p:cNvPr>
          <p:cNvSpPr/>
          <p:nvPr/>
        </p:nvSpPr>
        <p:spPr>
          <a:xfrm>
            <a:off x="1193024" y="5615086"/>
            <a:ext cx="288000" cy="288000"/>
          </a:xfrm>
          <a:prstGeom prst="mathMinus">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 name="Google Shape;507;p14">
            <a:extLst>
              <a:ext uri="{FF2B5EF4-FFF2-40B4-BE49-F238E27FC236}">
                <a16:creationId xmlns:a16="http://schemas.microsoft.com/office/drawing/2014/main" id="{36FC7050-CCCB-47AA-CB55-827E27819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056348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1CD48-53D3-1491-718B-DA0992AC5059}"/>
            </a:ext>
          </a:extLst>
        </p:cNvPr>
        <p:cNvGrpSpPr/>
        <p:nvPr/>
      </p:nvGrpSpPr>
      <p:grpSpPr>
        <a:xfrm>
          <a:off x="0" y="0"/>
          <a:ext cx="0" cy="0"/>
          <a:chOff x="0" y="0"/>
          <a:chExt cx="0" cy="0"/>
        </a:xfrm>
      </p:grpSpPr>
      <p:sp>
        <p:nvSpPr>
          <p:cNvPr id="52" name="object 52">
            <a:extLst>
              <a:ext uri="{FF2B5EF4-FFF2-40B4-BE49-F238E27FC236}">
                <a16:creationId xmlns:a16="http://schemas.microsoft.com/office/drawing/2014/main" id="{D688814E-446B-52CF-7EBC-02197F1C5FD7}"/>
              </a:ext>
            </a:extLst>
          </p:cNvPr>
          <p:cNvSpPr txBox="1"/>
          <p:nvPr/>
        </p:nvSpPr>
        <p:spPr>
          <a:xfrm>
            <a:off x="4292442" y="3468357"/>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60" name="object 60">
            <a:extLst>
              <a:ext uri="{FF2B5EF4-FFF2-40B4-BE49-F238E27FC236}">
                <a16:creationId xmlns:a16="http://schemas.microsoft.com/office/drawing/2014/main" id="{B545ACEF-AC44-13C1-93B7-76D4BD296753}"/>
              </a:ext>
            </a:extLst>
          </p:cNvPr>
          <p:cNvSpPr txBox="1"/>
          <p:nvPr/>
        </p:nvSpPr>
        <p:spPr>
          <a:xfrm>
            <a:off x="8039111" y="3468357"/>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96" name="object 96">
            <a:extLst>
              <a:ext uri="{FF2B5EF4-FFF2-40B4-BE49-F238E27FC236}">
                <a16:creationId xmlns:a16="http://schemas.microsoft.com/office/drawing/2014/main" id="{E599A7BE-9F1D-152B-91F2-B0B5C1251D7A}"/>
              </a:ext>
            </a:extLst>
          </p:cNvPr>
          <p:cNvSpPr txBox="1"/>
          <p:nvPr/>
        </p:nvSpPr>
        <p:spPr>
          <a:xfrm>
            <a:off x="545772" y="3468357"/>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90" name="object 90">
            <a:extLst>
              <a:ext uri="{FF2B5EF4-FFF2-40B4-BE49-F238E27FC236}">
                <a16:creationId xmlns:a16="http://schemas.microsoft.com/office/drawing/2014/main" id="{F2C71CD7-13C5-10B5-DAA7-DCA3D5948D68}"/>
              </a:ext>
            </a:extLst>
          </p:cNvPr>
          <p:cNvSpPr txBox="1"/>
          <p:nvPr/>
        </p:nvSpPr>
        <p:spPr>
          <a:xfrm>
            <a:off x="545772" y="1708744"/>
            <a:ext cx="3589666" cy="174309"/>
          </a:xfrm>
          <a:prstGeom prst="rect">
            <a:avLst/>
          </a:prstGeom>
        </p:spPr>
        <p:txBody>
          <a:bodyPr vert="horz" wrap="square" lIns="0" tIns="11206" rIns="0" bIns="0" rtlCol="0">
            <a:no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endParaRPr sz="1000" dirty="0">
              <a:solidFill>
                <a:schemeClr val="bg1">
                  <a:lumMod val="65000"/>
                </a:schemeClr>
              </a:solidFill>
              <a:latin typeface="Arial"/>
              <a:cs typeface="Arial"/>
            </a:endParaRPr>
          </a:p>
        </p:txBody>
      </p:sp>
      <p:sp>
        <p:nvSpPr>
          <p:cNvPr id="103" name="object 103">
            <a:extLst>
              <a:ext uri="{FF2B5EF4-FFF2-40B4-BE49-F238E27FC236}">
                <a16:creationId xmlns:a16="http://schemas.microsoft.com/office/drawing/2014/main" id="{B0C276E4-BEA7-98A2-B772-2A763DDADA6A}"/>
              </a:ext>
            </a:extLst>
          </p:cNvPr>
          <p:cNvSpPr txBox="1"/>
          <p:nvPr/>
        </p:nvSpPr>
        <p:spPr>
          <a:xfrm>
            <a:off x="8039111" y="1708744"/>
            <a:ext cx="3589666" cy="165525"/>
          </a:xfrm>
          <a:prstGeom prst="rect">
            <a:avLst/>
          </a:prstGeom>
        </p:spPr>
        <p:txBody>
          <a:bodyPr vert="horz" wrap="square" lIns="0" tIns="11206" rIns="0" bIns="0" rtlCol="0">
            <a:sp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sp>
        <p:nvSpPr>
          <p:cNvPr id="104" name="object 104">
            <a:extLst>
              <a:ext uri="{FF2B5EF4-FFF2-40B4-BE49-F238E27FC236}">
                <a16:creationId xmlns:a16="http://schemas.microsoft.com/office/drawing/2014/main" id="{78F586CE-904A-64CC-4C1F-BBECF12F3721}"/>
              </a:ext>
            </a:extLst>
          </p:cNvPr>
          <p:cNvSpPr txBox="1"/>
          <p:nvPr/>
        </p:nvSpPr>
        <p:spPr>
          <a:xfrm>
            <a:off x="4292442" y="1708744"/>
            <a:ext cx="3589666" cy="173690"/>
          </a:xfrm>
          <a:prstGeom prst="rect">
            <a:avLst/>
          </a:prstGeom>
        </p:spPr>
        <p:txBody>
          <a:bodyPr vert="horz" wrap="square" lIns="0" tIns="19610" rIns="0" bIns="0" rtlCol="0">
            <a:sp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sp>
        <p:nvSpPr>
          <p:cNvPr id="132" name="Title 131">
            <a:extLst>
              <a:ext uri="{FF2B5EF4-FFF2-40B4-BE49-F238E27FC236}">
                <a16:creationId xmlns:a16="http://schemas.microsoft.com/office/drawing/2014/main" id="{ECDB50DA-9CB6-EBBF-EE47-81647B590EEE}"/>
              </a:ext>
            </a:extLst>
          </p:cNvPr>
          <p:cNvSpPr>
            <a:spLocks noGrp="1"/>
          </p:cNvSpPr>
          <p:nvPr>
            <p:ph type="title"/>
          </p:nvPr>
        </p:nvSpPr>
        <p:spPr/>
        <p:txBody>
          <a:bodyPr/>
          <a:lstStyle/>
          <a:p>
            <a:r>
              <a:rPr lang="en-US" dirty="0"/>
              <a:t>Option</a:t>
            </a:r>
            <a:r>
              <a:rPr lang="en-US" spc="-31" dirty="0"/>
              <a:t> </a:t>
            </a:r>
            <a:r>
              <a:rPr lang="en-US" dirty="0"/>
              <a:t>I:</a:t>
            </a:r>
            <a:r>
              <a:rPr lang="en-US" spc="-26" dirty="0"/>
              <a:t> </a:t>
            </a:r>
            <a:r>
              <a:rPr lang="en-US" dirty="0"/>
              <a:t>Analytical</a:t>
            </a:r>
            <a:r>
              <a:rPr lang="en-US" spc="-26" dirty="0"/>
              <a:t> </a:t>
            </a:r>
            <a:r>
              <a:rPr lang="en-US" spc="-9" dirty="0"/>
              <a:t>evaluation shows [insert conclusion]</a:t>
            </a:r>
            <a:endParaRPr lang="en-US" dirty="0"/>
          </a:p>
        </p:txBody>
      </p:sp>
      <p:sp>
        <p:nvSpPr>
          <p:cNvPr id="134" name="Text Placeholder 133">
            <a:extLst>
              <a:ext uri="{FF2B5EF4-FFF2-40B4-BE49-F238E27FC236}">
                <a16:creationId xmlns:a16="http://schemas.microsoft.com/office/drawing/2014/main" id="{8B494AFB-1EFD-3698-1EFF-6B5306FAA7CB}"/>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B166CF23-A7BB-99F0-F5CB-381EB5EAA0FE}"/>
              </a:ext>
            </a:extLst>
          </p:cNvPr>
          <p:cNvSpPr txBox="1"/>
          <p:nvPr/>
        </p:nvSpPr>
        <p:spPr>
          <a:xfrm>
            <a:off x="8039112" y="1400985"/>
            <a:ext cx="3589666"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mn-cs"/>
              </a:rPr>
              <a:t>[Area 3]</a:t>
            </a:r>
          </a:p>
        </p:txBody>
      </p:sp>
      <p:cxnSp>
        <p:nvCxnSpPr>
          <p:cNvPr id="4" name="Straight Connector 3">
            <a:extLst>
              <a:ext uri="{FF2B5EF4-FFF2-40B4-BE49-F238E27FC236}">
                <a16:creationId xmlns:a16="http://schemas.microsoft.com/office/drawing/2014/main" id="{2F0E53EE-E290-EF0C-6405-D2B42F12252F}"/>
              </a:ext>
            </a:extLst>
          </p:cNvPr>
          <p:cNvCxnSpPr>
            <a:cxnSpLocks/>
          </p:cNvCxnSpPr>
          <p:nvPr/>
        </p:nvCxnSpPr>
        <p:spPr>
          <a:xfrm>
            <a:off x="8039113" y="1637065"/>
            <a:ext cx="35896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784DB2C3-59C7-3652-2B74-CB702068F75A}"/>
              </a:ext>
            </a:extLst>
          </p:cNvPr>
          <p:cNvSpPr txBox="1"/>
          <p:nvPr/>
        </p:nvSpPr>
        <p:spPr>
          <a:xfrm>
            <a:off x="4292443" y="1400985"/>
            <a:ext cx="3589666"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mn-cs"/>
              </a:rPr>
              <a:t>[Area 2]</a:t>
            </a:r>
          </a:p>
        </p:txBody>
      </p:sp>
      <p:cxnSp>
        <p:nvCxnSpPr>
          <p:cNvPr id="127" name="Straight Connector 126">
            <a:extLst>
              <a:ext uri="{FF2B5EF4-FFF2-40B4-BE49-F238E27FC236}">
                <a16:creationId xmlns:a16="http://schemas.microsoft.com/office/drawing/2014/main" id="{5400A0AB-A082-4524-EFBE-796DD4281573}"/>
              </a:ext>
            </a:extLst>
          </p:cNvPr>
          <p:cNvCxnSpPr>
            <a:cxnSpLocks/>
          </p:cNvCxnSpPr>
          <p:nvPr/>
        </p:nvCxnSpPr>
        <p:spPr>
          <a:xfrm>
            <a:off x="4292444" y="1637065"/>
            <a:ext cx="35896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E570BB53-ECF9-4052-F7D4-4BEE3BA06FF2}"/>
              </a:ext>
            </a:extLst>
          </p:cNvPr>
          <p:cNvSpPr txBox="1"/>
          <p:nvPr/>
        </p:nvSpPr>
        <p:spPr>
          <a:xfrm>
            <a:off x="545772" y="1400985"/>
            <a:ext cx="3589666"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mn-cs"/>
              </a:rPr>
              <a:t>[Area 1]</a:t>
            </a:r>
          </a:p>
        </p:txBody>
      </p:sp>
      <p:cxnSp>
        <p:nvCxnSpPr>
          <p:cNvPr id="130" name="Straight Connector 129">
            <a:extLst>
              <a:ext uri="{FF2B5EF4-FFF2-40B4-BE49-F238E27FC236}">
                <a16:creationId xmlns:a16="http://schemas.microsoft.com/office/drawing/2014/main" id="{2A01C208-6BE7-B908-DA32-E0D0AD6B3E12}"/>
              </a:ext>
            </a:extLst>
          </p:cNvPr>
          <p:cNvCxnSpPr>
            <a:cxnSpLocks/>
          </p:cNvCxnSpPr>
          <p:nvPr/>
        </p:nvCxnSpPr>
        <p:spPr>
          <a:xfrm>
            <a:off x="545773" y="1637065"/>
            <a:ext cx="35896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object 52">
            <a:extLst>
              <a:ext uri="{FF2B5EF4-FFF2-40B4-BE49-F238E27FC236}">
                <a16:creationId xmlns:a16="http://schemas.microsoft.com/office/drawing/2014/main" id="{3F2EC0F4-6814-D6DF-07AD-E6C2253D1183}"/>
              </a:ext>
            </a:extLst>
          </p:cNvPr>
          <p:cNvSpPr txBox="1"/>
          <p:nvPr/>
        </p:nvSpPr>
        <p:spPr>
          <a:xfrm>
            <a:off x="4292442" y="5885132"/>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138" name="object 60">
            <a:extLst>
              <a:ext uri="{FF2B5EF4-FFF2-40B4-BE49-F238E27FC236}">
                <a16:creationId xmlns:a16="http://schemas.microsoft.com/office/drawing/2014/main" id="{9554D0D4-0C8A-2434-BF33-0C712D0102AE}"/>
              </a:ext>
            </a:extLst>
          </p:cNvPr>
          <p:cNvSpPr txBox="1"/>
          <p:nvPr/>
        </p:nvSpPr>
        <p:spPr>
          <a:xfrm>
            <a:off x="8039111" y="5885132"/>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139" name="object 96">
            <a:extLst>
              <a:ext uri="{FF2B5EF4-FFF2-40B4-BE49-F238E27FC236}">
                <a16:creationId xmlns:a16="http://schemas.microsoft.com/office/drawing/2014/main" id="{85CCE6DD-1DE4-A11C-050B-8192833FBCED}"/>
              </a:ext>
            </a:extLst>
          </p:cNvPr>
          <p:cNvSpPr txBox="1"/>
          <p:nvPr/>
        </p:nvSpPr>
        <p:spPr>
          <a:xfrm>
            <a:off x="545772" y="5885132"/>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141" name="object 90">
            <a:extLst>
              <a:ext uri="{FF2B5EF4-FFF2-40B4-BE49-F238E27FC236}">
                <a16:creationId xmlns:a16="http://schemas.microsoft.com/office/drawing/2014/main" id="{5C2B932A-9477-9E2D-0E55-DE82F2EB1C42}"/>
              </a:ext>
            </a:extLst>
          </p:cNvPr>
          <p:cNvSpPr txBox="1"/>
          <p:nvPr/>
        </p:nvSpPr>
        <p:spPr>
          <a:xfrm>
            <a:off x="545772" y="4125519"/>
            <a:ext cx="3589666" cy="174309"/>
          </a:xfrm>
          <a:prstGeom prst="rect">
            <a:avLst/>
          </a:prstGeom>
        </p:spPr>
        <p:txBody>
          <a:bodyPr vert="horz" wrap="square" lIns="0" tIns="11206" rIns="0" bIns="0" rtlCol="0">
            <a:no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sp>
        <p:nvSpPr>
          <p:cNvPr id="142" name="object 103">
            <a:extLst>
              <a:ext uri="{FF2B5EF4-FFF2-40B4-BE49-F238E27FC236}">
                <a16:creationId xmlns:a16="http://schemas.microsoft.com/office/drawing/2014/main" id="{C0814609-166C-D135-460E-1EFBB08DF784}"/>
              </a:ext>
            </a:extLst>
          </p:cNvPr>
          <p:cNvSpPr txBox="1"/>
          <p:nvPr/>
        </p:nvSpPr>
        <p:spPr>
          <a:xfrm>
            <a:off x="8039111" y="4125519"/>
            <a:ext cx="3589666" cy="165525"/>
          </a:xfrm>
          <a:prstGeom prst="rect">
            <a:avLst/>
          </a:prstGeom>
        </p:spPr>
        <p:txBody>
          <a:bodyPr vert="horz" wrap="square" lIns="0" tIns="11206" rIns="0" bIns="0" rtlCol="0">
            <a:sp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sp>
        <p:nvSpPr>
          <p:cNvPr id="143" name="object 104">
            <a:extLst>
              <a:ext uri="{FF2B5EF4-FFF2-40B4-BE49-F238E27FC236}">
                <a16:creationId xmlns:a16="http://schemas.microsoft.com/office/drawing/2014/main" id="{F68F4B81-9762-245E-D921-F8FE2D9CC36C}"/>
              </a:ext>
            </a:extLst>
          </p:cNvPr>
          <p:cNvSpPr txBox="1"/>
          <p:nvPr/>
        </p:nvSpPr>
        <p:spPr>
          <a:xfrm>
            <a:off x="4292442" y="4125519"/>
            <a:ext cx="3589666" cy="173690"/>
          </a:xfrm>
          <a:prstGeom prst="rect">
            <a:avLst/>
          </a:prstGeom>
        </p:spPr>
        <p:txBody>
          <a:bodyPr vert="horz" wrap="square" lIns="0" tIns="19610" rIns="0" bIns="0" rtlCol="0">
            <a:sp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graphicFrame>
        <p:nvGraphicFramePr>
          <p:cNvPr id="146" name="Chart 145">
            <a:extLst>
              <a:ext uri="{FF2B5EF4-FFF2-40B4-BE49-F238E27FC236}">
                <a16:creationId xmlns:a16="http://schemas.microsoft.com/office/drawing/2014/main" id="{508423DD-3799-D6FB-98FC-B2620A9B6A1D}"/>
              </a:ext>
            </a:extLst>
          </p:cNvPr>
          <p:cNvGraphicFramePr/>
          <p:nvPr>
            <p:extLst>
              <p:ext uri="{D42A27DB-BD31-4B8C-83A1-F6EECF244321}">
                <p14:modId xmlns:p14="http://schemas.microsoft.com/office/powerpoint/2010/main" val="2260877770"/>
              </p:ext>
            </p:extLst>
          </p:nvPr>
        </p:nvGraphicFramePr>
        <p:xfrm>
          <a:off x="547688" y="1948816"/>
          <a:ext cx="3028950" cy="1419224"/>
        </p:xfrm>
        <a:graphic>
          <a:graphicData uri="http://schemas.openxmlformats.org/drawingml/2006/chart">
            <c:chart xmlns:c="http://schemas.openxmlformats.org/drawingml/2006/chart" xmlns:r="http://schemas.openxmlformats.org/officeDocument/2006/relationships" r:id="rId2"/>
          </a:graphicData>
        </a:graphic>
      </p:graphicFrame>
      <p:sp>
        <p:nvSpPr>
          <p:cNvPr id="147" name="object 97">
            <a:extLst>
              <a:ext uri="{FF2B5EF4-FFF2-40B4-BE49-F238E27FC236}">
                <a16:creationId xmlns:a16="http://schemas.microsoft.com/office/drawing/2014/main" id="{E4AEDE16-9E1E-AE7C-461B-5C494F007C24}"/>
              </a:ext>
            </a:extLst>
          </p:cNvPr>
          <p:cNvSpPr txBox="1"/>
          <p:nvPr/>
        </p:nvSpPr>
        <p:spPr>
          <a:xfrm>
            <a:off x="3407040" y="2529813"/>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148" name="object 98">
            <a:extLst>
              <a:ext uri="{FF2B5EF4-FFF2-40B4-BE49-F238E27FC236}">
                <a16:creationId xmlns:a16="http://schemas.microsoft.com/office/drawing/2014/main" id="{DE37FBC1-BDBD-D81C-9107-979F1C1D56F7}"/>
              </a:ext>
            </a:extLst>
          </p:cNvPr>
          <p:cNvSpPr txBox="1"/>
          <p:nvPr/>
        </p:nvSpPr>
        <p:spPr>
          <a:xfrm>
            <a:off x="3407040" y="2981636"/>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graphicFrame>
        <p:nvGraphicFramePr>
          <p:cNvPr id="149" name="Chart 148">
            <a:extLst>
              <a:ext uri="{FF2B5EF4-FFF2-40B4-BE49-F238E27FC236}">
                <a16:creationId xmlns:a16="http://schemas.microsoft.com/office/drawing/2014/main" id="{32220474-0743-29DC-C427-D9A246BB84EA}"/>
              </a:ext>
            </a:extLst>
          </p:cNvPr>
          <p:cNvGraphicFramePr/>
          <p:nvPr>
            <p:extLst>
              <p:ext uri="{D42A27DB-BD31-4B8C-83A1-F6EECF244321}">
                <p14:modId xmlns:p14="http://schemas.microsoft.com/office/powerpoint/2010/main" val="2139871728"/>
              </p:ext>
            </p:extLst>
          </p:nvPr>
        </p:nvGraphicFramePr>
        <p:xfrm>
          <a:off x="8039111" y="4374789"/>
          <a:ext cx="3028950" cy="1419224"/>
        </p:xfrm>
        <a:graphic>
          <a:graphicData uri="http://schemas.openxmlformats.org/drawingml/2006/chart">
            <c:chart xmlns:c="http://schemas.openxmlformats.org/drawingml/2006/chart" xmlns:r="http://schemas.openxmlformats.org/officeDocument/2006/relationships" r:id="rId3"/>
          </a:graphicData>
        </a:graphic>
      </p:graphicFrame>
      <p:sp>
        <p:nvSpPr>
          <p:cNvPr id="150" name="object 97">
            <a:extLst>
              <a:ext uri="{FF2B5EF4-FFF2-40B4-BE49-F238E27FC236}">
                <a16:creationId xmlns:a16="http://schemas.microsoft.com/office/drawing/2014/main" id="{3CA5CE86-3B1C-307D-2C4F-CE92FB9C1117}"/>
              </a:ext>
            </a:extLst>
          </p:cNvPr>
          <p:cNvSpPr txBox="1"/>
          <p:nvPr/>
        </p:nvSpPr>
        <p:spPr>
          <a:xfrm>
            <a:off x="10915519" y="4991179"/>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cxnSp>
        <p:nvCxnSpPr>
          <p:cNvPr id="151" name="Straight Connector 150">
            <a:extLst>
              <a:ext uri="{FF2B5EF4-FFF2-40B4-BE49-F238E27FC236}">
                <a16:creationId xmlns:a16="http://schemas.microsoft.com/office/drawing/2014/main" id="{15F3D92E-ADCB-D423-D31A-FC8A27A1E5CA}"/>
              </a:ext>
            </a:extLst>
          </p:cNvPr>
          <p:cNvCxnSpPr>
            <a:cxnSpLocks/>
          </p:cNvCxnSpPr>
          <p:nvPr/>
        </p:nvCxnSpPr>
        <p:spPr>
          <a:xfrm>
            <a:off x="4213940" y="1708744"/>
            <a:ext cx="1" cy="45149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D050FDE-999F-CF88-259A-07894E330EFC}"/>
              </a:ext>
            </a:extLst>
          </p:cNvPr>
          <p:cNvCxnSpPr>
            <a:cxnSpLocks/>
          </p:cNvCxnSpPr>
          <p:nvPr/>
        </p:nvCxnSpPr>
        <p:spPr>
          <a:xfrm>
            <a:off x="7960611" y="1708744"/>
            <a:ext cx="1" cy="45149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ED70DCA-0850-5A3A-115A-294DA4E62D9B}"/>
              </a:ext>
            </a:extLst>
          </p:cNvPr>
          <p:cNvCxnSpPr>
            <a:cxnSpLocks/>
          </p:cNvCxnSpPr>
          <p:nvPr/>
        </p:nvCxnSpPr>
        <p:spPr>
          <a:xfrm rot="5400000">
            <a:off x="2340606" y="2256021"/>
            <a:ext cx="1" cy="35896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544D566-4E41-A96B-0450-BF1A9232B091}"/>
              </a:ext>
            </a:extLst>
          </p:cNvPr>
          <p:cNvCxnSpPr>
            <a:cxnSpLocks/>
          </p:cNvCxnSpPr>
          <p:nvPr/>
        </p:nvCxnSpPr>
        <p:spPr>
          <a:xfrm rot="5400000">
            <a:off x="6087276" y="2256022"/>
            <a:ext cx="1" cy="35896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42631A8-523F-9633-78B2-F5C2C6E3B400}"/>
              </a:ext>
            </a:extLst>
          </p:cNvPr>
          <p:cNvCxnSpPr>
            <a:cxnSpLocks/>
          </p:cNvCxnSpPr>
          <p:nvPr/>
        </p:nvCxnSpPr>
        <p:spPr>
          <a:xfrm rot="5400000">
            <a:off x="9833943" y="2256023"/>
            <a:ext cx="1" cy="35896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6" name="Chart 155">
            <a:extLst>
              <a:ext uri="{FF2B5EF4-FFF2-40B4-BE49-F238E27FC236}">
                <a16:creationId xmlns:a16="http://schemas.microsoft.com/office/drawing/2014/main" id="{B59CE701-0F4E-A60D-D4DC-1842AE2D1DDA}"/>
              </a:ext>
            </a:extLst>
          </p:cNvPr>
          <p:cNvGraphicFramePr/>
          <p:nvPr>
            <p:extLst>
              <p:ext uri="{D42A27DB-BD31-4B8C-83A1-F6EECF244321}">
                <p14:modId xmlns:p14="http://schemas.microsoft.com/office/powerpoint/2010/main" val="3900777082"/>
              </p:ext>
            </p:extLst>
          </p:nvPr>
        </p:nvGraphicFramePr>
        <p:xfrm>
          <a:off x="547688" y="4374789"/>
          <a:ext cx="3028950" cy="14192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9" name="Chart 158">
            <a:extLst>
              <a:ext uri="{FF2B5EF4-FFF2-40B4-BE49-F238E27FC236}">
                <a16:creationId xmlns:a16="http://schemas.microsoft.com/office/drawing/2014/main" id="{39C48BD4-BBE5-1EBF-79EA-AF5B9BF102BF}"/>
              </a:ext>
            </a:extLst>
          </p:cNvPr>
          <p:cNvGraphicFramePr/>
          <p:nvPr>
            <p:extLst>
              <p:ext uri="{D42A27DB-BD31-4B8C-83A1-F6EECF244321}">
                <p14:modId xmlns:p14="http://schemas.microsoft.com/office/powerpoint/2010/main" val="1134912869"/>
              </p:ext>
            </p:extLst>
          </p:nvPr>
        </p:nvGraphicFramePr>
        <p:xfrm>
          <a:off x="4292442" y="1948816"/>
          <a:ext cx="3028950" cy="141922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0" name="Chart 159">
            <a:extLst>
              <a:ext uri="{FF2B5EF4-FFF2-40B4-BE49-F238E27FC236}">
                <a16:creationId xmlns:a16="http://schemas.microsoft.com/office/drawing/2014/main" id="{DF85E85E-EF18-F249-83A1-DF31AD161AC7}"/>
              </a:ext>
            </a:extLst>
          </p:cNvPr>
          <p:cNvGraphicFramePr/>
          <p:nvPr>
            <p:extLst>
              <p:ext uri="{D42A27DB-BD31-4B8C-83A1-F6EECF244321}">
                <p14:modId xmlns:p14="http://schemas.microsoft.com/office/powerpoint/2010/main" val="2960447472"/>
              </p:ext>
            </p:extLst>
          </p:nvPr>
        </p:nvGraphicFramePr>
        <p:xfrm>
          <a:off x="8039111" y="1948816"/>
          <a:ext cx="3028950" cy="14192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1" name="Chart 160">
            <a:extLst>
              <a:ext uri="{FF2B5EF4-FFF2-40B4-BE49-F238E27FC236}">
                <a16:creationId xmlns:a16="http://schemas.microsoft.com/office/drawing/2014/main" id="{44524228-513C-DACE-EC7A-3BB5CB26DEEC}"/>
              </a:ext>
            </a:extLst>
          </p:cNvPr>
          <p:cNvGraphicFramePr/>
          <p:nvPr>
            <p:extLst>
              <p:ext uri="{D42A27DB-BD31-4B8C-83A1-F6EECF244321}">
                <p14:modId xmlns:p14="http://schemas.microsoft.com/office/powerpoint/2010/main" val="2970117732"/>
              </p:ext>
            </p:extLst>
          </p:nvPr>
        </p:nvGraphicFramePr>
        <p:xfrm>
          <a:off x="4292442" y="4374789"/>
          <a:ext cx="3028950" cy="1419224"/>
        </p:xfrm>
        <a:graphic>
          <a:graphicData uri="http://schemas.openxmlformats.org/drawingml/2006/chart">
            <c:chart xmlns:c="http://schemas.openxmlformats.org/drawingml/2006/chart" xmlns:r="http://schemas.openxmlformats.org/officeDocument/2006/relationships" r:id="rId7"/>
          </a:graphicData>
        </a:graphic>
      </p:graphicFrame>
      <p:sp>
        <p:nvSpPr>
          <p:cNvPr id="164" name="object 97">
            <a:extLst>
              <a:ext uri="{FF2B5EF4-FFF2-40B4-BE49-F238E27FC236}">
                <a16:creationId xmlns:a16="http://schemas.microsoft.com/office/drawing/2014/main" id="{2779861F-8CF3-5EAC-E9E7-16BDCF49BBB8}"/>
              </a:ext>
            </a:extLst>
          </p:cNvPr>
          <p:cNvSpPr txBox="1"/>
          <p:nvPr/>
        </p:nvSpPr>
        <p:spPr>
          <a:xfrm>
            <a:off x="5740738" y="4424893"/>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165" name="object 97">
            <a:extLst>
              <a:ext uri="{FF2B5EF4-FFF2-40B4-BE49-F238E27FC236}">
                <a16:creationId xmlns:a16="http://schemas.microsoft.com/office/drawing/2014/main" id="{51131F24-62FC-874B-BAEA-CDC4F79FC861}"/>
              </a:ext>
            </a:extLst>
          </p:cNvPr>
          <p:cNvSpPr txBox="1"/>
          <p:nvPr/>
        </p:nvSpPr>
        <p:spPr>
          <a:xfrm>
            <a:off x="5698163" y="5053238"/>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166" name="object 97">
            <a:extLst>
              <a:ext uri="{FF2B5EF4-FFF2-40B4-BE49-F238E27FC236}">
                <a16:creationId xmlns:a16="http://schemas.microsoft.com/office/drawing/2014/main" id="{CEF3E508-478C-B220-61FB-23B0BB5A7241}"/>
              </a:ext>
            </a:extLst>
          </p:cNvPr>
          <p:cNvSpPr txBox="1"/>
          <p:nvPr/>
        </p:nvSpPr>
        <p:spPr>
          <a:xfrm>
            <a:off x="5660268" y="5274160"/>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2" name="object 97">
            <a:extLst>
              <a:ext uri="{FF2B5EF4-FFF2-40B4-BE49-F238E27FC236}">
                <a16:creationId xmlns:a16="http://schemas.microsoft.com/office/drawing/2014/main" id="{1913C0D9-C74B-CCC4-E105-FEE39D331D26}"/>
              </a:ext>
            </a:extLst>
          </p:cNvPr>
          <p:cNvSpPr txBox="1"/>
          <p:nvPr/>
        </p:nvSpPr>
        <p:spPr>
          <a:xfrm>
            <a:off x="3511940" y="4743931"/>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5" name="object 97">
            <a:extLst>
              <a:ext uri="{FF2B5EF4-FFF2-40B4-BE49-F238E27FC236}">
                <a16:creationId xmlns:a16="http://schemas.microsoft.com/office/drawing/2014/main" id="{AE577243-EAA6-69DC-5051-2D130053659D}"/>
              </a:ext>
            </a:extLst>
          </p:cNvPr>
          <p:cNvSpPr txBox="1"/>
          <p:nvPr/>
        </p:nvSpPr>
        <p:spPr>
          <a:xfrm>
            <a:off x="3511940" y="5214384"/>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6" name="object 97">
            <a:extLst>
              <a:ext uri="{FF2B5EF4-FFF2-40B4-BE49-F238E27FC236}">
                <a16:creationId xmlns:a16="http://schemas.microsoft.com/office/drawing/2014/main" id="{96AE9EBB-3FD6-6B62-4D45-D97E39E7A4E2}"/>
              </a:ext>
            </a:extLst>
          </p:cNvPr>
          <p:cNvSpPr txBox="1"/>
          <p:nvPr/>
        </p:nvSpPr>
        <p:spPr>
          <a:xfrm>
            <a:off x="3511940" y="5381331"/>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8" name="Google Shape;507;p14">
            <a:extLst>
              <a:ext uri="{FF2B5EF4-FFF2-40B4-BE49-F238E27FC236}">
                <a16:creationId xmlns:a16="http://schemas.microsoft.com/office/drawing/2014/main" id="{89AD2098-C24F-B805-8735-C5CEC8D4EA7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657066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C5D5F-9C7D-35B0-BCDB-E32479126632}"/>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F306DA45-A801-9FE0-F2D9-D0D6538094F7}"/>
              </a:ext>
            </a:extLst>
          </p:cNvPr>
          <p:cNvSpPr>
            <a:spLocks noGrp="1"/>
          </p:cNvSpPr>
          <p:nvPr>
            <p:ph type="title"/>
          </p:nvPr>
        </p:nvSpPr>
        <p:spPr/>
        <p:txBody>
          <a:bodyPr/>
          <a:lstStyle/>
          <a:p>
            <a:r>
              <a:rPr lang="en-US" dirty="0">
                <a:solidFill>
                  <a:schemeClr val="accent2"/>
                </a:solidFill>
              </a:rPr>
              <a:t>Option</a:t>
            </a:r>
            <a:r>
              <a:rPr lang="en-US" spc="-31" dirty="0">
                <a:solidFill>
                  <a:schemeClr val="accent2"/>
                </a:solidFill>
              </a:rPr>
              <a:t> </a:t>
            </a:r>
            <a:r>
              <a:rPr lang="en-US" dirty="0">
                <a:solidFill>
                  <a:schemeClr val="accent2"/>
                </a:solidFill>
              </a:rPr>
              <a:t>I:</a:t>
            </a:r>
            <a:r>
              <a:rPr lang="en-US" spc="-31" dirty="0">
                <a:solidFill>
                  <a:schemeClr val="accent2"/>
                </a:solidFill>
              </a:rPr>
              <a:t> </a:t>
            </a:r>
            <a:r>
              <a:rPr lang="en-US" spc="-31" dirty="0"/>
              <a:t>[insert description e.g., optimizes for customer satisfaction]</a:t>
            </a:r>
            <a:endParaRPr lang="en-US" dirty="0"/>
          </a:p>
        </p:txBody>
      </p:sp>
      <p:sp>
        <p:nvSpPr>
          <p:cNvPr id="49" name="Text Placeholder 48">
            <a:extLst>
              <a:ext uri="{FF2B5EF4-FFF2-40B4-BE49-F238E27FC236}">
                <a16:creationId xmlns:a16="http://schemas.microsoft.com/office/drawing/2014/main" id="{21167BF1-0E2E-79B2-1EEC-1EEC2C651CEA}"/>
              </a:ext>
            </a:extLst>
          </p:cNvPr>
          <p:cNvSpPr>
            <a:spLocks noGrp="1"/>
          </p:cNvSpPr>
          <p:nvPr>
            <p:ph type="body" sz="quarter" idx="17"/>
          </p:nvPr>
        </p:nvSpPr>
        <p:spPr/>
        <p:txBody>
          <a:bodyPr/>
          <a:lstStyle/>
          <a:p>
            <a:endParaRPr lang="en-US"/>
          </a:p>
        </p:txBody>
      </p:sp>
      <p:cxnSp>
        <p:nvCxnSpPr>
          <p:cNvPr id="2" name="Straight Connector 1">
            <a:extLst>
              <a:ext uri="{FF2B5EF4-FFF2-40B4-BE49-F238E27FC236}">
                <a16:creationId xmlns:a16="http://schemas.microsoft.com/office/drawing/2014/main" id="{D5BC77B7-000C-2A76-412A-F41A53590A66}"/>
              </a:ext>
            </a:extLst>
          </p:cNvPr>
          <p:cNvCxnSpPr>
            <a:cxnSpLocks/>
          </p:cNvCxnSpPr>
          <p:nvPr/>
        </p:nvCxnSpPr>
        <p:spPr>
          <a:xfrm>
            <a:off x="554736" y="2784942"/>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85FF7A2-3527-443C-7E9A-5563839A6292}"/>
              </a:ext>
            </a:extLst>
          </p:cNvPr>
          <p:cNvSpPr txBox="1"/>
          <p:nvPr/>
        </p:nvSpPr>
        <p:spPr>
          <a:xfrm>
            <a:off x="7099300" y="2224446"/>
            <a:ext cx="4542921" cy="40780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p:txBody>
      </p:sp>
      <p:sp>
        <p:nvSpPr>
          <p:cNvPr id="43" name="TextBox 42">
            <a:extLst>
              <a:ext uri="{FF2B5EF4-FFF2-40B4-BE49-F238E27FC236}">
                <a16:creationId xmlns:a16="http://schemas.microsoft.com/office/drawing/2014/main" id="{EC519410-0BB5-B31B-9675-27D1AD49F212}"/>
              </a:ext>
            </a:extLst>
          </p:cNvPr>
          <p:cNvSpPr txBox="1"/>
          <p:nvPr/>
        </p:nvSpPr>
        <p:spPr>
          <a:xfrm>
            <a:off x="7099300" y="2876079"/>
            <a:ext cx="4542921" cy="107721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44" name="TextBox 43">
            <a:extLst>
              <a:ext uri="{FF2B5EF4-FFF2-40B4-BE49-F238E27FC236}">
                <a16:creationId xmlns:a16="http://schemas.microsoft.com/office/drawing/2014/main" id="{BFC93716-F425-8670-A28C-BE3CA1B3A08A}"/>
              </a:ext>
            </a:extLst>
          </p:cNvPr>
          <p:cNvSpPr txBox="1"/>
          <p:nvPr/>
        </p:nvSpPr>
        <p:spPr>
          <a:xfrm>
            <a:off x="554736" y="1786767"/>
            <a:ext cx="156457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Area</a:t>
            </a:r>
          </a:p>
        </p:txBody>
      </p:sp>
      <p:cxnSp>
        <p:nvCxnSpPr>
          <p:cNvPr id="45" name="Straight Connector 44">
            <a:extLst>
              <a:ext uri="{FF2B5EF4-FFF2-40B4-BE49-F238E27FC236}">
                <a16:creationId xmlns:a16="http://schemas.microsoft.com/office/drawing/2014/main" id="{860672C4-BBBC-8639-BE72-0ED4EA8A58C3}"/>
              </a:ext>
            </a:extLst>
          </p:cNvPr>
          <p:cNvCxnSpPr>
            <a:cxnSpLocks/>
          </p:cNvCxnSpPr>
          <p:nvPr/>
        </p:nvCxnSpPr>
        <p:spPr>
          <a:xfrm>
            <a:off x="554736" y="2053625"/>
            <a:ext cx="156457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BA4DA99-F9AB-8BC3-47B7-CA8E4AE1CA78}"/>
              </a:ext>
            </a:extLst>
          </p:cNvPr>
          <p:cNvSpPr txBox="1"/>
          <p:nvPr/>
        </p:nvSpPr>
        <p:spPr>
          <a:xfrm>
            <a:off x="7099300" y="1786767"/>
            <a:ext cx="454292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Possible levers</a:t>
            </a:r>
          </a:p>
        </p:txBody>
      </p:sp>
      <p:cxnSp>
        <p:nvCxnSpPr>
          <p:cNvPr id="48" name="Straight Connector 47">
            <a:extLst>
              <a:ext uri="{FF2B5EF4-FFF2-40B4-BE49-F238E27FC236}">
                <a16:creationId xmlns:a16="http://schemas.microsoft.com/office/drawing/2014/main" id="{DCC0CACE-3CD2-2571-4956-A20EBC9C41B0}"/>
              </a:ext>
            </a:extLst>
          </p:cNvPr>
          <p:cNvCxnSpPr>
            <a:cxnSpLocks/>
          </p:cNvCxnSpPr>
          <p:nvPr/>
        </p:nvCxnSpPr>
        <p:spPr>
          <a:xfrm>
            <a:off x="7099301" y="2053625"/>
            <a:ext cx="4542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EBA7F3D-566F-F8DD-5960-0D288DA9DFE6}"/>
              </a:ext>
            </a:extLst>
          </p:cNvPr>
          <p:cNvSpPr txBox="1"/>
          <p:nvPr/>
        </p:nvSpPr>
        <p:spPr>
          <a:xfrm>
            <a:off x="2291387" y="2224446"/>
            <a:ext cx="4635840" cy="40780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p:txBody>
      </p:sp>
      <p:sp>
        <p:nvSpPr>
          <p:cNvPr id="52" name="TextBox 51">
            <a:extLst>
              <a:ext uri="{FF2B5EF4-FFF2-40B4-BE49-F238E27FC236}">
                <a16:creationId xmlns:a16="http://schemas.microsoft.com/office/drawing/2014/main" id="{C696281D-A2F1-7979-B166-207D93BB158F}"/>
              </a:ext>
            </a:extLst>
          </p:cNvPr>
          <p:cNvSpPr txBox="1"/>
          <p:nvPr/>
        </p:nvSpPr>
        <p:spPr>
          <a:xfrm>
            <a:off x="2291387" y="2876079"/>
            <a:ext cx="4635840" cy="854080"/>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sp>
        <p:nvSpPr>
          <p:cNvPr id="53" name="TextBox 52">
            <a:extLst>
              <a:ext uri="{FF2B5EF4-FFF2-40B4-BE49-F238E27FC236}">
                <a16:creationId xmlns:a16="http://schemas.microsoft.com/office/drawing/2014/main" id="{2C3E70A7-5693-98EC-C301-8503CE2D430F}"/>
              </a:ext>
            </a:extLst>
          </p:cNvPr>
          <p:cNvSpPr txBox="1"/>
          <p:nvPr/>
        </p:nvSpPr>
        <p:spPr>
          <a:xfrm>
            <a:off x="2291387" y="1786767"/>
            <a:ext cx="4635840"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Description</a:t>
            </a:r>
          </a:p>
        </p:txBody>
      </p:sp>
      <p:cxnSp>
        <p:nvCxnSpPr>
          <p:cNvPr id="54" name="Straight Connector 53">
            <a:extLst>
              <a:ext uri="{FF2B5EF4-FFF2-40B4-BE49-F238E27FC236}">
                <a16:creationId xmlns:a16="http://schemas.microsoft.com/office/drawing/2014/main" id="{610F7B39-4303-4851-5818-51695036F899}"/>
              </a:ext>
            </a:extLst>
          </p:cNvPr>
          <p:cNvCxnSpPr>
            <a:cxnSpLocks/>
          </p:cNvCxnSpPr>
          <p:nvPr/>
        </p:nvCxnSpPr>
        <p:spPr>
          <a:xfrm>
            <a:off x="2291387" y="2053625"/>
            <a:ext cx="46358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C02EE5D-6934-F04E-0408-ECCCD99EB9B3}"/>
              </a:ext>
            </a:extLst>
          </p:cNvPr>
          <p:cNvSpPr txBox="1"/>
          <p:nvPr/>
        </p:nvSpPr>
        <p:spPr>
          <a:xfrm>
            <a:off x="2291387" y="4797293"/>
            <a:ext cx="4635840" cy="854080"/>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cxnSp>
        <p:nvCxnSpPr>
          <p:cNvPr id="56" name="Straight Connector 55">
            <a:extLst>
              <a:ext uri="{FF2B5EF4-FFF2-40B4-BE49-F238E27FC236}">
                <a16:creationId xmlns:a16="http://schemas.microsoft.com/office/drawing/2014/main" id="{AFD5A58A-173A-08CA-09C8-3BB091E68905}"/>
              </a:ext>
            </a:extLst>
          </p:cNvPr>
          <p:cNvCxnSpPr>
            <a:cxnSpLocks/>
          </p:cNvCxnSpPr>
          <p:nvPr/>
        </p:nvCxnSpPr>
        <p:spPr>
          <a:xfrm>
            <a:off x="554736" y="470615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DDEC0-F1F9-EA07-CD53-71F78EC975D7}"/>
              </a:ext>
            </a:extLst>
          </p:cNvPr>
          <p:cNvSpPr txBox="1"/>
          <p:nvPr/>
        </p:nvSpPr>
        <p:spPr>
          <a:xfrm>
            <a:off x="7099300" y="4797293"/>
            <a:ext cx="4542921" cy="107721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65" name="Text Placeholder 6">
            <a:extLst>
              <a:ext uri="{FF2B5EF4-FFF2-40B4-BE49-F238E27FC236}">
                <a16:creationId xmlns:a16="http://schemas.microsoft.com/office/drawing/2014/main" id="{53611B5A-B814-ADC2-ECBC-A2F3D5B2B183}"/>
              </a:ext>
            </a:extLst>
          </p:cNvPr>
          <p:cNvSpPr txBox="1">
            <a:spLocks/>
          </p:cNvSpPr>
          <p:nvPr/>
        </p:nvSpPr>
        <p:spPr>
          <a:xfrm>
            <a:off x="738056" y="2224446"/>
            <a:ext cx="1381257" cy="469359"/>
          </a:xfrm>
          <a:prstGeom prst="rect">
            <a:avLst/>
          </a:prstGeom>
          <a:solidFill>
            <a:schemeClr val="accent1"/>
          </a:solidFill>
          <a:effectLst/>
        </p:spPr>
        <p:txBody>
          <a:bodyPr lIns="18000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 / dimension]</a:t>
            </a:r>
          </a:p>
        </p:txBody>
      </p:sp>
      <p:sp>
        <p:nvSpPr>
          <p:cNvPr id="66" name="Text Placeholder 6">
            <a:extLst>
              <a:ext uri="{FF2B5EF4-FFF2-40B4-BE49-F238E27FC236}">
                <a16:creationId xmlns:a16="http://schemas.microsoft.com/office/drawing/2014/main" id="{448DCD9C-CEAE-F001-37C5-7AEBE5083ED0}"/>
              </a:ext>
            </a:extLst>
          </p:cNvPr>
          <p:cNvSpPr txBox="1">
            <a:spLocks/>
          </p:cNvSpPr>
          <p:nvPr/>
        </p:nvSpPr>
        <p:spPr>
          <a:xfrm>
            <a:off x="738056" y="2876079"/>
            <a:ext cx="1381257" cy="1738938"/>
          </a:xfrm>
          <a:prstGeom prst="rect">
            <a:avLst/>
          </a:prstGeom>
          <a:solidFill>
            <a:schemeClr val="accent1"/>
          </a:solidFill>
          <a:effectLst/>
        </p:spPr>
        <p:txBody>
          <a:bodyPr lIns="180000" tIns="73152" rIns="73152" bIns="73152" anchor="ctr">
            <a:noAutofit/>
          </a:bodyP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 / dimension]</a:t>
            </a:r>
          </a:p>
        </p:txBody>
      </p:sp>
      <p:sp>
        <p:nvSpPr>
          <p:cNvPr id="67" name="Text Placeholder 6">
            <a:extLst>
              <a:ext uri="{FF2B5EF4-FFF2-40B4-BE49-F238E27FC236}">
                <a16:creationId xmlns:a16="http://schemas.microsoft.com/office/drawing/2014/main" id="{F080D597-C9E9-6ECD-EF38-A3F03DA569FE}"/>
              </a:ext>
            </a:extLst>
          </p:cNvPr>
          <p:cNvSpPr txBox="1">
            <a:spLocks/>
          </p:cNvSpPr>
          <p:nvPr/>
        </p:nvSpPr>
        <p:spPr>
          <a:xfrm>
            <a:off x="738056" y="4797292"/>
            <a:ext cx="1381257" cy="1408078"/>
          </a:xfrm>
          <a:prstGeom prst="rect">
            <a:avLst/>
          </a:prstGeom>
          <a:solidFill>
            <a:schemeClr val="accent1"/>
          </a:solidFill>
          <a:effectLst/>
        </p:spPr>
        <p:txBody>
          <a:bodyPr lIns="18000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 / dimension]</a:t>
            </a:r>
          </a:p>
        </p:txBody>
      </p:sp>
      <p:sp>
        <p:nvSpPr>
          <p:cNvPr id="68" name="Rectangle 8">
            <a:extLst>
              <a:ext uri="{FF2B5EF4-FFF2-40B4-BE49-F238E27FC236}">
                <a16:creationId xmlns:a16="http://schemas.microsoft.com/office/drawing/2014/main" id="{BCB6F448-D426-4CDC-8726-42B050407CD8}"/>
              </a:ext>
            </a:extLst>
          </p:cNvPr>
          <p:cNvSpPr/>
          <p:nvPr/>
        </p:nvSpPr>
        <p:spPr>
          <a:xfrm>
            <a:off x="545209" y="2317362"/>
            <a:ext cx="292991" cy="283528"/>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69" name="Rectangle 8">
            <a:extLst>
              <a:ext uri="{FF2B5EF4-FFF2-40B4-BE49-F238E27FC236}">
                <a16:creationId xmlns:a16="http://schemas.microsoft.com/office/drawing/2014/main" id="{06B27E32-E105-D460-7935-2F62519A633A}"/>
              </a:ext>
            </a:extLst>
          </p:cNvPr>
          <p:cNvSpPr/>
          <p:nvPr/>
        </p:nvSpPr>
        <p:spPr>
          <a:xfrm>
            <a:off x="545209" y="3603784"/>
            <a:ext cx="292991" cy="283528"/>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70" name="Rectangle 8">
            <a:extLst>
              <a:ext uri="{FF2B5EF4-FFF2-40B4-BE49-F238E27FC236}">
                <a16:creationId xmlns:a16="http://schemas.microsoft.com/office/drawing/2014/main" id="{2A686299-98E2-E6C1-9AEC-1EA6CB22E6AA}"/>
              </a:ext>
            </a:extLst>
          </p:cNvPr>
          <p:cNvSpPr/>
          <p:nvPr/>
        </p:nvSpPr>
        <p:spPr>
          <a:xfrm>
            <a:off x="545209" y="5359567"/>
            <a:ext cx="292991" cy="283528"/>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4" name="Google Shape;507;p14">
            <a:extLst>
              <a:ext uri="{FF2B5EF4-FFF2-40B4-BE49-F238E27FC236}">
                <a16:creationId xmlns:a16="http://schemas.microsoft.com/office/drawing/2014/main" id="{E658EDB1-9970-B745-BBF6-F6FCF825FEB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1701130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78A89-2F5D-8D97-00CA-601AB0B5C831}"/>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5000CDC5-D602-C978-BD5C-C9D3795B3B37}"/>
              </a:ext>
            </a:extLst>
          </p:cNvPr>
          <p:cNvSpPr>
            <a:spLocks noGrp="1"/>
          </p:cNvSpPr>
          <p:nvPr>
            <p:ph type="title"/>
          </p:nvPr>
        </p:nvSpPr>
        <p:spPr/>
        <p:txBody>
          <a:bodyPr/>
          <a:lstStyle/>
          <a:p>
            <a:r>
              <a:rPr lang="en-US" dirty="0"/>
              <a:t>Wide range of improvements can lead to [insert] results</a:t>
            </a:r>
          </a:p>
        </p:txBody>
      </p:sp>
      <p:sp>
        <p:nvSpPr>
          <p:cNvPr id="30" name="Text Placeholder 29">
            <a:extLst>
              <a:ext uri="{FF2B5EF4-FFF2-40B4-BE49-F238E27FC236}">
                <a16:creationId xmlns:a16="http://schemas.microsoft.com/office/drawing/2014/main" id="{0E04B884-131D-A03C-1347-9B0FDC768074}"/>
              </a:ext>
            </a:extLst>
          </p:cNvPr>
          <p:cNvSpPr>
            <a:spLocks noGrp="1"/>
          </p:cNvSpPr>
          <p:nvPr>
            <p:ph type="body" sz="quarter" idx="17"/>
          </p:nvPr>
        </p:nvSpPr>
        <p:spPr/>
        <p:txBody>
          <a:bodyPr/>
          <a:lstStyle/>
          <a:p>
            <a:endParaRPr lang="en-US"/>
          </a:p>
        </p:txBody>
      </p:sp>
      <p:cxnSp>
        <p:nvCxnSpPr>
          <p:cNvPr id="3" name="Straight Connector 2">
            <a:extLst>
              <a:ext uri="{FF2B5EF4-FFF2-40B4-BE49-F238E27FC236}">
                <a16:creationId xmlns:a16="http://schemas.microsoft.com/office/drawing/2014/main" id="{DADBFCF4-9422-6C5B-251D-B633F6F4CF25}"/>
              </a:ext>
            </a:extLst>
          </p:cNvPr>
          <p:cNvCxnSpPr>
            <a:cxnSpLocks/>
          </p:cNvCxnSpPr>
          <p:nvPr/>
        </p:nvCxnSpPr>
        <p:spPr>
          <a:xfrm>
            <a:off x="551509" y="1974723"/>
            <a:ext cx="345306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94D889-5B4A-A3BC-A991-81C3D89201F9}"/>
              </a:ext>
            </a:extLst>
          </p:cNvPr>
          <p:cNvCxnSpPr>
            <a:cxnSpLocks/>
          </p:cNvCxnSpPr>
          <p:nvPr/>
        </p:nvCxnSpPr>
        <p:spPr>
          <a:xfrm>
            <a:off x="4366242" y="1974723"/>
            <a:ext cx="345306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0BCB54-0723-0D11-E2F7-A0C861C63D88}"/>
              </a:ext>
            </a:extLst>
          </p:cNvPr>
          <p:cNvCxnSpPr>
            <a:cxnSpLocks/>
          </p:cNvCxnSpPr>
          <p:nvPr/>
        </p:nvCxnSpPr>
        <p:spPr>
          <a:xfrm>
            <a:off x="8180976" y="1974723"/>
            <a:ext cx="345306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6DAC082-6273-0C86-CB0D-6F7F4185F452}"/>
              </a:ext>
            </a:extLst>
          </p:cNvPr>
          <p:cNvSpPr txBox="1"/>
          <p:nvPr/>
        </p:nvSpPr>
        <p:spPr>
          <a:xfrm>
            <a:off x="551509" y="1661761"/>
            <a:ext cx="3453060" cy="215444"/>
          </a:xfrm>
          <a:prstGeom prst="rect">
            <a:avLst/>
          </a:prstGeom>
          <a:ln w="6350">
            <a:noFill/>
            <a:miter lim="800000"/>
          </a:ln>
        </p:spPr>
        <p:txBody>
          <a:bodyPr vert="horz" wrap="square" lIns="0" tIns="0" rIns="0" bIns="0" rtlCol="0" anchor="ctr">
            <a:spAutoFit/>
          </a:bodyPr>
          <a:lstStyle/>
          <a:p>
            <a:pPr algn="ctr">
              <a:spcBef>
                <a:spcPts val="300"/>
              </a:spcBef>
              <a:spcAft>
                <a:spcPts val="300"/>
              </a:spcAft>
              <a:buNone/>
            </a:pPr>
            <a:r>
              <a:rPr lang="en-US" sz="1400" b="1" dirty="0"/>
              <a:t>Improvement</a:t>
            </a:r>
          </a:p>
        </p:txBody>
      </p:sp>
      <p:sp>
        <p:nvSpPr>
          <p:cNvPr id="25" name="TextBox 24">
            <a:extLst>
              <a:ext uri="{FF2B5EF4-FFF2-40B4-BE49-F238E27FC236}">
                <a16:creationId xmlns:a16="http://schemas.microsoft.com/office/drawing/2014/main" id="{CF03A5CE-17C8-3232-C3D4-C4AEBBC031F6}"/>
              </a:ext>
            </a:extLst>
          </p:cNvPr>
          <p:cNvSpPr txBox="1"/>
          <p:nvPr/>
        </p:nvSpPr>
        <p:spPr>
          <a:xfrm>
            <a:off x="4366242" y="1661761"/>
            <a:ext cx="3453060" cy="215444"/>
          </a:xfrm>
          <a:prstGeom prst="rect">
            <a:avLst/>
          </a:prstGeom>
          <a:ln w="6350">
            <a:noFill/>
            <a:miter lim="800000"/>
          </a:ln>
        </p:spPr>
        <p:txBody>
          <a:bodyPr vert="horz" wrap="square" lIns="0" tIns="0" rIns="0" bIns="0" rtlCol="0" anchor="ctr">
            <a:spAutoFit/>
          </a:bodyPr>
          <a:lstStyle/>
          <a:p>
            <a:pPr algn="ctr">
              <a:spcBef>
                <a:spcPts val="300"/>
              </a:spcBef>
              <a:spcAft>
                <a:spcPts val="300"/>
              </a:spcAft>
              <a:buNone/>
            </a:pPr>
            <a:r>
              <a:rPr lang="en-US" sz="1400" b="1" dirty="0"/>
              <a:t>Action required</a:t>
            </a:r>
          </a:p>
        </p:txBody>
      </p:sp>
      <p:sp>
        <p:nvSpPr>
          <p:cNvPr id="26" name="TextBox 25">
            <a:extLst>
              <a:ext uri="{FF2B5EF4-FFF2-40B4-BE49-F238E27FC236}">
                <a16:creationId xmlns:a16="http://schemas.microsoft.com/office/drawing/2014/main" id="{B5DFEBCF-214B-DC1F-6BDB-B037BF525E80}"/>
              </a:ext>
            </a:extLst>
          </p:cNvPr>
          <p:cNvSpPr txBox="1"/>
          <p:nvPr/>
        </p:nvSpPr>
        <p:spPr>
          <a:xfrm>
            <a:off x="8180976" y="1661761"/>
            <a:ext cx="3453060" cy="215444"/>
          </a:xfrm>
          <a:prstGeom prst="rect">
            <a:avLst/>
          </a:prstGeom>
          <a:ln w="6350">
            <a:noFill/>
            <a:miter lim="800000"/>
          </a:ln>
        </p:spPr>
        <p:txBody>
          <a:bodyPr vert="horz" wrap="square" lIns="0" tIns="0" rIns="0" bIns="0" rtlCol="0" anchor="ctr">
            <a:spAutoFit/>
          </a:bodyPr>
          <a:lstStyle/>
          <a:p>
            <a:pPr algn="ctr">
              <a:spcBef>
                <a:spcPts val="300"/>
              </a:spcBef>
              <a:spcAft>
                <a:spcPts val="300"/>
              </a:spcAft>
              <a:buNone/>
            </a:pPr>
            <a:r>
              <a:rPr lang="en-US" sz="1400" b="1" dirty="0"/>
              <a:t>Result</a:t>
            </a:r>
          </a:p>
        </p:txBody>
      </p:sp>
      <p:sp>
        <p:nvSpPr>
          <p:cNvPr id="27" name="object 8">
            <a:extLst>
              <a:ext uri="{FF2B5EF4-FFF2-40B4-BE49-F238E27FC236}">
                <a16:creationId xmlns:a16="http://schemas.microsoft.com/office/drawing/2014/main" id="{C37F9205-A356-A026-EDB6-50E54469F86D}"/>
              </a:ext>
            </a:extLst>
          </p:cNvPr>
          <p:cNvSpPr txBox="1"/>
          <p:nvPr/>
        </p:nvSpPr>
        <p:spPr>
          <a:xfrm>
            <a:off x="551509" y="2033461"/>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 e.g., higher truck utilization]</a:t>
            </a:r>
          </a:p>
        </p:txBody>
      </p:sp>
      <p:sp>
        <p:nvSpPr>
          <p:cNvPr id="32" name="object 17">
            <a:extLst>
              <a:ext uri="{FF2B5EF4-FFF2-40B4-BE49-F238E27FC236}">
                <a16:creationId xmlns:a16="http://schemas.microsoft.com/office/drawing/2014/main" id="{F7BCCA72-2184-B1DB-5D8C-78F8598E31B0}"/>
              </a:ext>
            </a:extLst>
          </p:cNvPr>
          <p:cNvSpPr txBox="1"/>
          <p:nvPr/>
        </p:nvSpPr>
        <p:spPr>
          <a:xfrm>
            <a:off x="4366242" y="2033461"/>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 e.g., New route management software]</a:t>
            </a:r>
            <a:endParaRPr sz="1200" dirty="0">
              <a:latin typeface="Arial"/>
              <a:cs typeface="Arial"/>
            </a:endParaRPr>
          </a:p>
        </p:txBody>
      </p:sp>
      <p:sp>
        <p:nvSpPr>
          <p:cNvPr id="33" name="object 19">
            <a:extLst>
              <a:ext uri="{FF2B5EF4-FFF2-40B4-BE49-F238E27FC236}">
                <a16:creationId xmlns:a16="http://schemas.microsoft.com/office/drawing/2014/main" id="{CE8FD633-BB0D-F877-A73A-4C1E1175AB86}"/>
              </a:ext>
            </a:extLst>
          </p:cNvPr>
          <p:cNvSpPr txBox="1"/>
          <p:nvPr/>
        </p:nvSpPr>
        <p:spPr>
          <a:xfrm>
            <a:off x="8180976" y="2033461"/>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 e.g., Usage capacity improved by +20%]</a:t>
            </a:r>
          </a:p>
        </p:txBody>
      </p:sp>
      <p:sp>
        <p:nvSpPr>
          <p:cNvPr id="44" name="object 8">
            <a:extLst>
              <a:ext uri="{FF2B5EF4-FFF2-40B4-BE49-F238E27FC236}">
                <a16:creationId xmlns:a16="http://schemas.microsoft.com/office/drawing/2014/main" id="{0BCF8FD6-3536-4C0B-9E8F-B7C96E287D3F}"/>
              </a:ext>
            </a:extLst>
          </p:cNvPr>
          <p:cNvSpPr txBox="1"/>
          <p:nvPr/>
        </p:nvSpPr>
        <p:spPr>
          <a:xfrm>
            <a:off x="551509" y="2700010"/>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a:t>
            </a:r>
          </a:p>
        </p:txBody>
      </p:sp>
      <p:sp>
        <p:nvSpPr>
          <p:cNvPr id="45" name="object 17">
            <a:extLst>
              <a:ext uri="{FF2B5EF4-FFF2-40B4-BE49-F238E27FC236}">
                <a16:creationId xmlns:a16="http://schemas.microsoft.com/office/drawing/2014/main" id="{B8720D2A-808C-0E32-603A-76412F8E6D4E}"/>
              </a:ext>
            </a:extLst>
          </p:cNvPr>
          <p:cNvSpPr txBox="1"/>
          <p:nvPr/>
        </p:nvSpPr>
        <p:spPr>
          <a:xfrm>
            <a:off x="4366242" y="2700010"/>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a:t>
            </a:r>
          </a:p>
        </p:txBody>
      </p:sp>
      <p:sp>
        <p:nvSpPr>
          <p:cNvPr id="46" name="object 19">
            <a:extLst>
              <a:ext uri="{FF2B5EF4-FFF2-40B4-BE49-F238E27FC236}">
                <a16:creationId xmlns:a16="http://schemas.microsoft.com/office/drawing/2014/main" id="{C1B80647-EA53-0E81-BF8F-9C7379B8831D}"/>
              </a:ext>
            </a:extLst>
          </p:cNvPr>
          <p:cNvSpPr txBox="1"/>
          <p:nvPr/>
        </p:nvSpPr>
        <p:spPr>
          <a:xfrm>
            <a:off x="8180976" y="2700010"/>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a:t>
            </a:r>
          </a:p>
        </p:txBody>
      </p:sp>
      <p:sp>
        <p:nvSpPr>
          <p:cNvPr id="50" name="object 8">
            <a:extLst>
              <a:ext uri="{FF2B5EF4-FFF2-40B4-BE49-F238E27FC236}">
                <a16:creationId xmlns:a16="http://schemas.microsoft.com/office/drawing/2014/main" id="{B44C7DD6-6EB6-6BA3-736A-1C3BC1CD9081}"/>
              </a:ext>
            </a:extLst>
          </p:cNvPr>
          <p:cNvSpPr txBox="1"/>
          <p:nvPr/>
        </p:nvSpPr>
        <p:spPr>
          <a:xfrm>
            <a:off x="551509" y="3366559"/>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a:t>
            </a:r>
          </a:p>
        </p:txBody>
      </p:sp>
      <p:sp>
        <p:nvSpPr>
          <p:cNvPr id="51" name="object 17">
            <a:extLst>
              <a:ext uri="{FF2B5EF4-FFF2-40B4-BE49-F238E27FC236}">
                <a16:creationId xmlns:a16="http://schemas.microsoft.com/office/drawing/2014/main" id="{1A8A7E5B-E52F-0067-07AE-8D85CF78385E}"/>
              </a:ext>
            </a:extLst>
          </p:cNvPr>
          <p:cNvSpPr txBox="1"/>
          <p:nvPr/>
        </p:nvSpPr>
        <p:spPr>
          <a:xfrm>
            <a:off x="4366242" y="3366559"/>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a:t>
            </a:r>
          </a:p>
        </p:txBody>
      </p:sp>
      <p:sp>
        <p:nvSpPr>
          <p:cNvPr id="52" name="object 19">
            <a:extLst>
              <a:ext uri="{FF2B5EF4-FFF2-40B4-BE49-F238E27FC236}">
                <a16:creationId xmlns:a16="http://schemas.microsoft.com/office/drawing/2014/main" id="{3DD99591-2F82-5194-7DCF-EBE868052E0A}"/>
              </a:ext>
            </a:extLst>
          </p:cNvPr>
          <p:cNvSpPr txBox="1"/>
          <p:nvPr/>
        </p:nvSpPr>
        <p:spPr>
          <a:xfrm>
            <a:off x="8180976" y="3366559"/>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a:t>
            </a:r>
          </a:p>
        </p:txBody>
      </p:sp>
      <p:sp>
        <p:nvSpPr>
          <p:cNvPr id="54" name="object 8">
            <a:extLst>
              <a:ext uri="{FF2B5EF4-FFF2-40B4-BE49-F238E27FC236}">
                <a16:creationId xmlns:a16="http://schemas.microsoft.com/office/drawing/2014/main" id="{7BC63B55-9C39-F0B5-7D96-1256B8A217F8}"/>
              </a:ext>
            </a:extLst>
          </p:cNvPr>
          <p:cNvSpPr txBox="1"/>
          <p:nvPr/>
        </p:nvSpPr>
        <p:spPr>
          <a:xfrm>
            <a:off x="551509" y="4033108"/>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a:t>
            </a:r>
          </a:p>
        </p:txBody>
      </p:sp>
      <p:sp>
        <p:nvSpPr>
          <p:cNvPr id="55" name="object 17">
            <a:extLst>
              <a:ext uri="{FF2B5EF4-FFF2-40B4-BE49-F238E27FC236}">
                <a16:creationId xmlns:a16="http://schemas.microsoft.com/office/drawing/2014/main" id="{A639F6F2-E237-344E-AB53-DB928CF7527E}"/>
              </a:ext>
            </a:extLst>
          </p:cNvPr>
          <p:cNvSpPr txBox="1"/>
          <p:nvPr/>
        </p:nvSpPr>
        <p:spPr>
          <a:xfrm>
            <a:off x="4366242" y="4033108"/>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a:t>
            </a:r>
          </a:p>
        </p:txBody>
      </p:sp>
      <p:sp>
        <p:nvSpPr>
          <p:cNvPr id="56" name="object 19">
            <a:extLst>
              <a:ext uri="{FF2B5EF4-FFF2-40B4-BE49-F238E27FC236}">
                <a16:creationId xmlns:a16="http://schemas.microsoft.com/office/drawing/2014/main" id="{96BC196D-74A2-64C8-D1E4-EC8F153E7460}"/>
              </a:ext>
            </a:extLst>
          </p:cNvPr>
          <p:cNvSpPr txBox="1"/>
          <p:nvPr/>
        </p:nvSpPr>
        <p:spPr>
          <a:xfrm>
            <a:off x="8180976" y="4033108"/>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a:t>
            </a:r>
          </a:p>
        </p:txBody>
      </p:sp>
      <p:sp>
        <p:nvSpPr>
          <p:cNvPr id="58" name="object 8">
            <a:extLst>
              <a:ext uri="{FF2B5EF4-FFF2-40B4-BE49-F238E27FC236}">
                <a16:creationId xmlns:a16="http://schemas.microsoft.com/office/drawing/2014/main" id="{8AA7DCC1-D1A5-EF1E-7D2C-572542F29928}"/>
              </a:ext>
            </a:extLst>
          </p:cNvPr>
          <p:cNvSpPr txBox="1"/>
          <p:nvPr/>
        </p:nvSpPr>
        <p:spPr>
          <a:xfrm>
            <a:off x="551509" y="4699657"/>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a:t>
            </a:r>
          </a:p>
        </p:txBody>
      </p:sp>
      <p:sp>
        <p:nvSpPr>
          <p:cNvPr id="59" name="object 17">
            <a:extLst>
              <a:ext uri="{FF2B5EF4-FFF2-40B4-BE49-F238E27FC236}">
                <a16:creationId xmlns:a16="http://schemas.microsoft.com/office/drawing/2014/main" id="{081400EC-1829-DDCC-B8CB-3CA2CAEB397E}"/>
              </a:ext>
            </a:extLst>
          </p:cNvPr>
          <p:cNvSpPr txBox="1"/>
          <p:nvPr/>
        </p:nvSpPr>
        <p:spPr>
          <a:xfrm>
            <a:off x="4366242" y="4699657"/>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a:t>
            </a:r>
          </a:p>
        </p:txBody>
      </p:sp>
      <p:sp>
        <p:nvSpPr>
          <p:cNvPr id="60" name="object 19">
            <a:extLst>
              <a:ext uri="{FF2B5EF4-FFF2-40B4-BE49-F238E27FC236}">
                <a16:creationId xmlns:a16="http://schemas.microsoft.com/office/drawing/2014/main" id="{969A0875-9843-A2D4-7C6B-94D74CB7D61D}"/>
              </a:ext>
            </a:extLst>
          </p:cNvPr>
          <p:cNvSpPr txBox="1"/>
          <p:nvPr/>
        </p:nvSpPr>
        <p:spPr>
          <a:xfrm>
            <a:off x="8180976" y="4699657"/>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a:t>
            </a:r>
          </a:p>
        </p:txBody>
      </p:sp>
      <p:cxnSp>
        <p:nvCxnSpPr>
          <p:cNvPr id="62" name="Straight Connector 61">
            <a:extLst>
              <a:ext uri="{FF2B5EF4-FFF2-40B4-BE49-F238E27FC236}">
                <a16:creationId xmlns:a16="http://schemas.microsoft.com/office/drawing/2014/main" id="{5163210F-35EE-0229-85DD-DDB45A275CE5}"/>
              </a:ext>
            </a:extLst>
          </p:cNvPr>
          <p:cNvCxnSpPr>
            <a:cxnSpLocks/>
          </p:cNvCxnSpPr>
          <p:nvPr/>
        </p:nvCxnSpPr>
        <p:spPr>
          <a:xfrm rot="5400000">
            <a:off x="2278040" y="3769892"/>
            <a:ext cx="0" cy="345306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BCD7B0D-F206-CF70-2D73-D3966CA1A681}"/>
              </a:ext>
            </a:extLst>
          </p:cNvPr>
          <p:cNvGrpSpPr/>
          <p:nvPr/>
        </p:nvGrpSpPr>
        <p:grpSpPr>
          <a:xfrm>
            <a:off x="2136701" y="5366206"/>
            <a:ext cx="282680" cy="281936"/>
            <a:chOff x="2072301" y="5656532"/>
            <a:chExt cx="411480" cy="410399"/>
          </a:xfrm>
          <a:solidFill>
            <a:schemeClr val="accent1"/>
          </a:solidFill>
        </p:grpSpPr>
        <p:sp>
          <p:nvSpPr>
            <p:cNvPr id="63" name="Oval 62">
              <a:extLst>
                <a:ext uri="{FF2B5EF4-FFF2-40B4-BE49-F238E27FC236}">
                  <a16:creationId xmlns:a16="http://schemas.microsoft.com/office/drawing/2014/main" id="{D7EF6F44-3965-16B8-CDDE-9595817ACD05}"/>
                </a:ext>
              </a:extLst>
            </p:cNvPr>
            <p:cNvSpPr/>
            <p:nvPr/>
          </p:nvSpPr>
          <p:spPr>
            <a:xfrm rot="5400000">
              <a:off x="2072841" y="565599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64" name="Triangle 127">
              <a:extLst>
                <a:ext uri="{FF2B5EF4-FFF2-40B4-BE49-F238E27FC236}">
                  <a16:creationId xmlns:a16="http://schemas.microsoft.com/office/drawing/2014/main" id="{B4AB9F16-9603-476C-532B-DA00591B4770}"/>
                </a:ext>
              </a:extLst>
            </p:cNvPr>
            <p:cNvSpPr/>
            <p:nvPr/>
          </p:nvSpPr>
          <p:spPr>
            <a:xfrm rot="10800000">
              <a:off x="2148216" y="5786452"/>
              <a:ext cx="259644" cy="15056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65" name="Rectangle 64">
              <a:extLst>
                <a:ext uri="{FF2B5EF4-FFF2-40B4-BE49-F238E27FC236}">
                  <a16:creationId xmlns:a16="http://schemas.microsoft.com/office/drawing/2014/main" id="{D64CF07E-EDB3-30E3-E922-9182296FEE21}"/>
                </a:ext>
              </a:extLst>
            </p:cNvPr>
            <p:cNvSpPr/>
            <p:nvPr/>
          </p:nvSpPr>
          <p:spPr>
            <a:xfrm rot="5400000">
              <a:off x="2254852" y="5645265"/>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grpSp>
      <p:cxnSp>
        <p:nvCxnSpPr>
          <p:cNvPr id="68" name="Straight Connector 67">
            <a:extLst>
              <a:ext uri="{FF2B5EF4-FFF2-40B4-BE49-F238E27FC236}">
                <a16:creationId xmlns:a16="http://schemas.microsoft.com/office/drawing/2014/main" id="{228F19A1-CA8C-C997-51FF-A9AD06EC9A68}"/>
              </a:ext>
            </a:extLst>
          </p:cNvPr>
          <p:cNvCxnSpPr>
            <a:cxnSpLocks/>
          </p:cNvCxnSpPr>
          <p:nvPr/>
        </p:nvCxnSpPr>
        <p:spPr>
          <a:xfrm rot="5400000">
            <a:off x="6092772" y="3769892"/>
            <a:ext cx="0" cy="345306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293FC5C-CA23-583D-6A8B-3886DC470FBC}"/>
              </a:ext>
            </a:extLst>
          </p:cNvPr>
          <p:cNvGrpSpPr/>
          <p:nvPr/>
        </p:nvGrpSpPr>
        <p:grpSpPr>
          <a:xfrm>
            <a:off x="5951433" y="5366206"/>
            <a:ext cx="282680" cy="281936"/>
            <a:chOff x="5887033" y="5656532"/>
            <a:chExt cx="411480" cy="410399"/>
          </a:xfrm>
          <a:solidFill>
            <a:schemeClr val="accent1"/>
          </a:solidFill>
        </p:grpSpPr>
        <p:sp>
          <p:nvSpPr>
            <p:cNvPr id="69" name="Oval 68">
              <a:extLst>
                <a:ext uri="{FF2B5EF4-FFF2-40B4-BE49-F238E27FC236}">
                  <a16:creationId xmlns:a16="http://schemas.microsoft.com/office/drawing/2014/main" id="{FBB53754-34D8-68E8-1F97-FEEBEA703440}"/>
                </a:ext>
              </a:extLst>
            </p:cNvPr>
            <p:cNvSpPr/>
            <p:nvPr/>
          </p:nvSpPr>
          <p:spPr>
            <a:xfrm rot="5400000">
              <a:off x="5887573" y="565599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0" name="Triangle 127">
              <a:extLst>
                <a:ext uri="{FF2B5EF4-FFF2-40B4-BE49-F238E27FC236}">
                  <a16:creationId xmlns:a16="http://schemas.microsoft.com/office/drawing/2014/main" id="{0EC9CB94-A044-17C5-DE48-F72ECA424852}"/>
                </a:ext>
              </a:extLst>
            </p:cNvPr>
            <p:cNvSpPr/>
            <p:nvPr/>
          </p:nvSpPr>
          <p:spPr>
            <a:xfrm rot="10800000">
              <a:off x="5962948" y="5786452"/>
              <a:ext cx="259644" cy="15056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4EE7A2DD-AAC3-3A07-796B-D559638D7266}"/>
                </a:ext>
              </a:extLst>
            </p:cNvPr>
            <p:cNvSpPr/>
            <p:nvPr/>
          </p:nvSpPr>
          <p:spPr>
            <a:xfrm rot="5400000">
              <a:off x="6069584" y="5645265"/>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grpSp>
      <p:cxnSp>
        <p:nvCxnSpPr>
          <p:cNvPr id="73" name="Straight Connector 72">
            <a:extLst>
              <a:ext uri="{FF2B5EF4-FFF2-40B4-BE49-F238E27FC236}">
                <a16:creationId xmlns:a16="http://schemas.microsoft.com/office/drawing/2014/main" id="{1CB1E80A-B00C-2E46-2133-5FDA668ADA3A}"/>
              </a:ext>
            </a:extLst>
          </p:cNvPr>
          <p:cNvCxnSpPr>
            <a:cxnSpLocks/>
          </p:cNvCxnSpPr>
          <p:nvPr/>
        </p:nvCxnSpPr>
        <p:spPr>
          <a:xfrm rot="5400000">
            <a:off x="9907505" y="3769892"/>
            <a:ext cx="0" cy="345306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59E3902D-424B-C69D-A984-5DFBF854A585}"/>
              </a:ext>
            </a:extLst>
          </p:cNvPr>
          <p:cNvGrpSpPr/>
          <p:nvPr/>
        </p:nvGrpSpPr>
        <p:grpSpPr>
          <a:xfrm>
            <a:off x="9766166" y="5366206"/>
            <a:ext cx="282680" cy="281936"/>
            <a:chOff x="9701766" y="5656532"/>
            <a:chExt cx="411480" cy="410399"/>
          </a:xfrm>
          <a:solidFill>
            <a:schemeClr val="accent1"/>
          </a:solidFill>
        </p:grpSpPr>
        <p:sp>
          <p:nvSpPr>
            <p:cNvPr id="74" name="Oval 73">
              <a:extLst>
                <a:ext uri="{FF2B5EF4-FFF2-40B4-BE49-F238E27FC236}">
                  <a16:creationId xmlns:a16="http://schemas.microsoft.com/office/drawing/2014/main" id="{7D0CED30-05F1-D7A8-B0B5-35280386F08C}"/>
                </a:ext>
              </a:extLst>
            </p:cNvPr>
            <p:cNvSpPr/>
            <p:nvPr/>
          </p:nvSpPr>
          <p:spPr>
            <a:xfrm rot="5400000">
              <a:off x="9702306" y="565599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5" name="Triangle 127">
              <a:extLst>
                <a:ext uri="{FF2B5EF4-FFF2-40B4-BE49-F238E27FC236}">
                  <a16:creationId xmlns:a16="http://schemas.microsoft.com/office/drawing/2014/main" id="{858937CF-EB10-9881-F95E-BABAB17F9F34}"/>
                </a:ext>
              </a:extLst>
            </p:cNvPr>
            <p:cNvSpPr/>
            <p:nvPr/>
          </p:nvSpPr>
          <p:spPr>
            <a:xfrm rot="10800000">
              <a:off x="9777681" y="5786452"/>
              <a:ext cx="259644" cy="15056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6" name="Rectangle 75">
              <a:extLst>
                <a:ext uri="{FF2B5EF4-FFF2-40B4-BE49-F238E27FC236}">
                  <a16:creationId xmlns:a16="http://schemas.microsoft.com/office/drawing/2014/main" id="{00072B35-E04E-A217-B602-BACDDE418AF7}"/>
                </a:ext>
              </a:extLst>
            </p:cNvPr>
            <p:cNvSpPr/>
            <p:nvPr/>
          </p:nvSpPr>
          <p:spPr>
            <a:xfrm rot="5400000">
              <a:off x="9884317" y="5645265"/>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grpSp>
      <p:sp>
        <p:nvSpPr>
          <p:cNvPr id="84" name="object 8">
            <a:extLst>
              <a:ext uri="{FF2B5EF4-FFF2-40B4-BE49-F238E27FC236}">
                <a16:creationId xmlns:a16="http://schemas.microsoft.com/office/drawing/2014/main" id="{54615EC6-9C6C-C91B-3BB6-2F066305947B}"/>
              </a:ext>
            </a:extLst>
          </p:cNvPr>
          <p:cNvSpPr txBox="1"/>
          <p:nvPr/>
        </p:nvSpPr>
        <p:spPr>
          <a:xfrm>
            <a:off x="551509" y="5746877"/>
            <a:ext cx="3453060" cy="567816"/>
          </a:xfrm>
          <a:prstGeom prst="rect">
            <a:avLst/>
          </a:prstGeom>
          <a:solidFill>
            <a:schemeClr val="accent2"/>
          </a:solidFill>
        </p:spPr>
        <p:txBody>
          <a:bodyPr vert="horz" wrap="square" lIns="72000" tIns="72000" rIns="72000" bIns="72000" rtlCol="0" anchor="ctr">
            <a:noAutofit/>
          </a:bodyPr>
          <a:lstStyle/>
          <a:p>
            <a:pPr marL="11206" marR="4483" algn="ctr">
              <a:spcBef>
                <a:spcPts val="84"/>
              </a:spcBef>
            </a:pPr>
            <a:r>
              <a:rPr lang="en-US" sz="1200" b="1" dirty="0">
                <a:solidFill>
                  <a:schemeClr val="bg1"/>
                </a:solidFill>
                <a:latin typeface="Arial"/>
                <a:cs typeface="Arial"/>
              </a:rPr>
              <a:t>[Insert main takeaway / conclusion, if relevant]</a:t>
            </a:r>
            <a:endParaRPr lang="en-IN" sz="1200" b="1" dirty="0">
              <a:solidFill>
                <a:schemeClr val="bg1"/>
              </a:solidFill>
              <a:latin typeface="Arial"/>
              <a:cs typeface="Arial"/>
            </a:endParaRPr>
          </a:p>
        </p:txBody>
      </p:sp>
      <p:sp>
        <p:nvSpPr>
          <p:cNvPr id="85" name="object 17">
            <a:extLst>
              <a:ext uri="{FF2B5EF4-FFF2-40B4-BE49-F238E27FC236}">
                <a16:creationId xmlns:a16="http://schemas.microsoft.com/office/drawing/2014/main" id="{F782E23C-E09F-FCF1-57B9-FC968188ACEB}"/>
              </a:ext>
            </a:extLst>
          </p:cNvPr>
          <p:cNvSpPr txBox="1"/>
          <p:nvPr/>
        </p:nvSpPr>
        <p:spPr>
          <a:xfrm>
            <a:off x="4366242" y="5746877"/>
            <a:ext cx="3453060" cy="567816"/>
          </a:xfrm>
          <a:prstGeom prst="rect">
            <a:avLst/>
          </a:prstGeom>
          <a:solidFill>
            <a:schemeClr val="accent2"/>
          </a:solidFill>
        </p:spPr>
        <p:txBody>
          <a:bodyPr vert="horz" wrap="square" lIns="72000" tIns="72000" rIns="72000" bIns="72000" rtlCol="0" anchor="ctr">
            <a:noAutofit/>
          </a:bodyPr>
          <a:lstStyle/>
          <a:p>
            <a:pPr marL="11206" marR="4483" algn="ctr">
              <a:spcBef>
                <a:spcPts val="84"/>
              </a:spcBef>
            </a:pPr>
            <a:r>
              <a:rPr lang="en-US" sz="1200" b="1" dirty="0">
                <a:solidFill>
                  <a:schemeClr val="bg1"/>
                </a:solidFill>
                <a:latin typeface="Arial"/>
                <a:cs typeface="Arial"/>
              </a:rPr>
              <a:t>[Insert main takeaway / conclusion, if relevant]</a:t>
            </a:r>
            <a:endParaRPr lang="en-IN" sz="1200" b="1" dirty="0">
              <a:solidFill>
                <a:schemeClr val="bg1"/>
              </a:solidFill>
              <a:latin typeface="Arial"/>
              <a:cs typeface="Arial"/>
            </a:endParaRPr>
          </a:p>
        </p:txBody>
      </p:sp>
      <p:sp>
        <p:nvSpPr>
          <p:cNvPr id="86" name="object 19">
            <a:extLst>
              <a:ext uri="{FF2B5EF4-FFF2-40B4-BE49-F238E27FC236}">
                <a16:creationId xmlns:a16="http://schemas.microsoft.com/office/drawing/2014/main" id="{5D51C70C-6E7D-C2EF-556F-5867461B2A04}"/>
              </a:ext>
            </a:extLst>
          </p:cNvPr>
          <p:cNvSpPr txBox="1"/>
          <p:nvPr/>
        </p:nvSpPr>
        <p:spPr>
          <a:xfrm>
            <a:off x="8180976" y="5746877"/>
            <a:ext cx="3453060" cy="567816"/>
          </a:xfrm>
          <a:prstGeom prst="rect">
            <a:avLst/>
          </a:prstGeom>
          <a:solidFill>
            <a:schemeClr val="accent2"/>
          </a:solidFill>
        </p:spPr>
        <p:txBody>
          <a:bodyPr vert="horz" wrap="square" lIns="72000" tIns="72000" rIns="72000" bIns="72000" rtlCol="0" anchor="ctr">
            <a:noAutofit/>
          </a:bodyPr>
          <a:lstStyle/>
          <a:p>
            <a:pPr marL="11206" marR="4483" algn="ctr">
              <a:spcBef>
                <a:spcPts val="84"/>
              </a:spcBef>
            </a:pPr>
            <a:r>
              <a:rPr lang="en-US" sz="1200" b="1" dirty="0">
                <a:solidFill>
                  <a:schemeClr val="bg1"/>
                </a:solidFill>
                <a:latin typeface="Arial"/>
                <a:cs typeface="Arial"/>
              </a:rPr>
              <a:t>[Insert main takeaway / conclusion, if relevant]</a:t>
            </a:r>
            <a:endParaRPr lang="en-IN" sz="1200" b="1" dirty="0">
              <a:solidFill>
                <a:schemeClr val="bg1"/>
              </a:solidFill>
              <a:latin typeface="Arial"/>
              <a:cs typeface="Arial"/>
            </a:endParaRPr>
          </a:p>
        </p:txBody>
      </p:sp>
      <p:sp>
        <p:nvSpPr>
          <p:cNvPr id="4" name="Google Shape;507;p14">
            <a:extLst>
              <a:ext uri="{FF2B5EF4-FFF2-40B4-BE49-F238E27FC236}">
                <a16:creationId xmlns:a16="http://schemas.microsoft.com/office/drawing/2014/main" id="{CB7564CE-3A37-8CEA-469F-4643D066F91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10C962C1-F6E7-0C7B-039F-EAA90DC7B818}"/>
              </a:ext>
            </a:extLst>
          </p:cNvPr>
          <p:cNvSpPr txBox="1"/>
          <p:nvPr/>
        </p:nvSpPr>
        <p:spPr>
          <a:xfrm>
            <a:off x="-168965" y="170953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14988765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2EFB7-6800-E183-C248-C8BD149E56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DF80078-69B0-52C0-E536-4222FA08446F}"/>
              </a:ext>
            </a:extLst>
          </p:cNvPr>
          <p:cNvSpPr txBox="1">
            <a:spLocks noGrp="1"/>
          </p:cNvSpPr>
          <p:nvPr>
            <p:ph type="title"/>
          </p:nvPr>
        </p:nvSpPr>
        <p:spPr>
          <a:xfrm>
            <a:off x="554736" y="445488"/>
            <a:ext cx="11082528" cy="641124"/>
          </a:xfrm>
          <a:prstGeom prst="rect">
            <a:avLst/>
          </a:prstGeom>
        </p:spPr>
        <p:txBody>
          <a:bodyPr vert="horz" wrap="square" lIns="0" tIns="253924" rIns="0" bIns="0" rtlCol="0" anchor="b" anchorCtr="0">
            <a:spAutoFit/>
          </a:bodyPr>
          <a:lstStyle/>
          <a:p>
            <a:pPr marL="11206">
              <a:spcBef>
                <a:spcPts val="88"/>
              </a:spcBef>
            </a:pPr>
            <a:r>
              <a:rPr dirty="0"/>
              <a:t>However,</a:t>
            </a:r>
            <a:r>
              <a:rPr spc="-57" dirty="0"/>
              <a:t> </a:t>
            </a:r>
            <a:r>
              <a:rPr dirty="0"/>
              <a:t>Option</a:t>
            </a:r>
            <a:r>
              <a:rPr spc="-57" dirty="0"/>
              <a:t> </a:t>
            </a:r>
            <a:r>
              <a:rPr lang="da-DK" dirty="0"/>
              <a:t>I</a:t>
            </a:r>
            <a:r>
              <a:rPr spc="-57" dirty="0"/>
              <a:t> </a:t>
            </a:r>
            <a:r>
              <a:rPr dirty="0"/>
              <a:t>also</a:t>
            </a:r>
            <a:r>
              <a:rPr spc="-57" dirty="0"/>
              <a:t> </a:t>
            </a:r>
            <a:r>
              <a:rPr dirty="0"/>
              <a:t>carries</a:t>
            </a:r>
            <a:r>
              <a:rPr spc="-57" dirty="0"/>
              <a:t> </a:t>
            </a:r>
            <a:r>
              <a:rPr dirty="0"/>
              <a:t>some</a:t>
            </a:r>
            <a:r>
              <a:rPr spc="-53" dirty="0"/>
              <a:t> </a:t>
            </a:r>
            <a:r>
              <a:rPr dirty="0"/>
              <a:t>specific</a:t>
            </a:r>
            <a:r>
              <a:rPr spc="-57" dirty="0"/>
              <a:t> </a:t>
            </a:r>
            <a:r>
              <a:rPr spc="-9" dirty="0"/>
              <a:t>risks</a:t>
            </a:r>
          </a:p>
        </p:txBody>
      </p:sp>
      <p:sp>
        <p:nvSpPr>
          <p:cNvPr id="9" name="Subtitle 8">
            <a:extLst>
              <a:ext uri="{FF2B5EF4-FFF2-40B4-BE49-F238E27FC236}">
                <a16:creationId xmlns:a16="http://schemas.microsoft.com/office/drawing/2014/main" id="{5B57B329-2923-AB42-8D75-740861EC15B6}"/>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CF893A29-AAF2-9D36-3C6B-44EE718E1E5A}"/>
              </a:ext>
            </a:extLst>
          </p:cNvPr>
          <p:cNvSpPr>
            <a:spLocks noGrp="1"/>
          </p:cNvSpPr>
          <p:nvPr>
            <p:ph type="body" sz="quarter" idx="17"/>
          </p:nvPr>
        </p:nvSpPr>
        <p:spPr/>
        <p:txBody>
          <a:bodyPr/>
          <a:lstStyle/>
          <a:p>
            <a:endParaRPr lang="en-US"/>
          </a:p>
        </p:txBody>
      </p:sp>
      <p:sp>
        <p:nvSpPr>
          <p:cNvPr id="3" name="object 3">
            <a:extLst>
              <a:ext uri="{FF2B5EF4-FFF2-40B4-BE49-F238E27FC236}">
                <a16:creationId xmlns:a16="http://schemas.microsoft.com/office/drawing/2014/main" id="{5E4BB6C7-04D6-0C42-E37C-3BB1EE87674E}"/>
              </a:ext>
            </a:extLst>
          </p:cNvPr>
          <p:cNvSpPr txBox="1"/>
          <p:nvPr/>
        </p:nvSpPr>
        <p:spPr>
          <a:xfrm>
            <a:off x="554735" y="1924464"/>
            <a:ext cx="11082515" cy="2436678"/>
          </a:xfrm>
          <a:prstGeom prst="rect">
            <a:avLst/>
          </a:prstGeom>
        </p:spPr>
        <p:txBody>
          <a:bodyPr vert="horz" wrap="square" lIns="0" tIns="32497" rIns="0" bIns="0" rtlCol="0">
            <a:noAutofit/>
          </a:bodyPr>
          <a:lstStyle/>
          <a:p>
            <a:pPr marL="11206">
              <a:spcBef>
                <a:spcPts val="256"/>
              </a:spcBef>
            </a:pPr>
            <a:r>
              <a:rPr lang="en-US" sz="1400" b="1" noProof="0" dirty="0">
                <a:latin typeface="Arial"/>
                <a:cs typeface="Arial"/>
              </a:rPr>
              <a:t>Risks</a:t>
            </a:r>
            <a:r>
              <a:rPr lang="en-US" sz="1400" b="1" spc="-22" noProof="0" dirty="0">
                <a:latin typeface="Arial"/>
                <a:cs typeface="Arial"/>
              </a:rPr>
              <a:t> </a:t>
            </a:r>
            <a:r>
              <a:rPr lang="en-US" sz="1400" b="1" noProof="0" dirty="0">
                <a:latin typeface="Arial"/>
                <a:cs typeface="Arial"/>
              </a:rPr>
              <a:t>of</a:t>
            </a:r>
            <a:r>
              <a:rPr lang="en-US" sz="1400" b="1" spc="-18" noProof="0" dirty="0">
                <a:latin typeface="Arial"/>
                <a:cs typeface="Arial"/>
              </a:rPr>
              <a:t> </a:t>
            </a:r>
            <a:r>
              <a:rPr lang="en-US" sz="1400" b="1" noProof="0" dirty="0">
                <a:latin typeface="Arial"/>
                <a:cs typeface="Arial"/>
              </a:rPr>
              <a:t>[insert]:</a:t>
            </a:r>
            <a:endParaRPr lang="en-US" sz="1400" noProof="0" dirty="0">
              <a:latin typeface="Arial"/>
              <a:cs typeface="Arial"/>
            </a:endParaRPr>
          </a:p>
          <a:p>
            <a:pPr marL="414079" indent="-201156">
              <a:spcBef>
                <a:spcPts val="168"/>
              </a:spcBef>
              <a:buClr>
                <a:schemeClr val="tx1"/>
              </a:buClr>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11206">
              <a:spcBef>
                <a:spcPts val="256"/>
              </a:spcBef>
            </a:pPr>
            <a:endParaRPr lang="en-US" sz="1400" b="1" noProof="0" dirty="0">
              <a:latin typeface="Arial"/>
              <a:cs typeface="Arial"/>
            </a:endParaRPr>
          </a:p>
          <a:p>
            <a:pPr marL="11206">
              <a:spcBef>
                <a:spcPts val="256"/>
              </a:spcBef>
            </a:pPr>
            <a:r>
              <a:rPr lang="en-US" sz="1400" b="1" noProof="0" dirty="0">
                <a:latin typeface="Arial"/>
                <a:cs typeface="Arial"/>
              </a:rPr>
              <a:t>Risks</a:t>
            </a:r>
            <a:r>
              <a:rPr lang="en-US" sz="1400" b="1" spc="-22" noProof="0" dirty="0">
                <a:latin typeface="Arial"/>
                <a:cs typeface="Arial"/>
              </a:rPr>
              <a:t> </a:t>
            </a:r>
            <a:r>
              <a:rPr lang="en-US" sz="1400" b="1" noProof="0" dirty="0">
                <a:latin typeface="Arial"/>
                <a:cs typeface="Arial"/>
              </a:rPr>
              <a:t>of</a:t>
            </a:r>
            <a:r>
              <a:rPr lang="en-US" sz="1400" b="1" spc="-18" noProof="0" dirty="0">
                <a:latin typeface="Arial"/>
                <a:cs typeface="Arial"/>
              </a:rPr>
              <a:t> </a:t>
            </a:r>
            <a:r>
              <a:rPr lang="en-US" sz="1400" b="1" noProof="0" dirty="0">
                <a:latin typeface="Arial"/>
                <a:cs typeface="Arial"/>
              </a:rPr>
              <a:t>[insert]:</a:t>
            </a:r>
            <a:endParaRPr lang="en-US" sz="1400" noProof="0" dirty="0">
              <a:latin typeface="Arial"/>
              <a:cs typeface="Arial"/>
            </a:endParaRPr>
          </a:p>
          <a:p>
            <a:pPr marL="414079" indent="-201156">
              <a:spcBef>
                <a:spcPts val="168"/>
              </a:spcBef>
              <a:buClr>
                <a:schemeClr val="tx1"/>
              </a:buClr>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414079" indent="-201156">
              <a:spcBef>
                <a:spcPts val="168"/>
              </a:spcBef>
              <a:buClr>
                <a:schemeClr val="bg1"/>
              </a:buClr>
              <a:buFontTx/>
              <a:buChar char="•"/>
              <a:tabLst>
                <a:tab pos="414079" algn="l"/>
              </a:tabLst>
            </a:pPr>
            <a:endParaRPr lang="en-US" sz="1400" noProof="0" dirty="0">
              <a:latin typeface="Arial"/>
              <a:cs typeface="Arial"/>
            </a:endParaRPr>
          </a:p>
          <a:p>
            <a:pPr marL="11206">
              <a:spcBef>
                <a:spcPts val="256"/>
              </a:spcBef>
            </a:pPr>
            <a:r>
              <a:rPr lang="en-US" sz="1400" b="1" noProof="0" dirty="0">
                <a:latin typeface="Arial"/>
                <a:cs typeface="Arial"/>
              </a:rPr>
              <a:t>Risks</a:t>
            </a:r>
            <a:r>
              <a:rPr lang="en-US" sz="1400" b="1" spc="-22" noProof="0" dirty="0">
                <a:latin typeface="Arial"/>
                <a:cs typeface="Arial"/>
              </a:rPr>
              <a:t> </a:t>
            </a:r>
            <a:r>
              <a:rPr lang="en-US" sz="1400" b="1" noProof="0" dirty="0">
                <a:latin typeface="Arial"/>
                <a:cs typeface="Arial"/>
              </a:rPr>
              <a:t>of</a:t>
            </a:r>
            <a:r>
              <a:rPr lang="en-US" sz="1400" b="1" spc="-18" noProof="0" dirty="0">
                <a:latin typeface="Arial"/>
                <a:cs typeface="Arial"/>
              </a:rPr>
              <a:t> </a:t>
            </a:r>
            <a:r>
              <a:rPr lang="en-US" sz="1400" b="1" noProof="0" dirty="0">
                <a:latin typeface="Arial"/>
                <a:cs typeface="Arial"/>
              </a:rPr>
              <a:t>[insert]:</a:t>
            </a:r>
            <a:endParaRPr lang="en-US" sz="1400" noProof="0" dirty="0">
              <a:latin typeface="Arial"/>
              <a:cs typeface="Arial"/>
            </a:endParaRPr>
          </a:p>
          <a:p>
            <a:pPr marL="414079" indent="-201156">
              <a:spcBef>
                <a:spcPts val="168"/>
              </a:spcBef>
              <a:buClr>
                <a:schemeClr val="tx1"/>
              </a:buClr>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p:txBody>
      </p:sp>
      <p:sp>
        <p:nvSpPr>
          <p:cNvPr id="11" name="Rectangle 10">
            <a:extLst>
              <a:ext uri="{FF2B5EF4-FFF2-40B4-BE49-F238E27FC236}">
                <a16:creationId xmlns:a16="http://schemas.microsoft.com/office/drawing/2014/main" id="{70FD000D-D4DD-2FF4-9F77-FB23485C0655}"/>
              </a:ext>
            </a:extLst>
          </p:cNvPr>
          <p:cNvSpPr/>
          <p:nvPr/>
        </p:nvSpPr>
        <p:spPr>
          <a:xfrm>
            <a:off x="1195439" y="5742234"/>
            <a:ext cx="9801121" cy="497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[Insert main takeaway]</a:t>
            </a:r>
            <a:endParaRPr lang="en-GB" sz="1400" dirty="0">
              <a:solidFill>
                <a:schemeClr val="bg1"/>
              </a:solidFill>
            </a:endParaRPr>
          </a:p>
        </p:txBody>
      </p:sp>
      <p:sp>
        <p:nvSpPr>
          <p:cNvPr id="12" name="Google Shape;507;p14">
            <a:extLst>
              <a:ext uri="{FF2B5EF4-FFF2-40B4-BE49-F238E27FC236}">
                <a16:creationId xmlns:a16="http://schemas.microsoft.com/office/drawing/2014/main" id="{2C9576EB-8527-8666-5836-822CF372438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039269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19112-B376-1A8D-99D3-74A8C89E215A}"/>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21897EE8-1EAE-B9A0-057C-280040199E2D}"/>
              </a:ext>
            </a:extLst>
          </p:cNvPr>
          <p:cNvSpPr>
            <a:spLocks noGrp="1"/>
          </p:cNvSpPr>
          <p:nvPr>
            <p:ph type="title"/>
          </p:nvPr>
        </p:nvSpPr>
        <p:spPr/>
        <p:txBody>
          <a:bodyPr/>
          <a:lstStyle/>
          <a:p>
            <a:r>
              <a:rPr lang="en-US" dirty="0"/>
              <a:t>A</a:t>
            </a:r>
            <a:r>
              <a:rPr lang="en-US" spc="-57" dirty="0"/>
              <a:t> </a:t>
            </a:r>
            <a:r>
              <a:rPr lang="en-US" dirty="0"/>
              <a:t>range</a:t>
            </a:r>
            <a:r>
              <a:rPr lang="en-US" spc="-57" dirty="0"/>
              <a:t> </a:t>
            </a:r>
            <a:r>
              <a:rPr lang="en-US" dirty="0"/>
              <a:t>of</a:t>
            </a:r>
            <a:r>
              <a:rPr lang="en-US" spc="-57" dirty="0"/>
              <a:t> </a:t>
            </a:r>
            <a:r>
              <a:rPr lang="en-US" dirty="0"/>
              <a:t>different</a:t>
            </a:r>
            <a:r>
              <a:rPr lang="en-US" spc="-57" dirty="0"/>
              <a:t> </a:t>
            </a:r>
            <a:r>
              <a:rPr lang="en-US" dirty="0"/>
              <a:t>types</a:t>
            </a:r>
            <a:r>
              <a:rPr lang="en-US" spc="-57" dirty="0"/>
              <a:t> </a:t>
            </a:r>
            <a:r>
              <a:rPr lang="en-US" dirty="0"/>
              <a:t>of</a:t>
            </a:r>
            <a:r>
              <a:rPr lang="en-US" spc="-57" dirty="0"/>
              <a:t> </a:t>
            </a:r>
            <a:r>
              <a:rPr lang="en-US" dirty="0"/>
              <a:t>[insert] options </a:t>
            </a:r>
            <a:r>
              <a:rPr lang="en-US" spc="-18" dirty="0"/>
              <a:t>were </a:t>
            </a:r>
            <a:r>
              <a:rPr lang="en-US" spc="-9" dirty="0"/>
              <a:t>considered</a:t>
            </a:r>
            <a:endParaRPr lang="en-US" dirty="0"/>
          </a:p>
        </p:txBody>
      </p:sp>
      <p:sp>
        <p:nvSpPr>
          <p:cNvPr id="28" name="Subtitle 27">
            <a:extLst>
              <a:ext uri="{FF2B5EF4-FFF2-40B4-BE49-F238E27FC236}">
                <a16:creationId xmlns:a16="http://schemas.microsoft.com/office/drawing/2014/main" id="{B47BE964-65FD-1A46-1EBE-BF63639A006D}"/>
              </a:ext>
            </a:extLst>
          </p:cNvPr>
          <p:cNvSpPr>
            <a:spLocks noGrp="1"/>
          </p:cNvSpPr>
          <p:nvPr>
            <p:ph type="subTitle" idx="1"/>
          </p:nvPr>
        </p:nvSpPr>
        <p:spPr/>
        <p:txBody>
          <a:bodyPr/>
          <a:lstStyle/>
          <a:p>
            <a:endParaRPr lang="en-US"/>
          </a:p>
        </p:txBody>
      </p:sp>
      <p:sp>
        <p:nvSpPr>
          <p:cNvPr id="29" name="Text Placeholder 28">
            <a:extLst>
              <a:ext uri="{FF2B5EF4-FFF2-40B4-BE49-F238E27FC236}">
                <a16:creationId xmlns:a16="http://schemas.microsoft.com/office/drawing/2014/main" id="{74DF2290-E9F8-647E-1305-CD2F2ADDAF8F}"/>
              </a:ext>
            </a:extLst>
          </p:cNvPr>
          <p:cNvSpPr>
            <a:spLocks noGrp="1"/>
          </p:cNvSpPr>
          <p:nvPr>
            <p:ph type="body" sz="quarter" idx="17"/>
          </p:nvPr>
        </p:nvSpPr>
        <p:spPr/>
        <p:txBody>
          <a:bodyPr/>
          <a:lstStyle/>
          <a:p>
            <a:endParaRPr lang="en-US"/>
          </a:p>
        </p:txBody>
      </p:sp>
      <p:sp>
        <p:nvSpPr>
          <p:cNvPr id="2" name="Rectangle 1">
            <a:extLst>
              <a:ext uri="{FF2B5EF4-FFF2-40B4-BE49-F238E27FC236}">
                <a16:creationId xmlns:a16="http://schemas.microsoft.com/office/drawing/2014/main" id="{32BE2E27-A8F5-D09D-658D-5D9443F74608}"/>
              </a:ext>
            </a:extLst>
          </p:cNvPr>
          <p:cNvSpPr/>
          <p:nvPr/>
        </p:nvSpPr>
        <p:spPr>
          <a:xfrm>
            <a:off x="554736" y="1728200"/>
            <a:ext cx="4093464" cy="307777"/>
          </a:xfrm>
          <a:prstGeom prst="rect">
            <a:avLst/>
          </a:prstGeom>
        </p:spPr>
        <p:txBody>
          <a:bodyPr wrap="square" lIns="0">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[Insert] option</a:t>
            </a:r>
          </a:p>
        </p:txBody>
      </p:sp>
      <p:sp>
        <p:nvSpPr>
          <p:cNvPr id="23" name="Rectangle 22">
            <a:extLst>
              <a:ext uri="{FF2B5EF4-FFF2-40B4-BE49-F238E27FC236}">
                <a16:creationId xmlns:a16="http://schemas.microsoft.com/office/drawing/2014/main" id="{D5EEC7B9-C7B6-D99F-7032-ECCC4651C027}"/>
              </a:ext>
            </a:extLst>
          </p:cNvPr>
          <p:cNvSpPr>
            <a:spLocks/>
          </p:cNvSpPr>
          <p:nvPr/>
        </p:nvSpPr>
        <p:spPr>
          <a:xfrm>
            <a:off x="554736" y="5304944"/>
            <a:ext cx="4093464" cy="90946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270000"/>
            <a:r>
              <a:rPr lang="en-US" sz="1400" b="1" dirty="0">
                <a:solidFill>
                  <a:schemeClr val="bg1"/>
                </a:solidFill>
              </a:rPr>
              <a:t>[Insert option / lever]</a:t>
            </a:r>
            <a:endParaRPr lang="en-GB" sz="1400" b="1" dirty="0">
              <a:solidFill>
                <a:schemeClr val="bg1"/>
              </a:solidFill>
            </a:endParaRPr>
          </a:p>
        </p:txBody>
      </p:sp>
      <p:sp>
        <p:nvSpPr>
          <p:cNvPr id="25" name="Rectangle 16">
            <a:extLst>
              <a:ext uri="{FF2B5EF4-FFF2-40B4-BE49-F238E27FC236}">
                <a16:creationId xmlns:a16="http://schemas.microsoft.com/office/drawing/2014/main" id="{ED0A5EFA-6394-45CB-AD9C-6784210C947D}"/>
              </a:ext>
            </a:extLst>
          </p:cNvPr>
          <p:cNvSpPr>
            <a:spLocks/>
          </p:cNvSpPr>
          <p:nvPr/>
        </p:nvSpPr>
        <p:spPr>
          <a:xfrm>
            <a:off x="554736" y="2189338"/>
            <a:ext cx="4093464" cy="909461"/>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270000"/>
            <a:r>
              <a:rPr lang="en-US" sz="1400" b="1" dirty="0">
                <a:solidFill>
                  <a:schemeClr val="bg1"/>
                </a:solidFill>
              </a:rPr>
              <a:t>[Insert option / lever]</a:t>
            </a:r>
            <a:endParaRPr lang="en-GB" sz="1400" b="1" dirty="0">
              <a:solidFill>
                <a:schemeClr val="bg1"/>
              </a:solidFill>
            </a:endParaRPr>
          </a:p>
        </p:txBody>
      </p:sp>
      <p:sp>
        <p:nvSpPr>
          <p:cNvPr id="26" name="Rectangle 25">
            <a:extLst>
              <a:ext uri="{FF2B5EF4-FFF2-40B4-BE49-F238E27FC236}">
                <a16:creationId xmlns:a16="http://schemas.microsoft.com/office/drawing/2014/main" id="{66084225-97E4-DAED-30E2-DD873B635AFF}"/>
              </a:ext>
            </a:extLst>
          </p:cNvPr>
          <p:cNvSpPr>
            <a:spLocks/>
          </p:cNvSpPr>
          <p:nvPr/>
        </p:nvSpPr>
        <p:spPr>
          <a:xfrm>
            <a:off x="554736" y="3227873"/>
            <a:ext cx="4093464" cy="90946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270000"/>
            <a:r>
              <a:rPr lang="en-US" sz="1400" b="1" dirty="0">
                <a:solidFill>
                  <a:schemeClr val="bg1"/>
                </a:solidFill>
              </a:rPr>
              <a:t>[Insert option / lever]</a:t>
            </a:r>
            <a:endParaRPr lang="en-GB" sz="1400" b="1" dirty="0">
              <a:solidFill>
                <a:schemeClr val="bg1"/>
              </a:solidFill>
            </a:endParaRPr>
          </a:p>
        </p:txBody>
      </p:sp>
      <p:sp>
        <p:nvSpPr>
          <p:cNvPr id="22" name="Rectangle 33">
            <a:extLst>
              <a:ext uri="{FF2B5EF4-FFF2-40B4-BE49-F238E27FC236}">
                <a16:creationId xmlns:a16="http://schemas.microsoft.com/office/drawing/2014/main" id="{5A7E5278-AB2A-44B4-CA68-585265C2C3A1}"/>
              </a:ext>
            </a:extLst>
          </p:cNvPr>
          <p:cNvSpPr>
            <a:spLocks noChangeArrowheads="1"/>
          </p:cNvSpPr>
          <p:nvPr/>
        </p:nvSpPr>
        <p:spPr bwMode="auto">
          <a:xfrm>
            <a:off x="4965700" y="1774366"/>
            <a:ext cx="2571779"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Key considerations</a:t>
            </a:r>
          </a:p>
        </p:txBody>
      </p:sp>
      <p:sp>
        <p:nvSpPr>
          <p:cNvPr id="31" name="Rectangle 15">
            <a:extLst>
              <a:ext uri="{FF2B5EF4-FFF2-40B4-BE49-F238E27FC236}">
                <a16:creationId xmlns:a16="http://schemas.microsoft.com/office/drawing/2014/main" id="{7CDDC71D-9D24-E368-2B21-1108F658CCBE}"/>
              </a:ext>
            </a:extLst>
          </p:cNvPr>
          <p:cNvSpPr/>
          <p:nvPr/>
        </p:nvSpPr>
        <p:spPr>
          <a:xfrm>
            <a:off x="4965700" y="4266408"/>
            <a:ext cx="6675483" cy="90946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a:t>
            </a:r>
          </a:p>
        </p:txBody>
      </p:sp>
      <p:sp>
        <p:nvSpPr>
          <p:cNvPr id="33" name="Rectangle 15">
            <a:extLst>
              <a:ext uri="{FF2B5EF4-FFF2-40B4-BE49-F238E27FC236}">
                <a16:creationId xmlns:a16="http://schemas.microsoft.com/office/drawing/2014/main" id="{40DFFCCE-DF6C-3672-4527-E4BF19CE4F53}"/>
              </a:ext>
            </a:extLst>
          </p:cNvPr>
          <p:cNvSpPr/>
          <p:nvPr/>
        </p:nvSpPr>
        <p:spPr>
          <a:xfrm>
            <a:off x="4965700" y="2189338"/>
            <a:ext cx="6675483" cy="909461"/>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a:t>
            </a:r>
          </a:p>
        </p:txBody>
      </p:sp>
      <p:sp>
        <p:nvSpPr>
          <p:cNvPr id="36" name="Rectangle 15">
            <a:extLst>
              <a:ext uri="{FF2B5EF4-FFF2-40B4-BE49-F238E27FC236}">
                <a16:creationId xmlns:a16="http://schemas.microsoft.com/office/drawing/2014/main" id="{A542A348-7A32-458F-078E-29784C778123}"/>
              </a:ext>
            </a:extLst>
          </p:cNvPr>
          <p:cNvSpPr/>
          <p:nvPr/>
        </p:nvSpPr>
        <p:spPr>
          <a:xfrm>
            <a:off x="4965700" y="3227873"/>
            <a:ext cx="6675483" cy="90946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a:t>
            </a:r>
          </a:p>
        </p:txBody>
      </p:sp>
      <p:cxnSp>
        <p:nvCxnSpPr>
          <p:cNvPr id="41" name="Straight Connector 40">
            <a:extLst>
              <a:ext uri="{FF2B5EF4-FFF2-40B4-BE49-F238E27FC236}">
                <a16:creationId xmlns:a16="http://schemas.microsoft.com/office/drawing/2014/main" id="{94C282D0-30FC-70B0-5186-A263AFB84DA2}"/>
              </a:ext>
            </a:extLst>
          </p:cNvPr>
          <p:cNvCxnSpPr>
            <a:cxnSpLocks/>
          </p:cNvCxnSpPr>
          <p:nvPr/>
        </p:nvCxnSpPr>
        <p:spPr>
          <a:xfrm>
            <a:off x="4965700" y="2069741"/>
            <a:ext cx="66755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74CD42-A5FD-3F16-FFD7-00C7D9EBD302}"/>
              </a:ext>
            </a:extLst>
          </p:cNvPr>
          <p:cNvCxnSpPr>
            <a:cxnSpLocks/>
          </p:cNvCxnSpPr>
          <p:nvPr/>
        </p:nvCxnSpPr>
        <p:spPr>
          <a:xfrm>
            <a:off x="554736" y="2069741"/>
            <a:ext cx="40828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15">
            <a:extLst>
              <a:ext uri="{FF2B5EF4-FFF2-40B4-BE49-F238E27FC236}">
                <a16:creationId xmlns:a16="http://schemas.microsoft.com/office/drawing/2014/main" id="{1AA91DAE-CACF-3FC4-3CCC-F837502D8A0E}"/>
              </a:ext>
            </a:extLst>
          </p:cNvPr>
          <p:cNvSpPr/>
          <p:nvPr/>
        </p:nvSpPr>
        <p:spPr>
          <a:xfrm>
            <a:off x="4965700" y="5304944"/>
            <a:ext cx="6675483" cy="90946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a:t>
            </a:r>
          </a:p>
        </p:txBody>
      </p:sp>
      <p:sp>
        <p:nvSpPr>
          <p:cNvPr id="47" name="Rectangle 46">
            <a:extLst>
              <a:ext uri="{FF2B5EF4-FFF2-40B4-BE49-F238E27FC236}">
                <a16:creationId xmlns:a16="http://schemas.microsoft.com/office/drawing/2014/main" id="{8D73DEDB-17B9-8BF4-7F71-F057D0982446}"/>
              </a:ext>
            </a:extLst>
          </p:cNvPr>
          <p:cNvSpPr>
            <a:spLocks/>
          </p:cNvSpPr>
          <p:nvPr/>
        </p:nvSpPr>
        <p:spPr>
          <a:xfrm>
            <a:off x="554736" y="4266409"/>
            <a:ext cx="4093464" cy="90946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270000"/>
            <a:r>
              <a:rPr lang="en-US" sz="1400" b="1" dirty="0">
                <a:solidFill>
                  <a:schemeClr val="bg1"/>
                </a:solidFill>
              </a:rPr>
              <a:t>[Insert option / lever]</a:t>
            </a:r>
            <a:endParaRPr lang="en-GB" sz="1400" b="1" dirty="0">
              <a:solidFill>
                <a:schemeClr val="bg1"/>
              </a:solidFill>
            </a:endParaRPr>
          </a:p>
        </p:txBody>
      </p:sp>
      <p:sp>
        <p:nvSpPr>
          <p:cNvPr id="48" name="Oval 47">
            <a:extLst>
              <a:ext uri="{FF2B5EF4-FFF2-40B4-BE49-F238E27FC236}">
                <a16:creationId xmlns:a16="http://schemas.microsoft.com/office/drawing/2014/main" id="{3E7B84EB-2A57-1C39-26A8-C67DE8D7B428}"/>
              </a:ext>
            </a:extLst>
          </p:cNvPr>
          <p:cNvSpPr/>
          <p:nvPr/>
        </p:nvSpPr>
        <p:spPr>
          <a:xfrm>
            <a:off x="428459" y="4538260"/>
            <a:ext cx="365760" cy="36576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C</a:t>
            </a:r>
            <a:endParaRPr lang="en-DK" sz="1200" b="1" dirty="0">
              <a:solidFill>
                <a:schemeClr val="bg1"/>
              </a:solidFill>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8CCF5264-F3FC-B93E-0866-98CB40A3D34A}"/>
              </a:ext>
            </a:extLst>
          </p:cNvPr>
          <p:cNvSpPr/>
          <p:nvPr/>
        </p:nvSpPr>
        <p:spPr>
          <a:xfrm>
            <a:off x="428459" y="5576795"/>
            <a:ext cx="365760" cy="36576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D</a:t>
            </a:r>
            <a:endParaRPr lang="en-DK" sz="1200" b="1" dirty="0">
              <a:solidFill>
                <a:schemeClr val="bg1"/>
              </a:solidFill>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4959C1D6-FB84-D6F7-C5B9-8B6B3C142EB8}"/>
              </a:ext>
            </a:extLst>
          </p:cNvPr>
          <p:cNvSpPr/>
          <p:nvPr/>
        </p:nvSpPr>
        <p:spPr>
          <a:xfrm>
            <a:off x="428459" y="2461189"/>
            <a:ext cx="365760" cy="36576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A</a:t>
            </a:r>
            <a:endParaRPr lang="en-DK" sz="1200" b="1" dirty="0">
              <a:solidFill>
                <a:schemeClr val="bg1"/>
              </a:solidFill>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A1B821-EF60-B03A-2861-E8AF2BBBCE56}"/>
              </a:ext>
            </a:extLst>
          </p:cNvPr>
          <p:cNvSpPr/>
          <p:nvPr/>
        </p:nvSpPr>
        <p:spPr>
          <a:xfrm>
            <a:off x="428459" y="3499724"/>
            <a:ext cx="365760" cy="36576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B</a:t>
            </a:r>
            <a:endParaRPr lang="en-DK" sz="1200" b="1" dirty="0">
              <a:solidFill>
                <a:schemeClr val="bg1"/>
              </a:solidFill>
              <a:latin typeface="Arial" panose="020B0604020202020204" pitchFamily="34" charset="0"/>
              <a:cs typeface="Arial" panose="020B0604020202020204" pitchFamily="34" charset="0"/>
            </a:endParaRPr>
          </a:p>
        </p:txBody>
      </p:sp>
      <p:sp>
        <p:nvSpPr>
          <p:cNvPr id="4" name="Google Shape;507;p14">
            <a:extLst>
              <a:ext uri="{FF2B5EF4-FFF2-40B4-BE49-F238E27FC236}">
                <a16:creationId xmlns:a16="http://schemas.microsoft.com/office/drawing/2014/main" id="{750AE17F-1799-D0A6-8C35-1BE85BFA1D6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488824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3BEEE-B745-159F-1AA2-3CA559150F93}"/>
            </a:ext>
          </a:extLst>
        </p:cNvPr>
        <p:cNvGrpSpPr/>
        <p:nvPr/>
      </p:nvGrpSpPr>
      <p:grpSpPr>
        <a:xfrm>
          <a:off x="0" y="0"/>
          <a:ext cx="0" cy="0"/>
          <a:chOff x="0" y="0"/>
          <a:chExt cx="0" cy="0"/>
        </a:xfrm>
      </p:grpSpPr>
      <p:sp>
        <p:nvSpPr>
          <p:cNvPr id="3" name="Text Placeholder 6">
            <a:extLst>
              <a:ext uri="{FF2B5EF4-FFF2-40B4-BE49-F238E27FC236}">
                <a16:creationId xmlns:a16="http://schemas.microsoft.com/office/drawing/2014/main" id="{D8B21884-5F61-0385-790A-51BE24910C69}"/>
              </a:ext>
            </a:extLst>
          </p:cNvPr>
          <p:cNvSpPr txBox="1">
            <a:spLocks/>
          </p:cNvSpPr>
          <p:nvPr/>
        </p:nvSpPr>
        <p:spPr>
          <a:xfrm>
            <a:off x="562692" y="2770367"/>
            <a:ext cx="702437" cy="1296000"/>
          </a:xfrm>
          <a:prstGeom prst="rect">
            <a:avLst/>
          </a:prstGeom>
          <a:solidFill>
            <a:schemeClr val="bg1">
              <a:lumMod val="95000"/>
            </a:schemeClr>
          </a:solidFill>
          <a:effectLst/>
        </p:spPr>
        <p:txBody>
          <a:bodyPr lIns="180000" tIns="73152" rIns="73152" bIns="73152" anchor="ctr">
            <a:spAutoFit/>
          </a:bodyP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 name="Text Placeholder 6">
            <a:extLst>
              <a:ext uri="{FF2B5EF4-FFF2-40B4-BE49-F238E27FC236}">
                <a16:creationId xmlns:a16="http://schemas.microsoft.com/office/drawing/2014/main" id="{DD018E67-FF2C-BD2E-9180-48ACA184A1E7}"/>
              </a:ext>
            </a:extLst>
          </p:cNvPr>
          <p:cNvSpPr txBox="1">
            <a:spLocks/>
          </p:cNvSpPr>
          <p:nvPr/>
        </p:nvSpPr>
        <p:spPr>
          <a:xfrm>
            <a:off x="562692" y="4249828"/>
            <a:ext cx="702437" cy="1296000"/>
          </a:xfrm>
          <a:prstGeom prst="rect">
            <a:avLst/>
          </a:prstGeom>
          <a:solidFill>
            <a:schemeClr val="bg1">
              <a:lumMod val="95000"/>
            </a:schemeClr>
          </a:solidFill>
          <a:effectLst/>
        </p:spPr>
        <p:txBody>
          <a:bodyPr lIns="180000" tIns="73152" rIns="73152" bIns="73152" anchor="ctr">
            <a:spAutoFit/>
          </a:bodyP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72" name="Title 71">
            <a:extLst>
              <a:ext uri="{FF2B5EF4-FFF2-40B4-BE49-F238E27FC236}">
                <a16:creationId xmlns:a16="http://schemas.microsoft.com/office/drawing/2014/main" id="{6D101795-EAC3-22E4-0F00-B1F245D64BC6}"/>
              </a:ext>
            </a:extLst>
          </p:cNvPr>
          <p:cNvSpPr>
            <a:spLocks noGrp="1"/>
          </p:cNvSpPr>
          <p:nvPr>
            <p:ph type="title"/>
          </p:nvPr>
        </p:nvSpPr>
        <p:spPr/>
        <p:txBody>
          <a:bodyPr/>
          <a:lstStyle/>
          <a:p>
            <a:r>
              <a:rPr lang="en-US" dirty="0"/>
              <a:t>There are pros and cons associated with every option</a:t>
            </a:r>
          </a:p>
        </p:txBody>
      </p:sp>
      <p:sp>
        <p:nvSpPr>
          <p:cNvPr id="7" name="Subtitle 6">
            <a:extLst>
              <a:ext uri="{FF2B5EF4-FFF2-40B4-BE49-F238E27FC236}">
                <a16:creationId xmlns:a16="http://schemas.microsoft.com/office/drawing/2014/main" id="{4211F5EC-706C-F27E-D8F6-69206D365A2D}"/>
              </a:ext>
            </a:extLst>
          </p:cNvPr>
          <p:cNvSpPr>
            <a:spLocks noGrp="1"/>
          </p:cNvSpPr>
          <p:nvPr>
            <p:ph type="subTitle" idx="1"/>
          </p:nvPr>
        </p:nvSpPr>
        <p:spPr/>
        <p:txBody>
          <a:bodyPr/>
          <a:lstStyle/>
          <a:p>
            <a:endParaRPr lang="en-US"/>
          </a:p>
        </p:txBody>
      </p:sp>
      <p:sp>
        <p:nvSpPr>
          <p:cNvPr id="8" name="Text Placeholder 7">
            <a:extLst>
              <a:ext uri="{FF2B5EF4-FFF2-40B4-BE49-F238E27FC236}">
                <a16:creationId xmlns:a16="http://schemas.microsoft.com/office/drawing/2014/main" id="{F1F0D110-2612-2B5F-DBA4-F5046360C2A2}"/>
              </a:ext>
            </a:extLst>
          </p:cNvPr>
          <p:cNvSpPr>
            <a:spLocks noGrp="1"/>
          </p:cNvSpPr>
          <p:nvPr>
            <p:ph type="body" sz="quarter" idx="17"/>
          </p:nvPr>
        </p:nvSpPr>
        <p:spPr/>
        <p:txBody>
          <a:bodyPr/>
          <a:lstStyle/>
          <a:p>
            <a:endParaRPr lang="en-US"/>
          </a:p>
        </p:txBody>
      </p:sp>
      <p:sp>
        <p:nvSpPr>
          <p:cNvPr id="85" name="Google Shape;256;p36">
            <a:extLst>
              <a:ext uri="{FF2B5EF4-FFF2-40B4-BE49-F238E27FC236}">
                <a16:creationId xmlns:a16="http://schemas.microsoft.com/office/drawing/2014/main" id="{7B2DADFD-E9F2-C455-8B92-09F6E4749B6E}"/>
              </a:ext>
            </a:extLst>
          </p:cNvPr>
          <p:cNvSpPr txBox="1"/>
          <p:nvPr/>
        </p:nvSpPr>
        <p:spPr>
          <a:xfrm>
            <a:off x="6669971" y="2415903"/>
            <a:ext cx="2340000" cy="215444"/>
          </a:xfrm>
          <a:prstGeom prst="rect">
            <a:avLst/>
          </a:prstGeom>
          <a:noFill/>
          <a:ln w="9525">
            <a:noFill/>
            <a:miter lim="800000"/>
            <a:headEnd/>
            <a:tailEnd/>
          </a:ln>
          <a:effectLst/>
        </p:spPr>
        <p:txBody>
          <a:bodyPr wrap="square" lIns="0" tIns="0" rIns="0" bIns="0" anchor="b">
            <a:spAutoFit/>
          </a:bodyPr>
          <a:lstStyle>
            <a:defPPr>
              <a:defRPr lang="en-DK"/>
            </a:defPPr>
            <a:lvl1pPr>
              <a:spcBef>
                <a:spcPts val="600"/>
              </a:spcBef>
              <a:defRPr sz="1400" b="1">
                <a:solidFill>
                  <a:srgbClr val="051D30"/>
                </a:solidFill>
              </a:defRPr>
            </a:lvl1pPr>
          </a:lstStyle>
          <a:p>
            <a:pPr algn="ctr"/>
            <a:r>
              <a:rPr lang="en-US" dirty="0">
                <a:solidFill>
                  <a:schemeClr val="tx1"/>
                </a:solidFill>
                <a:sym typeface="Helvetica Neue"/>
              </a:rPr>
              <a:t>[Insert option/lever]</a:t>
            </a:r>
          </a:p>
        </p:txBody>
      </p:sp>
      <p:cxnSp>
        <p:nvCxnSpPr>
          <p:cNvPr id="86" name="Google Shape;257;p36">
            <a:extLst>
              <a:ext uri="{FF2B5EF4-FFF2-40B4-BE49-F238E27FC236}">
                <a16:creationId xmlns:a16="http://schemas.microsoft.com/office/drawing/2014/main" id="{91C9188A-B980-F3C9-7DEA-75E1B6A35685}"/>
              </a:ext>
            </a:extLst>
          </p:cNvPr>
          <p:cNvCxnSpPr>
            <a:cxnSpLocks/>
          </p:cNvCxnSpPr>
          <p:nvPr/>
        </p:nvCxnSpPr>
        <p:spPr>
          <a:xfrm>
            <a:off x="6649144" y="2662465"/>
            <a:ext cx="2340000" cy="0"/>
          </a:xfrm>
          <a:prstGeom prst="straightConnector1">
            <a:avLst/>
          </a:prstGeom>
          <a:noFill/>
          <a:ln w="15875" cap="flat" cmpd="sng">
            <a:solidFill>
              <a:schemeClr val="tx1"/>
            </a:solidFill>
            <a:prstDash val="solid"/>
            <a:round/>
            <a:headEnd type="none" w="sm" len="sm"/>
            <a:tailEnd type="none" w="sm" len="sm"/>
          </a:ln>
        </p:spPr>
      </p:cxnSp>
      <p:sp>
        <p:nvSpPr>
          <p:cNvPr id="87" name="Google Shape;258;p36">
            <a:extLst>
              <a:ext uri="{FF2B5EF4-FFF2-40B4-BE49-F238E27FC236}">
                <a16:creationId xmlns:a16="http://schemas.microsoft.com/office/drawing/2014/main" id="{5729D75A-8F2C-1DCE-340D-F5B93A6109D0}"/>
              </a:ext>
            </a:extLst>
          </p:cNvPr>
          <p:cNvSpPr txBox="1"/>
          <p:nvPr/>
        </p:nvSpPr>
        <p:spPr>
          <a:xfrm>
            <a:off x="6646265" y="2770367"/>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81" name="Google Shape;252;p36">
            <a:extLst>
              <a:ext uri="{FF2B5EF4-FFF2-40B4-BE49-F238E27FC236}">
                <a16:creationId xmlns:a16="http://schemas.microsoft.com/office/drawing/2014/main" id="{B776C079-97BB-4277-37C6-8A0384C347B1}"/>
              </a:ext>
            </a:extLst>
          </p:cNvPr>
          <p:cNvSpPr txBox="1"/>
          <p:nvPr/>
        </p:nvSpPr>
        <p:spPr>
          <a:xfrm>
            <a:off x="1413455" y="2415903"/>
            <a:ext cx="2340000" cy="215444"/>
          </a:xfrm>
          <a:prstGeom prst="rect">
            <a:avLst/>
          </a:prstGeom>
          <a:noFill/>
          <a:ln w="9525">
            <a:noFill/>
            <a:miter lim="800000"/>
            <a:headEnd/>
            <a:tailEnd/>
          </a:ln>
          <a:effectLst/>
        </p:spPr>
        <p:txBody>
          <a:bodyPr wrap="square" lIns="0" tIns="0" rIns="0" bIns="0" anchor="b">
            <a:spAutoFit/>
          </a:bodyPr>
          <a:lstStyle>
            <a:defPPr>
              <a:defRPr lang="en-DK"/>
            </a:defPPr>
            <a:lvl1pPr>
              <a:spcBef>
                <a:spcPts val="600"/>
              </a:spcBef>
              <a:defRPr sz="1400" b="1">
                <a:solidFill>
                  <a:srgbClr val="051D30"/>
                </a:solidFill>
              </a:defRPr>
            </a:lvl1pPr>
          </a:lstStyle>
          <a:p>
            <a:pPr algn="ctr"/>
            <a:r>
              <a:rPr lang="en-US" dirty="0">
                <a:solidFill>
                  <a:schemeClr val="tx1"/>
                </a:solidFill>
                <a:sym typeface="Helvetica Neue"/>
              </a:rPr>
              <a:t>[Insert option/lever]</a:t>
            </a:r>
          </a:p>
        </p:txBody>
      </p:sp>
      <p:sp>
        <p:nvSpPr>
          <p:cNvPr id="82" name="Google Shape;253;p36">
            <a:extLst>
              <a:ext uri="{FF2B5EF4-FFF2-40B4-BE49-F238E27FC236}">
                <a16:creationId xmlns:a16="http://schemas.microsoft.com/office/drawing/2014/main" id="{F7127986-0DAB-6911-F164-6EF6B7203A6A}"/>
              </a:ext>
            </a:extLst>
          </p:cNvPr>
          <p:cNvSpPr txBox="1"/>
          <p:nvPr/>
        </p:nvSpPr>
        <p:spPr>
          <a:xfrm>
            <a:off x="1396467" y="2770367"/>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cxnSp>
        <p:nvCxnSpPr>
          <p:cNvPr id="88" name="Google Shape;259;p36">
            <a:extLst>
              <a:ext uri="{FF2B5EF4-FFF2-40B4-BE49-F238E27FC236}">
                <a16:creationId xmlns:a16="http://schemas.microsoft.com/office/drawing/2014/main" id="{D04B799F-02D9-69FF-03C9-7DB4E11290B5}"/>
              </a:ext>
            </a:extLst>
          </p:cNvPr>
          <p:cNvCxnSpPr>
            <a:cxnSpLocks/>
          </p:cNvCxnSpPr>
          <p:nvPr/>
        </p:nvCxnSpPr>
        <p:spPr>
          <a:xfrm>
            <a:off x="1401256" y="2662465"/>
            <a:ext cx="2340000" cy="0"/>
          </a:xfrm>
          <a:prstGeom prst="straightConnector1">
            <a:avLst/>
          </a:prstGeom>
          <a:noFill/>
          <a:ln w="15875" cap="flat" cmpd="sng">
            <a:solidFill>
              <a:schemeClr val="tx1"/>
            </a:solidFill>
            <a:prstDash val="solid"/>
            <a:round/>
            <a:headEnd type="none" w="sm" len="sm"/>
            <a:tailEnd type="none" w="sm" len="sm"/>
          </a:ln>
        </p:spPr>
      </p:cxnSp>
      <p:sp>
        <p:nvSpPr>
          <p:cNvPr id="83" name="Google Shape;254;p36">
            <a:extLst>
              <a:ext uri="{FF2B5EF4-FFF2-40B4-BE49-F238E27FC236}">
                <a16:creationId xmlns:a16="http://schemas.microsoft.com/office/drawing/2014/main" id="{9B9F1979-F8A7-882B-58F2-40DB3DA9123D}"/>
              </a:ext>
            </a:extLst>
          </p:cNvPr>
          <p:cNvSpPr txBox="1"/>
          <p:nvPr/>
        </p:nvSpPr>
        <p:spPr>
          <a:xfrm>
            <a:off x="4041713" y="2415903"/>
            <a:ext cx="2340000" cy="215444"/>
          </a:xfrm>
          <a:prstGeom prst="rect">
            <a:avLst/>
          </a:prstGeom>
          <a:noFill/>
          <a:ln w="9525">
            <a:noFill/>
            <a:miter lim="800000"/>
            <a:headEnd/>
            <a:tailEnd/>
          </a:ln>
          <a:effectLst/>
        </p:spPr>
        <p:txBody>
          <a:bodyPr wrap="square" lIns="0" tIns="0" rIns="0" bIns="0" anchor="b">
            <a:spAutoFit/>
          </a:bodyPr>
          <a:lstStyle>
            <a:defPPr>
              <a:defRPr lang="en-DK"/>
            </a:defPPr>
            <a:lvl1pPr>
              <a:spcBef>
                <a:spcPts val="600"/>
              </a:spcBef>
              <a:defRPr sz="1400" b="1">
                <a:solidFill>
                  <a:srgbClr val="051D30"/>
                </a:solidFill>
              </a:defRPr>
            </a:lvl1pPr>
          </a:lstStyle>
          <a:p>
            <a:pPr algn="ctr"/>
            <a:r>
              <a:rPr lang="en-US" dirty="0">
                <a:solidFill>
                  <a:schemeClr val="tx1"/>
                </a:solidFill>
                <a:sym typeface="Helvetica Neue"/>
              </a:rPr>
              <a:t>[Insert option/lever]</a:t>
            </a:r>
          </a:p>
        </p:txBody>
      </p:sp>
      <p:sp>
        <p:nvSpPr>
          <p:cNvPr id="84" name="Google Shape;255;p36">
            <a:extLst>
              <a:ext uri="{FF2B5EF4-FFF2-40B4-BE49-F238E27FC236}">
                <a16:creationId xmlns:a16="http://schemas.microsoft.com/office/drawing/2014/main" id="{1320C9F2-F582-C2F0-6EDF-92670AEDD03D}"/>
              </a:ext>
            </a:extLst>
          </p:cNvPr>
          <p:cNvSpPr txBox="1"/>
          <p:nvPr/>
        </p:nvSpPr>
        <p:spPr>
          <a:xfrm>
            <a:off x="4010863" y="2770367"/>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cxnSp>
        <p:nvCxnSpPr>
          <p:cNvPr id="89" name="Google Shape;260;p36">
            <a:extLst>
              <a:ext uri="{FF2B5EF4-FFF2-40B4-BE49-F238E27FC236}">
                <a16:creationId xmlns:a16="http://schemas.microsoft.com/office/drawing/2014/main" id="{C9377DDF-DFFF-8993-8863-85B80701A5C4}"/>
              </a:ext>
            </a:extLst>
          </p:cNvPr>
          <p:cNvCxnSpPr>
            <a:cxnSpLocks/>
          </p:cNvCxnSpPr>
          <p:nvPr/>
        </p:nvCxnSpPr>
        <p:spPr>
          <a:xfrm>
            <a:off x="4025199" y="2662465"/>
            <a:ext cx="2340000" cy="0"/>
          </a:xfrm>
          <a:prstGeom prst="straightConnector1">
            <a:avLst/>
          </a:prstGeom>
          <a:noFill/>
          <a:ln w="15875" cap="flat" cmpd="sng">
            <a:solidFill>
              <a:schemeClr val="tx1"/>
            </a:solidFill>
            <a:prstDash val="solid"/>
            <a:round/>
            <a:headEnd type="none" w="sm" len="sm"/>
            <a:tailEnd type="none" w="sm" len="sm"/>
          </a:ln>
        </p:spPr>
      </p:cxnSp>
      <p:cxnSp>
        <p:nvCxnSpPr>
          <p:cNvPr id="90" name="Google Shape;261;p36">
            <a:extLst>
              <a:ext uri="{FF2B5EF4-FFF2-40B4-BE49-F238E27FC236}">
                <a16:creationId xmlns:a16="http://schemas.microsoft.com/office/drawing/2014/main" id="{29CC776F-94DB-EA0C-BCA3-929E0EADFB4D}"/>
              </a:ext>
            </a:extLst>
          </p:cNvPr>
          <p:cNvCxnSpPr>
            <a:cxnSpLocks/>
          </p:cNvCxnSpPr>
          <p:nvPr/>
        </p:nvCxnSpPr>
        <p:spPr>
          <a:xfrm>
            <a:off x="9282887" y="2662465"/>
            <a:ext cx="2340000" cy="0"/>
          </a:xfrm>
          <a:prstGeom prst="straightConnector1">
            <a:avLst/>
          </a:prstGeom>
          <a:noFill/>
          <a:ln w="15875" cap="flat" cmpd="sng">
            <a:solidFill>
              <a:schemeClr val="tx1"/>
            </a:solidFill>
            <a:prstDash val="solid"/>
            <a:round/>
            <a:headEnd type="none" w="sm" len="sm"/>
            <a:tailEnd type="none" w="sm" len="sm"/>
          </a:ln>
        </p:spPr>
      </p:cxnSp>
      <p:sp>
        <p:nvSpPr>
          <p:cNvPr id="91" name="Google Shape;263;p36">
            <a:extLst>
              <a:ext uri="{FF2B5EF4-FFF2-40B4-BE49-F238E27FC236}">
                <a16:creationId xmlns:a16="http://schemas.microsoft.com/office/drawing/2014/main" id="{E7158ADC-158E-7748-C268-B6E1254D257A}"/>
              </a:ext>
            </a:extLst>
          </p:cNvPr>
          <p:cNvSpPr txBox="1"/>
          <p:nvPr/>
        </p:nvSpPr>
        <p:spPr>
          <a:xfrm>
            <a:off x="9298228" y="2415903"/>
            <a:ext cx="2340000" cy="215444"/>
          </a:xfrm>
          <a:prstGeom prst="rect">
            <a:avLst/>
          </a:prstGeom>
          <a:noFill/>
          <a:ln w="9525">
            <a:noFill/>
            <a:miter lim="800000"/>
            <a:headEnd/>
            <a:tailEnd/>
          </a:ln>
          <a:effectLst/>
        </p:spPr>
        <p:txBody>
          <a:bodyPr wrap="square" lIns="0" tIns="0" rIns="0" bIns="0" anchor="b">
            <a:spAutoFit/>
          </a:bodyPr>
          <a:lstStyle>
            <a:defPPr>
              <a:defRPr lang="en-DK"/>
            </a:defPPr>
            <a:lvl1pPr>
              <a:spcBef>
                <a:spcPts val="600"/>
              </a:spcBef>
              <a:defRPr sz="1400" b="1">
                <a:solidFill>
                  <a:srgbClr val="051D30"/>
                </a:solidFill>
              </a:defRPr>
            </a:lvl1pPr>
          </a:lstStyle>
          <a:p>
            <a:pPr algn="ctr"/>
            <a:r>
              <a:rPr lang="en-US" dirty="0">
                <a:solidFill>
                  <a:schemeClr val="tx1"/>
                </a:solidFill>
                <a:sym typeface="Helvetica Neue"/>
              </a:rPr>
              <a:t>[Insert option/lever]</a:t>
            </a:r>
          </a:p>
        </p:txBody>
      </p:sp>
      <p:sp>
        <p:nvSpPr>
          <p:cNvPr id="92" name="Google Shape;265;p36">
            <a:extLst>
              <a:ext uri="{FF2B5EF4-FFF2-40B4-BE49-F238E27FC236}">
                <a16:creationId xmlns:a16="http://schemas.microsoft.com/office/drawing/2014/main" id="{28D37D0B-3C9E-952D-138C-ACF293EA7F54}"/>
              </a:ext>
            </a:extLst>
          </p:cNvPr>
          <p:cNvSpPr txBox="1"/>
          <p:nvPr/>
        </p:nvSpPr>
        <p:spPr>
          <a:xfrm>
            <a:off x="9292687" y="2770367"/>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07" name="Google Shape;258;p36">
            <a:extLst>
              <a:ext uri="{FF2B5EF4-FFF2-40B4-BE49-F238E27FC236}">
                <a16:creationId xmlns:a16="http://schemas.microsoft.com/office/drawing/2014/main" id="{EBAE944C-3027-C1BF-6ECC-B79B24C6A6E9}"/>
              </a:ext>
            </a:extLst>
          </p:cNvPr>
          <p:cNvSpPr txBox="1"/>
          <p:nvPr/>
        </p:nvSpPr>
        <p:spPr>
          <a:xfrm>
            <a:off x="6646265" y="4249828"/>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08" name="Google Shape;253;p36">
            <a:extLst>
              <a:ext uri="{FF2B5EF4-FFF2-40B4-BE49-F238E27FC236}">
                <a16:creationId xmlns:a16="http://schemas.microsoft.com/office/drawing/2014/main" id="{724EFA39-986E-84FC-6FF0-4ED87D32EA63}"/>
              </a:ext>
            </a:extLst>
          </p:cNvPr>
          <p:cNvSpPr txBox="1"/>
          <p:nvPr/>
        </p:nvSpPr>
        <p:spPr>
          <a:xfrm>
            <a:off x="1375461" y="4249828"/>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09" name="Google Shape;255;p36">
            <a:extLst>
              <a:ext uri="{FF2B5EF4-FFF2-40B4-BE49-F238E27FC236}">
                <a16:creationId xmlns:a16="http://schemas.microsoft.com/office/drawing/2014/main" id="{A7ABCDA9-690C-8CEF-08F4-579650260869}"/>
              </a:ext>
            </a:extLst>
          </p:cNvPr>
          <p:cNvSpPr txBox="1"/>
          <p:nvPr/>
        </p:nvSpPr>
        <p:spPr>
          <a:xfrm>
            <a:off x="4010863" y="4249828"/>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10" name="Google Shape;265;p36">
            <a:extLst>
              <a:ext uri="{FF2B5EF4-FFF2-40B4-BE49-F238E27FC236}">
                <a16:creationId xmlns:a16="http://schemas.microsoft.com/office/drawing/2014/main" id="{6AB618E7-DE99-91B8-B4EF-A38ABE97CD8B}"/>
              </a:ext>
            </a:extLst>
          </p:cNvPr>
          <p:cNvSpPr txBox="1"/>
          <p:nvPr/>
        </p:nvSpPr>
        <p:spPr>
          <a:xfrm>
            <a:off x="9292687" y="4249828"/>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11" name="Oval 110">
            <a:extLst>
              <a:ext uri="{FF2B5EF4-FFF2-40B4-BE49-F238E27FC236}">
                <a16:creationId xmlns:a16="http://schemas.microsoft.com/office/drawing/2014/main" id="{CF2502D9-45D9-3A61-6B05-31C830FFAA4C}"/>
              </a:ext>
            </a:extLst>
          </p:cNvPr>
          <p:cNvSpPr/>
          <p:nvPr/>
        </p:nvSpPr>
        <p:spPr>
          <a:xfrm>
            <a:off x="2382827" y="189541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112" name="Oval 111">
            <a:extLst>
              <a:ext uri="{FF2B5EF4-FFF2-40B4-BE49-F238E27FC236}">
                <a16:creationId xmlns:a16="http://schemas.microsoft.com/office/drawing/2014/main" id="{CD03107A-125E-54CF-6B7B-0966ADF10BB4}"/>
              </a:ext>
            </a:extLst>
          </p:cNvPr>
          <p:cNvSpPr/>
          <p:nvPr/>
        </p:nvSpPr>
        <p:spPr>
          <a:xfrm>
            <a:off x="5007819" y="189541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B</a:t>
            </a:r>
          </a:p>
        </p:txBody>
      </p:sp>
      <p:sp>
        <p:nvSpPr>
          <p:cNvPr id="113" name="Oval 112">
            <a:extLst>
              <a:ext uri="{FF2B5EF4-FFF2-40B4-BE49-F238E27FC236}">
                <a16:creationId xmlns:a16="http://schemas.microsoft.com/office/drawing/2014/main" id="{ECF4C856-D4C7-649E-B92A-7EDC891FA937}"/>
              </a:ext>
            </a:extLst>
          </p:cNvPr>
          <p:cNvSpPr/>
          <p:nvPr/>
        </p:nvSpPr>
        <p:spPr>
          <a:xfrm>
            <a:off x="7632810" y="189541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C</a:t>
            </a:r>
          </a:p>
        </p:txBody>
      </p:sp>
      <p:sp>
        <p:nvSpPr>
          <p:cNvPr id="114" name="Oval 113">
            <a:extLst>
              <a:ext uri="{FF2B5EF4-FFF2-40B4-BE49-F238E27FC236}">
                <a16:creationId xmlns:a16="http://schemas.microsoft.com/office/drawing/2014/main" id="{605CFBD6-0FF0-052F-F6B1-4072D7A27BFA}"/>
              </a:ext>
            </a:extLst>
          </p:cNvPr>
          <p:cNvSpPr/>
          <p:nvPr/>
        </p:nvSpPr>
        <p:spPr>
          <a:xfrm>
            <a:off x="10267601" y="189541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D</a:t>
            </a:r>
          </a:p>
        </p:txBody>
      </p:sp>
      <p:grpSp>
        <p:nvGrpSpPr>
          <p:cNvPr id="128" name="Group 127">
            <a:extLst>
              <a:ext uri="{FF2B5EF4-FFF2-40B4-BE49-F238E27FC236}">
                <a16:creationId xmlns:a16="http://schemas.microsoft.com/office/drawing/2014/main" id="{EAABFD75-5B65-51BA-4B28-2692D8EAC515}"/>
              </a:ext>
            </a:extLst>
          </p:cNvPr>
          <p:cNvGrpSpPr/>
          <p:nvPr/>
        </p:nvGrpSpPr>
        <p:grpSpPr>
          <a:xfrm>
            <a:off x="679910" y="3184367"/>
            <a:ext cx="468000" cy="468000"/>
            <a:chOff x="1070721" y="2471625"/>
            <a:chExt cx="532606" cy="532974"/>
          </a:xfrm>
        </p:grpSpPr>
        <p:sp>
          <p:nvSpPr>
            <p:cNvPr id="124" name="Oval 123">
              <a:extLst>
                <a:ext uri="{FF2B5EF4-FFF2-40B4-BE49-F238E27FC236}">
                  <a16:creationId xmlns:a16="http://schemas.microsoft.com/office/drawing/2014/main" id="{8A44C981-D641-F8AB-8652-335D3AE80021}"/>
                </a:ext>
              </a:extLst>
            </p:cNvPr>
            <p:cNvSpPr/>
            <p:nvPr/>
          </p:nvSpPr>
          <p:spPr>
            <a:xfrm>
              <a:off x="1070721" y="2471625"/>
              <a:ext cx="532606" cy="532974"/>
            </a:xfrm>
            <a:prstGeom prst="ellipse">
              <a:avLst/>
            </a:prstGeom>
            <a:solidFill>
              <a:srgbClr val="3C96B4"/>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200" b="1" dirty="0">
                <a:solidFill>
                  <a:schemeClr val="tx1"/>
                </a:solidFill>
              </a:endParaRPr>
            </a:p>
          </p:txBody>
        </p:sp>
        <p:sp>
          <p:nvSpPr>
            <p:cNvPr id="126" name="Plus Sign 125">
              <a:extLst>
                <a:ext uri="{FF2B5EF4-FFF2-40B4-BE49-F238E27FC236}">
                  <a16:creationId xmlns:a16="http://schemas.microsoft.com/office/drawing/2014/main" id="{3E40B17E-5DDD-95E3-BCFD-952CCA8A93F5}"/>
                </a:ext>
              </a:extLst>
            </p:cNvPr>
            <p:cNvSpPr/>
            <p:nvPr/>
          </p:nvSpPr>
          <p:spPr>
            <a:xfrm>
              <a:off x="1193630" y="2594619"/>
              <a:ext cx="286788" cy="286986"/>
            </a:xfrm>
            <a:prstGeom prst="mathPlus">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a:solidFill>
                  <a:schemeClr val="tx1"/>
                </a:solidFill>
              </a:endParaRPr>
            </a:p>
          </p:txBody>
        </p:sp>
      </p:grpSp>
      <p:grpSp>
        <p:nvGrpSpPr>
          <p:cNvPr id="129" name="Group 128">
            <a:extLst>
              <a:ext uri="{FF2B5EF4-FFF2-40B4-BE49-F238E27FC236}">
                <a16:creationId xmlns:a16="http://schemas.microsoft.com/office/drawing/2014/main" id="{C56BB8E6-8935-CAAC-6C91-FDB8BA2DA680}"/>
              </a:ext>
            </a:extLst>
          </p:cNvPr>
          <p:cNvGrpSpPr/>
          <p:nvPr/>
        </p:nvGrpSpPr>
        <p:grpSpPr>
          <a:xfrm>
            <a:off x="679910" y="4663828"/>
            <a:ext cx="468000" cy="468000"/>
            <a:chOff x="1070721" y="3840599"/>
            <a:chExt cx="532606" cy="532974"/>
          </a:xfrm>
        </p:grpSpPr>
        <p:sp>
          <p:nvSpPr>
            <p:cNvPr id="125" name="Oval 124">
              <a:extLst>
                <a:ext uri="{FF2B5EF4-FFF2-40B4-BE49-F238E27FC236}">
                  <a16:creationId xmlns:a16="http://schemas.microsoft.com/office/drawing/2014/main" id="{24CF14DB-579D-4115-F4AC-6A0DA19494A2}"/>
                </a:ext>
              </a:extLst>
            </p:cNvPr>
            <p:cNvSpPr/>
            <p:nvPr/>
          </p:nvSpPr>
          <p:spPr>
            <a:xfrm>
              <a:off x="1070721" y="3840599"/>
              <a:ext cx="532606" cy="532974"/>
            </a:xfrm>
            <a:prstGeom prst="ellipse">
              <a:avLst/>
            </a:prstGeom>
            <a:solidFill>
              <a:srgbClr val="E5546C"/>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200" b="1" dirty="0">
                <a:solidFill>
                  <a:schemeClr val="tx1"/>
                </a:solidFill>
              </a:endParaRPr>
            </a:p>
          </p:txBody>
        </p:sp>
        <p:sp>
          <p:nvSpPr>
            <p:cNvPr id="127" name="Minus Sign 126">
              <a:extLst>
                <a:ext uri="{FF2B5EF4-FFF2-40B4-BE49-F238E27FC236}">
                  <a16:creationId xmlns:a16="http://schemas.microsoft.com/office/drawing/2014/main" id="{F532295E-FDE3-9B04-5889-FC88E6D3BAFF}"/>
                </a:ext>
              </a:extLst>
            </p:cNvPr>
            <p:cNvSpPr/>
            <p:nvPr/>
          </p:nvSpPr>
          <p:spPr>
            <a:xfrm>
              <a:off x="1193630" y="3963593"/>
              <a:ext cx="286788" cy="286986"/>
            </a:xfrm>
            <a:prstGeom prst="mathMinus">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a:solidFill>
                  <a:schemeClr val="tx1"/>
                </a:solidFill>
              </a:endParaRPr>
            </a:p>
          </p:txBody>
        </p:sp>
      </p:grpSp>
      <p:sp>
        <p:nvSpPr>
          <p:cNvPr id="130" name="object 50">
            <a:extLst>
              <a:ext uri="{FF2B5EF4-FFF2-40B4-BE49-F238E27FC236}">
                <a16:creationId xmlns:a16="http://schemas.microsoft.com/office/drawing/2014/main" id="{1B4C323F-A96E-A607-9E86-D74A8AB54C94}"/>
              </a:ext>
            </a:extLst>
          </p:cNvPr>
          <p:cNvSpPr txBox="1"/>
          <p:nvPr/>
        </p:nvSpPr>
        <p:spPr>
          <a:xfrm>
            <a:off x="1396467" y="5718562"/>
            <a:ext cx="2340000" cy="557195"/>
          </a:xfrm>
          <a:prstGeom prst="rect">
            <a:avLst/>
          </a:prstGeom>
          <a:solidFill>
            <a:schemeClr val="accent1"/>
          </a:solidFill>
          <a:ln w="3175">
            <a:noFill/>
          </a:ln>
        </p:spPr>
        <p:txBody>
          <a:bodyPr vert="horz" wrap="square" lIns="0" tIns="18490" rIns="0" bIns="0" rtlCol="0" anchor="ctr">
            <a:noAutofit/>
          </a:bodyPr>
          <a:lstStyle/>
          <a:p>
            <a:pPr marL="356366" marR="165856" indent="-183785" algn="ctr">
              <a:spcBef>
                <a:spcPts val="146"/>
              </a:spcBef>
            </a:pPr>
            <a:r>
              <a:rPr lang="en-US" sz="1200" b="1" dirty="0">
                <a:solidFill>
                  <a:schemeClr val="bg1"/>
                </a:solidFill>
                <a:latin typeface="Arial"/>
                <a:cs typeface="Arial"/>
              </a:rPr>
              <a:t>[Insert conclusion]</a:t>
            </a:r>
          </a:p>
        </p:txBody>
      </p:sp>
      <p:cxnSp>
        <p:nvCxnSpPr>
          <p:cNvPr id="2" name="Straight Connector 1">
            <a:extLst>
              <a:ext uri="{FF2B5EF4-FFF2-40B4-BE49-F238E27FC236}">
                <a16:creationId xmlns:a16="http://schemas.microsoft.com/office/drawing/2014/main" id="{A13251FE-8180-8B5F-42C2-AF6512D25C1B}"/>
              </a:ext>
            </a:extLst>
          </p:cNvPr>
          <p:cNvCxnSpPr>
            <a:cxnSpLocks/>
          </p:cNvCxnSpPr>
          <p:nvPr/>
        </p:nvCxnSpPr>
        <p:spPr>
          <a:xfrm>
            <a:off x="554736" y="4158098"/>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 name="object 50">
            <a:extLst>
              <a:ext uri="{FF2B5EF4-FFF2-40B4-BE49-F238E27FC236}">
                <a16:creationId xmlns:a16="http://schemas.microsoft.com/office/drawing/2014/main" id="{8B88FCDB-B845-8C2E-7662-D6BA608677D1}"/>
              </a:ext>
            </a:extLst>
          </p:cNvPr>
          <p:cNvSpPr txBox="1"/>
          <p:nvPr/>
        </p:nvSpPr>
        <p:spPr>
          <a:xfrm>
            <a:off x="4030387" y="5718562"/>
            <a:ext cx="2340000" cy="557195"/>
          </a:xfrm>
          <a:prstGeom prst="rect">
            <a:avLst/>
          </a:prstGeom>
          <a:solidFill>
            <a:schemeClr val="accent1"/>
          </a:solidFill>
          <a:ln w="3175">
            <a:noFill/>
          </a:ln>
        </p:spPr>
        <p:txBody>
          <a:bodyPr vert="horz" wrap="square" lIns="0" tIns="18490" rIns="0" bIns="0" rtlCol="0" anchor="ctr">
            <a:noAutofit/>
          </a:bodyPr>
          <a:lstStyle/>
          <a:p>
            <a:pPr marL="356366" marR="165856" indent="-183785" algn="ctr">
              <a:spcBef>
                <a:spcPts val="146"/>
              </a:spcBef>
            </a:pPr>
            <a:r>
              <a:rPr lang="en-US" sz="1200" b="1" dirty="0">
                <a:solidFill>
                  <a:schemeClr val="bg1"/>
                </a:solidFill>
                <a:latin typeface="Arial"/>
                <a:cs typeface="Arial"/>
              </a:rPr>
              <a:t>[Insert conclusion]</a:t>
            </a:r>
          </a:p>
        </p:txBody>
      </p:sp>
      <p:sp>
        <p:nvSpPr>
          <p:cNvPr id="5" name="object 50">
            <a:extLst>
              <a:ext uri="{FF2B5EF4-FFF2-40B4-BE49-F238E27FC236}">
                <a16:creationId xmlns:a16="http://schemas.microsoft.com/office/drawing/2014/main" id="{850F4998-5D94-4A58-E240-F42D4A0E28DB}"/>
              </a:ext>
            </a:extLst>
          </p:cNvPr>
          <p:cNvSpPr txBox="1"/>
          <p:nvPr/>
        </p:nvSpPr>
        <p:spPr>
          <a:xfrm>
            <a:off x="6664307" y="5718562"/>
            <a:ext cx="2340000" cy="557195"/>
          </a:xfrm>
          <a:prstGeom prst="rect">
            <a:avLst/>
          </a:prstGeom>
          <a:solidFill>
            <a:schemeClr val="accent1"/>
          </a:solidFill>
          <a:ln w="3175">
            <a:noFill/>
          </a:ln>
        </p:spPr>
        <p:txBody>
          <a:bodyPr vert="horz" wrap="square" lIns="0" tIns="18490" rIns="0" bIns="0" rtlCol="0" anchor="ctr">
            <a:noAutofit/>
          </a:bodyPr>
          <a:lstStyle/>
          <a:p>
            <a:pPr marL="356366" marR="165856" indent="-183785" algn="ctr">
              <a:spcBef>
                <a:spcPts val="146"/>
              </a:spcBef>
            </a:pPr>
            <a:r>
              <a:rPr lang="en-US" sz="1200" b="1" dirty="0">
                <a:solidFill>
                  <a:schemeClr val="bg1"/>
                </a:solidFill>
                <a:latin typeface="Arial"/>
                <a:cs typeface="Arial"/>
              </a:rPr>
              <a:t>[Insert conclusion]</a:t>
            </a:r>
          </a:p>
        </p:txBody>
      </p:sp>
      <p:sp>
        <p:nvSpPr>
          <p:cNvPr id="6" name="object 50">
            <a:extLst>
              <a:ext uri="{FF2B5EF4-FFF2-40B4-BE49-F238E27FC236}">
                <a16:creationId xmlns:a16="http://schemas.microsoft.com/office/drawing/2014/main" id="{E3B95AF9-2499-237E-2614-D6724C0BF77A}"/>
              </a:ext>
            </a:extLst>
          </p:cNvPr>
          <p:cNvSpPr txBox="1"/>
          <p:nvPr/>
        </p:nvSpPr>
        <p:spPr>
          <a:xfrm>
            <a:off x="9298228" y="5718562"/>
            <a:ext cx="2340000" cy="557195"/>
          </a:xfrm>
          <a:prstGeom prst="rect">
            <a:avLst/>
          </a:prstGeom>
          <a:solidFill>
            <a:schemeClr val="accent1"/>
          </a:solidFill>
          <a:ln w="3175">
            <a:noFill/>
          </a:ln>
        </p:spPr>
        <p:txBody>
          <a:bodyPr vert="horz" wrap="square" lIns="0" tIns="18490" rIns="0" bIns="0" rtlCol="0" anchor="ctr">
            <a:noAutofit/>
          </a:bodyPr>
          <a:lstStyle/>
          <a:p>
            <a:pPr marL="356366" marR="165856" indent="-183785" algn="ctr">
              <a:spcBef>
                <a:spcPts val="146"/>
              </a:spcBef>
            </a:pPr>
            <a:r>
              <a:rPr lang="en-US" sz="1200" b="1" dirty="0">
                <a:solidFill>
                  <a:schemeClr val="bg1"/>
                </a:solidFill>
                <a:latin typeface="Arial"/>
                <a:cs typeface="Arial"/>
              </a:rPr>
              <a:t>[Insert conclusion]</a:t>
            </a:r>
          </a:p>
        </p:txBody>
      </p:sp>
      <p:sp>
        <p:nvSpPr>
          <p:cNvPr id="9" name="Google Shape;507;p14">
            <a:extLst>
              <a:ext uri="{FF2B5EF4-FFF2-40B4-BE49-F238E27FC236}">
                <a16:creationId xmlns:a16="http://schemas.microsoft.com/office/drawing/2014/main" id="{680E5308-046C-13C9-4570-272F4B6FCF9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797304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913495"/>
            <a:ext cx="10091126" cy="103101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A9F4"/>
              </a:buClr>
              <a:buSzPts val="2000"/>
              <a:buFont typeface="Arial"/>
              <a:buNone/>
              <a:tabLst/>
              <a:defRPr/>
            </a:pPr>
            <a:r>
              <a:rPr kumimoji="0" lang="en-US" sz="2000" b="1" i="0" u="none" strike="noStrike" kern="1200" cap="none" spc="0" normalizeH="0" baseline="0" noProof="0" dirty="0">
                <a:ln>
                  <a:noFill/>
                </a:ln>
                <a:solidFill>
                  <a:schemeClr val="accent2"/>
                </a:solidFill>
                <a:effectLst/>
                <a:uLnTx/>
                <a:uFillTx/>
                <a:latin typeface="Arial"/>
                <a:ea typeface="Arial"/>
                <a:cs typeface="Arial"/>
                <a:sym typeface="Arial"/>
              </a:rPr>
              <a:t>I. Best-practice guide</a:t>
            </a:r>
            <a:endParaRPr kumimoji="0" lang="en-US" sz="2000" b="1" i="0" u="none" strike="noStrike" kern="120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pitchFamily="34" charset="0"/>
                <a:ea typeface="Georgia"/>
                <a:cs typeface="Arial" panose="020B0604020202020204" pitchFamily="34" charset="0"/>
                <a:sym typeface="Georgia"/>
              </a:rPr>
              <a:t>How to write a compelling business case</a:t>
            </a: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9785007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0DFA1-1A38-4796-3613-02E3585F7051}"/>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8B2A9000-464A-2F33-15A8-4DFA285A6EFF}"/>
              </a:ext>
            </a:extLst>
          </p:cNvPr>
          <p:cNvSpPr>
            <a:spLocks noGrp="1"/>
          </p:cNvSpPr>
          <p:nvPr>
            <p:ph type="title"/>
          </p:nvPr>
        </p:nvSpPr>
        <p:spPr/>
        <p:txBody>
          <a:bodyPr/>
          <a:lstStyle/>
          <a:p>
            <a:pPr marL="11206">
              <a:spcBef>
                <a:spcPts val="88"/>
              </a:spcBef>
            </a:pPr>
            <a:r>
              <a:rPr lang="en-US" dirty="0"/>
              <a:t>[Insert solution] can have implications for several years</a:t>
            </a:r>
          </a:p>
        </p:txBody>
      </p:sp>
      <p:sp>
        <p:nvSpPr>
          <p:cNvPr id="22" name="Text Placeholder 21">
            <a:extLst>
              <a:ext uri="{FF2B5EF4-FFF2-40B4-BE49-F238E27FC236}">
                <a16:creationId xmlns:a16="http://schemas.microsoft.com/office/drawing/2014/main" id="{38D7F85D-22BA-7F49-5C40-DC5F6233F630}"/>
              </a:ext>
            </a:extLst>
          </p:cNvPr>
          <p:cNvSpPr>
            <a:spLocks noGrp="1"/>
          </p:cNvSpPr>
          <p:nvPr>
            <p:ph type="body" sz="quarter" idx="17"/>
          </p:nvPr>
        </p:nvSpPr>
        <p:spPr/>
        <p:txBody>
          <a:bodyPr/>
          <a:lstStyle/>
          <a:p>
            <a:endParaRPr lang="en-US"/>
          </a:p>
        </p:txBody>
      </p:sp>
      <p:sp>
        <p:nvSpPr>
          <p:cNvPr id="26" name="Subtitle 25">
            <a:extLst>
              <a:ext uri="{FF2B5EF4-FFF2-40B4-BE49-F238E27FC236}">
                <a16:creationId xmlns:a16="http://schemas.microsoft.com/office/drawing/2014/main" id="{EF218EDC-C3B8-ADC6-3A01-3B8478D9161B}"/>
              </a:ext>
            </a:extLst>
          </p:cNvPr>
          <p:cNvSpPr>
            <a:spLocks noGrp="1"/>
          </p:cNvSpPr>
          <p:nvPr>
            <p:ph type="subTitle" idx="1"/>
          </p:nvPr>
        </p:nvSpPr>
        <p:spPr/>
        <p:txBody>
          <a:bodyPr/>
          <a:lstStyle/>
          <a:p>
            <a:endParaRPr lang="en-US"/>
          </a:p>
        </p:txBody>
      </p:sp>
      <p:sp>
        <p:nvSpPr>
          <p:cNvPr id="2" name="TextBox 1">
            <a:extLst>
              <a:ext uri="{FF2B5EF4-FFF2-40B4-BE49-F238E27FC236}">
                <a16:creationId xmlns:a16="http://schemas.microsoft.com/office/drawing/2014/main" id="{3EAB35BA-675D-B684-E009-DB8F0B43E7A2}"/>
              </a:ext>
            </a:extLst>
          </p:cNvPr>
          <p:cNvSpPr txBox="1"/>
          <p:nvPr/>
        </p:nvSpPr>
        <p:spPr>
          <a:xfrm>
            <a:off x="552260" y="2680469"/>
            <a:ext cx="1568400" cy="799565"/>
          </a:xfrm>
          <a:prstGeom prst="rect">
            <a:avLst/>
          </a:prstGeom>
          <a:solidFill>
            <a:schemeClr val="bg1">
              <a:lumMod val="95000"/>
            </a:schemeClr>
          </a:solidFill>
        </p:spPr>
        <p:txBody>
          <a:bodyPr wrap="square" rtlCol="0" anchor="ctr">
            <a:noAutofit/>
          </a:bodyPr>
          <a:lstStyle/>
          <a:p>
            <a:pPr algn="ctr"/>
            <a:r>
              <a:rPr lang="en-US" sz="1400" b="1" dirty="0"/>
              <a:t>[Insert area / dimension]</a:t>
            </a:r>
          </a:p>
        </p:txBody>
      </p:sp>
      <p:grpSp>
        <p:nvGrpSpPr>
          <p:cNvPr id="19" name="Group 18">
            <a:extLst>
              <a:ext uri="{FF2B5EF4-FFF2-40B4-BE49-F238E27FC236}">
                <a16:creationId xmlns:a16="http://schemas.microsoft.com/office/drawing/2014/main" id="{C825F49E-51A2-C233-D681-2C392DD70DFC}"/>
              </a:ext>
            </a:extLst>
          </p:cNvPr>
          <p:cNvGrpSpPr/>
          <p:nvPr/>
        </p:nvGrpSpPr>
        <p:grpSpPr>
          <a:xfrm>
            <a:off x="2213479" y="1939685"/>
            <a:ext cx="9421309" cy="599440"/>
            <a:chOff x="2213479" y="2194560"/>
            <a:chExt cx="8187821" cy="424800"/>
          </a:xfrm>
        </p:grpSpPr>
        <p:sp>
          <p:nvSpPr>
            <p:cNvPr id="8" name="Pentagon 20">
              <a:extLst>
                <a:ext uri="{FF2B5EF4-FFF2-40B4-BE49-F238E27FC236}">
                  <a16:creationId xmlns:a16="http://schemas.microsoft.com/office/drawing/2014/main" id="{A5D1518E-1D53-5B33-0975-A037133CD8DB}"/>
                </a:ext>
              </a:extLst>
            </p:cNvPr>
            <p:cNvSpPr/>
            <p:nvPr/>
          </p:nvSpPr>
          <p:spPr>
            <a:xfrm>
              <a:off x="2213479" y="2194560"/>
              <a:ext cx="4149641" cy="42289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Short-medium term (years 1-5)</a:t>
              </a:r>
            </a:p>
          </p:txBody>
        </p:sp>
        <p:sp>
          <p:nvSpPr>
            <p:cNvPr id="17" name="Chevron 21">
              <a:extLst>
                <a:ext uri="{FF2B5EF4-FFF2-40B4-BE49-F238E27FC236}">
                  <a16:creationId xmlns:a16="http://schemas.microsoft.com/office/drawing/2014/main" id="{81D36E77-20EF-E488-A282-F1611671A4B4}"/>
                </a:ext>
              </a:extLst>
            </p:cNvPr>
            <p:cNvSpPr/>
            <p:nvPr/>
          </p:nvSpPr>
          <p:spPr>
            <a:xfrm>
              <a:off x="6251659" y="2194560"/>
              <a:ext cx="4149641" cy="4248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Long-term (5+ years)</a:t>
              </a:r>
            </a:p>
          </p:txBody>
        </p:sp>
      </p:grpSp>
      <p:sp>
        <p:nvSpPr>
          <p:cNvPr id="31" name="TextBox 30">
            <a:extLst>
              <a:ext uri="{FF2B5EF4-FFF2-40B4-BE49-F238E27FC236}">
                <a16:creationId xmlns:a16="http://schemas.microsoft.com/office/drawing/2014/main" id="{D23DB03D-02B8-0C76-A442-187CD3E0B22C}"/>
              </a:ext>
            </a:extLst>
          </p:cNvPr>
          <p:cNvSpPr txBox="1"/>
          <p:nvPr/>
        </p:nvSpPr>
        <p:spPr>
          <a:xfrm>
            <a:off x="2213479" y="2710919"/>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32" name="TextBox 31">
            <a:extLst>
              <a:ext uri="{FF2B5EF4-FFF2-40B4-BE49-F238E27FC236}">
                <a16:creationId xmlns:a16="http://schemas.microsoft.com/office/drawing/2014/main" id="{9A1444C2-0AD9-E4A2-72FC-F62703AAE1CE}"/>
              </a:ext>
            </a:extLst>
          </p:cNvPr>
          <p:cNvSpPr txBox="1"/>
          <p:nvPr/>
        </p:nvSpPr>
        <p:spPr>
          <a:xfrm>
            <a:off x="6860006" y="2710919"/>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33" name="TextBox 32">
            <a:extLst>
              <a:ext uri="{FF2B5EF4-FFF2-40B4-BE49-F238E27FC236}">
                <a16:creationId xmlns:a16="http://schemas.microsoft.com/office/drawing/2014/main" id="{114659D6-553A-7DE3-DFB6-A6DFF0F098A2}"/>
              </a:ext>
            </a:extLst>
          </p:cNvPr>
          <p:cNvSpPr txBox="1"/>
          <p:nvPr/>
        </p:nvSpPr>
        <p:spPr>
          <a:xfrm>
            <a:off x="552260" y="3592434"/>
            <a:ext cx="1568400" cy="799565"/>
          </a:xfrm>
          <a:prstGeom prst="rect">
            <a:avLst/>
          </a:prstGeom>
          <a:solidFill>
            <a:schemeClr val="bg1">
              <a:lumMod val="95000"/>
            </a:schemeClr>
          </a:solidFill>
        </p:spPr>
        <p:txBody>
          <a:bodyPr wrap="square" rtlCol="0" anchor="ctr">
            <a:noAutofit/>
          </a:bodyPr>
          <a:lstStyle/>
          <a:p>
            <a:pPr algn="ctr"/>
            <a:r>
              <a:rPr lang="en-US" sz="1400" b="1" dirty="0"/>
              <a:t>[Insert area / dimension]</a:t>
            </a:r>
          </a:p>
        </p:txBody>
      </p:sp>
      <p:sp>
        <p:nvSpPr>
          <p:cNvPr id="34" name="TextBox 33">
            <a:extLst>
              <a:ext uri="{FF2B5EF4-FFF2-40B4-BE49-F238E27FC236}">
                <a16:creationId xmlns:a16="http://schemas.microsoft.com/office/drawing/2014/main" id="{9FD54145-5BFE-1EA8-1F64-49A9848432D9}"/>
              </a:ext>
            </a:extLst>
          </p:cNvPr>
          <p:cNvSpPr txBox="1"/>
          <p:nvPr/>
        </p:nvSpPr>
        <p:spPr>
          <a:xfrm>
            <a:off x="2213479" y="3622884"/>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36" name="TextBox 35">
            <a:extLst>
              <a:ext uri="{FF2B5EF4-FFF2-40B4-BE49-F238E27FC236}">
                <a16:creationId xmlns:a16="http://schemas.microsoft.com/office/drawing/2014/main" id="{7516B6F0-C01D-C370-7559-FE1ABECC684A}"/>
              </a:ext>
            </a:extLst>
          </p:cNvPr>
          <p:cNvSpPr txBox="1"/>
          <p:nvPr/>
        </p:nvSpPr>
        <p:spPr>
          <a:xfrm>
            <a:off x="552260" y="4504399"/>
            <a:ext cx="1568400" cy="799565"/>
          </a:xfrm>
          <a:prstGeom prst="rect">
            <a:avLst/>
          </a:prstGeom>
          <a:solidFill>
            <a:schemeClr val="bg1">
              <a:lumMod val="95000"/>
            </a:schemeClr>
          </a:solidFill>
        </p:spPr>
        <p:txBody>
          <a:bodyPr wrap="square" rtlCol="0" anchor="ctr">
            <a:noAutofit/>
          </a:bodyPr>
          <a:lstStyle/>
          <a:p>
            <a:pPr algn="ctr"/>
            <a:r>
              <a:rPr lang="en-US" sz="1400" b="1" dirty="0"/>
              <a:t>[Insert area / dimension]</a:t>
            </a:r>
          </a:p>
        </p:txBody>
      </p:sp>
      <p:sp>
        <p:nvSpPr>
          <p:cNvPr id="37" name="TextBox 36">
            <a:extLst>
              <a:ext uri="{FF2B5EF4-FFF2-40B4-BE49-F238E27FC236}">
                <a16:creationId xmlns:a16="http://schemas.microsoft.com/office/drawing/2014/main" id="{A5616CD6-A0BD-1629-7B50-BE196967BB9F}"/>
              </a:ext>
            </a:extLst>
          </p:cNvPr>
          <p:cNvSpPr txBox="1"/>
          <p:nvPr/>
        </p:nvSpPr>
        <p:spPr>
          <a:xfrm>
            <a:off x="2213479" y="4534849"/>
            <a:ext cx="4466721" cy="707886"/>
          </a:xfrm>
          <a:prstGeom prst="rect">
            <a:avLst/>
          </a:prstGeom>
          <a:ln w="6350">
            <a:noFill/>
            <a:miter lim="800000"/>
          </a:ln>
        </p:spPr>
        <p:txBody>
          <a:bodyPr vert="horz" wrap="square" lIns="0" tIns="0" rIns="0" bIns="0" rtlCol="0" anchor="ctr">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38" name="TextBox 37">
            <a:extLst>
              <a:ext uri="{FF2B5EF4-FFF2-40B4-BE49-F238E27FC236}">
                <a16:creationId xmlns:a16="http://schemas.microsoft.com/office/drawing/2014/main" id="{12BD3F1B-E879-5E46-FE93-E7BCD756D87F}"/>
              </a:ext>
            </a:extLst>
          </p:cNvPr>
          <p:cNvSpPr txBox="1"/>
          <p:nvPr/>
        </p:nvSpPr>
        <p:spPr>
          <a:xfrm>
            <a:off x="552260" y="5416362"/>
            <a:ext cx="1568400" cy="799565"/>
          </a:xfrm>
          <a:prstGeom prst="rect">
            <a:avLst/>
          </a:prstGeom>
          <a:solidFill>
            <a:schemeClr val="bg1">
              <a:lumMod val="95000"/>
            </a:schemeClr>
          </a:solidFill>
        </p:spPr>
        <p:txBody>
          <a:bodyPr wrap="square" rtlCol="0" anchor="ctr">
            <a:noAutofit/>
          </a:bodyPr>
          <a:lstStyle/>
          <a:p>
            <a:pPr algn="ctr"/>
            <a:r>
              <a:rPr lang="en-US" sz="1400" b="1" dirty="0"/>
              <a:t>[Insert area / dimension]</a:t>
            </a:r>
          </a:p>
        </p:txBody>
      </p:sp>
      <p:sp>
        <p:nvSpPr>
          <p:cNvPr id="39" name="TextBox 38">
            <a:extLst>
              <a:ext uri="{FF2B5EF4-FFF2-40B4-BE49-F238E27FC236}">
                <a16:creationId xmlns:a16="http://schemas.microsoft.com/office/drawing/2014/main" id="{94463784-4D7E-EA63-BC13-2651DCB2C924}"/>
              </a:ext>
            </a:extLst>
          </p:cNvPr>
          <p:cNvSpPr txBox="1"/>
          <p:nvPr/>
        </p:nvSpPr>
        <p:spPr>
          <a:xfrm>
            <a:off x="2213479" y="5446813"/>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4" name="TextBox 3">
            <a:extLst>
              <a:ext uri="{FF2B5EF4-FFF2-40B4-BE49-F238E27FC236}">
                <a16:creationId xmlns:a16="http://schemas.microsoft.com/office/drawing/2014/main" id="{6B563103-D20A-1AAE-1999-61452E36EBFF}"/>
              </a:ext>
            </a:extLst>
          </p:cNvPr>
          <p:cNvSpPr txBox="1"/>
          <p:nvPr/>
        </p:nvSpPr>
        <p:spPr>
          <a:xfrm>
            <a:off x="6860006" y="3622884"/>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5" name="TextBox 4">
            <a:extLst>
              <a:ext uri="{FF2B5EF4-FFF2-40B4-BE49-F238E27FC236}">
                <a16:creationId xmlns:a16="http://schemas.microsoft.com/office/drawing/2014/main" id="{F1A91863-DA26-3BD9-612D-B2397884D100}"/>
              </a:ext>
            </a:extLst>
          </p:cNvPr>
          <p:cNvSpPr txBox="1"/>
          <p:nvPr/>
        </p:nvSpPr>
        <p:spPr>
          <a:xfrm>
            <a:off x="6860006" y="4534849"/>
            <a:ext cx="4466721" cy="707886"/>
          </a:xfrm>
          <a:prstGeom prst="rect">
            <a:avLst/>
          </a:prstGeom>
          <a:ln w="6350">
            <a:noFill/>
            <a:miter lim="800000"/>
          </a:ln>
        </p:spPr>
        <p:txBody>
          <a:bodyPr vert="horz" wrap="square" lIns="0" tIns="0" rIns="0" bIns="0" rtlCol="0" anchor="ctr">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6" name="TextBox 5">
            <a:extLst>
              <a:ext uri="{FF2B5EF4-FFF2-40B4-BE49-F238E27FC236}">
                <a16:creationId xmlns:a16="http://schemas.microsoft.com/office/drawing/2014/main" id="{90AAD0B4-A329-204D-A91F-93DA3FAC1EE2}"/>
              </a:ext>
            </a:extLst>
          </p:cNvPr>
          <p:cNvSpPr txBox="1"/>
          <p:nvPr/>
        </p:nvSpPr>
        <p:spPr>
          <a:xfrm>
            <a:off x="6860006" y="5446813"/>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cxnSp>
        <p:nvCxnSpPr>
          <p:cNvPr id="9" name="Straight Connector 8">
            <a:extLst>
              <a:ext uri="{FF2B5EF4-FFF2-40B4-BE49-F238E27FC236}">
                <a16:creationId xmlns:a16="http://schemas.microsoft.com/office/drawing/2014/main" id="{1EB14282-43C9-B528-CC23-7185F3BEDACE}"/>
              </a:ext>
            </a:extLst>
          </p:cNvPr>
          <p:cNvCxnSpPr>
            <a:cxnSpLocks/>
          </p:cNvCxnSpPr>
          <p:nvPr/>
        </p:nvCxnSpPr>
        <p:spPr>
          <a:xfrm>
            <a:off x="552260" y="353623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04725EC-ABAD-B784-6F64-3DE4B8DD23FF}"/>
              </a:ext>
            </a:extLst>
          </p:cNvPr>
          <p:cNvCxnSpPr>
            <a:cxnSpLocks/>
          </p:cNvCxnSpPr>
          <p:nvPr/>
        </p:nvCxnSpPr>
        <p:spPr>
          <a:xfrm>
            <a:off x="552260" y="444819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CE0452-A115-055E-71D2-FC06BD2AACE3}"/>
              </a:ext>
            </a:extLst>
          </p:cNvPr>
          <p:cNvCxnSpPr>
            <a:cxnSpLocks/>
          </p:cNvCxnSpPr>
          <p:nvPr/>
        </p:nvCxnSpPr>
        <p:spPr>
          <a:xfrm>
            <a:off x="552260" y="536016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 name="Google Shape;507;p14">
            <a:extLst>
              <a:ext uri="{FF2B5EF4-FFF2-40B4-BE49-F238E27FC236}">
                <a16:creationId xmlns:a16="http://schemas.microsoft.com/office/drawing/2014/main" id="{F6FA95E5-2973-9EEC-BA34-926656B8AF6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7481086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AFBD975F-8159-A0DF-67FE-8DB51FAA5E0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E058E7D-DE9A-221A-C79C-8C34F4A56B10}"/>
              </a:ext>
            </a:extLst>
          </p:cNvPr>
          <p:cNvSpPr>
            <a:spLocks noGrp="1"/>
          </p:cNvSpPr>
          <p:nvPr>
            <p:ph type="body" sz="quarter" idx="17"/>
          </p:nvPr>
        </p:nvSpPr>
        <p:spPr/>
        <p:txBody>
          <a:bodyPr/>
          <a:lstStyle/>
          <a:p>
            <a:endParaRPr lang="en-US"/>
          </a:p>
        </p:txBody>
      </p:sp>
      <p:graphicFrame>
        <p:nvGraphicFramePr>
          <p:cNvPr id="2" name="Table 3">
            <a:extLst>
              <a:ext uri="{FF2B5EF4-FFF2-40B4-BE49-F238E27FC236}">
                <a16:creationId xmlns:a16="http://schemas.microsoft.com/office/drawing/2014/main" id="{82EC78B3-FE39-C1F7-C46F-48EEC9639327}"/>
              </a:ext>
            </a:extLst>
          </p:cNvPr>
          <p:cNvGraphicFramePr>
            <a:graphicFrameLocks noGrp="1"/>
          </p:cNvGraphicFramePr>
          <p:nvPr>
            <p:extLst>
              <p:ext uri="{D42A27DB-BD31-4B8C-83A1-F6EECF244321}">
                <p14:modId xmlns:p14="http://schemas.microsoft.com/office/powerpoint/2010/main" val="1474805655"/>
              </p:ext>
            </p:extLst>
          </p:nvPr>
        </p:nvGraphicFramePr>
        <p:xfrm>
          <a:off x="561975" y="2341032"/>
          <a:ext cx="11082527" cy="3738666"/>
        </p:xfrm>
        <a:graphic>
          <a:graphicData uri="http://schemas.openxmlformats.org/drawingml/2006/table">
            <a:tbl>
              <a:tblPr firstRow="1" firstCol="1">
                <a:tableStyleId>{5A111915-BE36-4E01-A7E5-04B1672EAD32}</a:tableStyleId>
              </a:tblPr>
              <a:tblGrid>
                <a:gridCol w="4270880">
                  <a:extLst>
                    <a:ext uri="{9D8B030D-6E8A-4147-A177-3AD203B41FA5}">
                      <a16:colId xmlns:a16="http://schemas.microsoft.com/office/drawing/2014/main" val="3217080445"/>
                    </a:ext>
                  </a:extLst>
                </a:gridCol>
                <a:gridCol w="2270549">
                  <a:extLst>
                    <a:ext uri="{9D8B030D-6E8A-4147-A177-3AD203B41FA5}">
                      <a16:colId xmlns:a16="http://schemas.microsoft.com/office/drawing/2014/main" val="2441850317"/>
                    </a:ext>
                  </a:extLst>
                </a:gridCol>
                <a:gridCol w="2270549">
                  <a:extLst>
                    <a:ext uri="{9D8B030D-6E8A-4147-A177-3AD203B41FA5}">
                      <a16:colId xmlns:a16="http://schemas.microsoft.com/office/drawing/2014/main" val="3207167776"/>
                    </a:ext>
                  </a:extLst>
                </a:gridCol>
                <a:gridCol w="2270549">
                  <a:extLst>
                    <a:ext uri="{9D8B030D-6E8A-4147-A177-3AD203B41FA5}">
                      <a16:colId xmlns:a16="http://schemas.microsoft.com/office/drawing/2014/main" val="3825669539"/>
                    </a:ext>
                  </a:extLst>
                </a:gridCol>
              </a:tblGrid>
              <a:tr h="357744">
                <a:tc>
                  <a:txBody>
                    <a:bodyPr/>
                    <a:lstStyle/>
                    <a:p>
                      <a:r>
                        <a:rPr lang="en-US" sz="1400" b="1" i="0" dirty="0">
                          <a:solidFill>
                            <a:schemeClr val="bg1"/>
                          </a:solidFill>
                          <a:latin typeface="Arial" panose="020B0604020202020204" pitchFamily="34" charset="0"/>
                          <a:ea typeface="Roboto" panose="02000000000000000000" pitchFamily="2" charset="0"/>
                          <a:cs typeface="Arial" panose="020B0604020202020204" pitchFamily="34" charset="0"/>
                        </a:rPr>
                        <a:t>[Insert metric]</a:t>
                      </a: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1" i="0" dirty="0">
                          <a:solidFill>
                            <a:schemeClr val="bg1"/>
                          </a:solidFill>
                          <a:latin typeface="Arial" panose="020B0604020202020204" pitchFamily="34" charset="0"/>
                          <a:ea typeface="Roboto" panose="02000000000000000000" pitchFamily="2" charset="0"/>
                          <a:cs typeface="Arial" panose="020B0604020202020204" pitchFamily="34" charset="0"/>
                        </a:rPr>
                        <a:t>2016</a:t>
                      </a: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solidFill>
                            <a:schemeClr val="bg1"/>
                          </a:solidFill>
                          <a:latin typeface="Arial" panose="020B0604020202020204" pitchFamily="34" charset="0"/>
                          <a:ea typeface="Roboto" panose="02000000000000000000" pitchFamily="2" charset="0"/>
                          <a:cs typeface="Arial" panose="020B0604020202020204" pitchFamily="34" charset="0"/>
                        </a:rPr>
                        <a:t>2020</a:t>
                      </a: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rPr>
                        <a:t>2024</a:t>
                      </a: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47812651"/>
                  </a:ext>
                </a:extLst>
              </a:tr>
              <a:tr h="563167">
                <a:tc>
                  <a:txBody>
                    <a:bodyPr/>
                    <a:lstStyle/>
                    <a:p>
                      <a:pPr marL="0" indent="0" algn="l" defTabSz="1087636" rtl="0" eaLnBrk="1" latinLnBrk="0" hangingPunct="1">
                        <a:lnSpc>
                          <a:spcPct val="100000"/>
                        </a:lnSpc>
                        <a:spcBef>
                          <a:spcPts val="0"/>
                        </a:spcBef>
                        <a:buFont typeface="Arial"/>
                        <a:buNone/>
                      </a:pPr>
                      <a:r>
                        <a:rPr lang="en-US" sz="1400" b="0" kern="1200" dirty="0">
                          <a:solidFill>
                            <a:schemeClr val="tx1"/>
                          </a:solidFill>
                          <a:latin typeface="Arial" panose="020B0604020202020204" pitchFamily="34" charset="0"/>
                          <a:ea typeface="Roboto Lt" panose="02000000000000000000" pitchFamily="2" charset="0"/>
                          <a:cs typeface="Arial" panose="020B0604020202020204" pitchFamily="34" charset="0"/>
                        </a:rPr>
                        <a:t>[Insert category]</a:t>
                      </a: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4923468"/>
                  </a:ext>
                </a:extLst>
              </a:tr>
            </a:tbl>
          </a:graphicData>
        </a:graphic>
      </p:graphicFrame>
      <p:sp>
        <p:nvSpPr>
          <p:cNvPr id="17" name="Oval 9">
            <a:extLst>
              <a:ext uri="{FF2B5EF4-FFF2-40B4-BE49-F238E27FC236}">
                <a16:creationId xmlns:a16="http://schemas.microsoft.com/office/drawing/2014/main" id="{361298B3-C4A4-1FBD-C0E5-AD7D39A4505B}"/>
              </a:ext>
            </a:extLst>
          </p:cNvPr>
          <p:cNvSpPr/>
          <p:nvPr/>
        </p:nvSpPr>
        <p:spPr>
          <a:xfrm>
            <a:off x="5785250" y="3362567"/>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8" name="Pie 10">
            <a:extLst>
              <a:ext uri="{FF2B5EF4-FFF2-40B4-BE49-F238E27FC236}">
                <a16:creationId xmlns:a16="http://schemas.microsoft.com/office/drawing/2014/main" id="{17741A71-747A-AA94-AF43-5FA1A822BF81}"/>
              </a:ext>
            </a:extLst>
          </p:cNvPr>
          <p:cNvSpPr/>
          <p:nvPr/>
        </p:nvSpPr>
        <p:spPr>
          <a:xfrm>
            <a:off x="5785250" y="3362567"/>
            <a:ext cx="365760" cy="365760"/>
          </a:xfrm>
          <a:prstGeom prst="pie">
            <a:avLst>
              <a:gd name="adj1" fmla="val 537301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0" name="Oval 11">
            <a:extLst>
              <a:ext uri="{FF2B5EF4-FFF2-40B4-BE49-F238E27FC236}">
                <a16:creationId xmlns:a16="http://schemas.microsoft.com/office/drawing/2014/main" id="{09FEEC9C-F12E-C1A4-7114-F97F44B0BFF5}"/>
              </a:ext>
            </a:extLst>
          </p:cNvPr>
          <p:cNvSpPr/>
          <p:nvPr/>
        </p:nvSpPr>
        <p:spPr>
          <a:xfrm>
            <a:off x="5785250" y="5052067"/>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1" name="Pie 12">
            <a:extLst>
              <a:ext uri="{FF2B5EF4-FFF2-40B4-BE49-F238E27FC236}">
                <a16:creationId xmlns:a16="http://schemas.microsoft.com/office/drawing/2014/main" id="{1D48D065-BC5A-7555-45EB-C67F13D25E72}"/>
              </a:ext>
            </a:extLst>
          </p:cNvPr>
          <p:cNvSpPr/>
          <p:nvPr/>
        </p:nvSpPr>
        <p:spPr>
          <a:xfrm>
            <a:off x="5785250" y="5052067"/>
            <a:ext cx="365760" cy="365760"/>
          </a:xfrm>
          <a:prstGeom prst="pie">
            <a:avLst>
              <a:gd name="adj1" fmla="val 10692023"/>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Pie 14">
            <a:extLst>
              <a:ext uri="{FF2B5EF4-FFF2-40B4-BE49-F238E27FC236}">
                <a16:creationId xmlns:a16="http://schemas.microsoft.com/office/drawing/2014/main" id="{7E40B5AB-298B-C347-1301-1AA16D7821F5}"/>
              </a:ext>
            </a:extLst>
          </p:cNvPr>
          <p:cNvSpPr/>
          <p:nvPr/>
        </p:nvSpPr>
        <p:spPr>
          <a:xfrm>
            <a:off x="5785250" y="3925734"/>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4" name="Oval 13">
            <a:extLst>
              <a:ext uri="{FF2B5EF4-FFF2-40B4-BE49-F238E27FC236}">
                <a16:creationId xmlns:a16="http://schemas.microsoft.com/office/drawing/2014/main" id="{F4B0C1B2-E2C2-49F5-97F3-51AE2B3F5E8A}"/>
              </a:ext>
            </a:extLst>
          </p:cNvPr>
          <p:cNvSpPr/>
          <p:nvPr/>
        </p:nvSpPr>
        <p:spPr>
          <a:xfrm>
            <a:off x="5785250" y="3925734"/>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9" name="Oval 11">
            <a:extLst>
              <a:ext uri="{FF2B5EF4-FFF2-40B4-BE49-F238E27FC236}">
                <a16:creationId xmlns:a16="http://schemas.microsoft.com/office/drawing/2014/main" id="{27566980-1712-90CD-EE7A-38DB253C58FC}"/>
              </a:ext>
            </a:extLst>
          </p:cNvPr>
          <p:cNvSpPr/>
          <p:nvPr/>
        </p:nvSpPr>
        <p:spPr>
          <a:xfrm>
            <a:off x="10015080" y="1784711"/>
            <a:ext cx="284649" cy="2846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77" name="Pie 12">
            <a:extLst>
              <a:ext uri="{FF2B5EF4-FFF2-40B4-BE49-F238E27FC236}">
                <a16:creationId xmlns:a16="http://schemas.microsoft.com/office/drawing/2014/main" id="{A4458D61-4A51-FC6C-29CB-A470646F1F6E}"/>
              </a:ext>
            </a:extLst>
          </p:cNvPr>
          <p:cNvSpPr/>
          <p:nvPr/>
        </p:nvSpPr>
        <p:spPr>
          <a:xfrm>
            <a:off x="10015080" y="1784711"/>
            <a:ext cx="284649" cy="284649"/>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79" name="Pie 14">
            <a:extLst>
              <a:ext uri="{FF2B5EF4-FFF2-40B4-BE49-F238E27FC236}">
                <a16:creationId xmlns:a16="http://schemas.microsoft.com/office/drawing/2014/main" id="{4B0CFB11-BBEB-3601-A2DB-C882E190285D}"/>
              </a:ext>
            </a:extLst>
          </p:cNvPr>
          <p:cNvSpPr/>
          <p:nvPr/>
        </p:nvSpPr>
        <p:spPr>
          <a:xfrm>
            <a:off x="10727822" y="1784711"/>
            <a:ext cx="284649" cy="284649"/>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0" name="Oval 13">
            <a:extLst>
              <a:ext uri="{FF2B5EF4-FFF2-40B4-BE49-F238E27FC236}">
                <a16:creationId xmlns:a16="http://schemas.microsoft.com/office/drawing/2014/main" id="{CF255141-3E14-A93A-C1FF-9892C591FE63}"/>
              </a:ext>
            </a:extLst>
          </p:cNvPr>
          <p:cNvSpPr/>
          <p:nvPr/>
        </p:nvSpPr>
        <p:spPr>
          <a:xfrm>
            <a:off x="10727822" y="1784711"/>
            <a:ext cx="284649" cy="2846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2" name="TextBox 50">
            <a:extLst>
              <a:ext uri="{FF2B5EF4-FFF2-40B4-BE49-F238E27FC236}">
                <a16:creationId xmlns:a16="http://schemas.microsoft.com/office/drawing/2014/main" id="{B5EE3ED9-D3C0-1340-DC6F-EAC1515E9D66}"/>
              </a:ext>
            </a:extLst>
          </p:cNvPr>
          <p:cNvSpPr txBox="1">
            <a:spLocks noChangeArrowheads="1"/>
          </p:cNvSpPr>
          <p:nvPr/>
        </p:nvSpPr>
        <p:spPr bwMode="auto">
          <a:xfrm>
            <a:off x="9275528" y="1834702"/>
            <a:ext cx="667391" cy="184666"/>
          </a:xfrm>
          <a:prstGeom prst="rect">
            <a:avLst/>
          </a:prstGeom>
          <a:noFill/>
          <a:ln w="9525">
            <a:noFill/>
            <a:miter lim="800000"/>
            <a:headEnd/>
            <a:tailEnd/>
          </a:ln>
        </p:spPr>
        <p:txBody>
          <a:bodyPr wrap="square" lIns="0" tIns="0" rIns="0" bIns="0">
            <a:spAutoFit/>
          </a:bodyPr>
          <a:lstStyle/>
          <a:p>
            <a:pPr algn="r" eaLnBrk="0" hangingPunct="0">
              <a:spcBef>
                <a:spcPct val="50000"/>
              </a:spcBef>
            </a:pPr>
            <a:r>
              <a:rPr lang="en-US" sz="1200" dirty="0"/>
              <a:t>Low</a:t>
            </a:r>
          </a:p>
        </p:txBody>
      </p:sp>
      <p:sp>
        <p:nvSpPr>
          <p:cNvPr id="83" name="TextBox 50">
            <a:extLst>
              <a:ext uri="{FF2B5EF4-FFF2-40B4-BE49-F238E27FC236}">
                <a16:creationId xmlns:a16="http://schemas.microsoft.com/office/drawing/2014/main" id="{D1943917-32BF-902C-3E0A-FA173EF2E88A}"/>
              </a:ext>
            </a:extLst>
          </p:cNvPr>
          <p:cNvSpPr txBox="1">
            <a:spLocks noChangeArrowheads="1"/>
          </p:cNvSpPr>
          <p:nvPr/>
        </p:nvSpPr>
        <p:spPr bwMode="auto">
          <a:xfrm>
            <a:off x="11129105" y="1834702"/>
            <a:ext cx="686126" cy="184666"/>
          </a:xfrm>
          <a:prstGeom prst="rect">
            <a:avLst/>
          </a:prstGeom>
          <a:noFill/>
          <a:ln w="9525">
            <a:noFill/>
            <a:miter lim="800000"/>
            <a:headEnd/>
            <a:tailEnd/>
          </a:ln>
        </p:spPr>
        <p:txBody>
          <a:bodyPr wrap="square" lIns="0" tIns="0" rIns="0" bIns="0">
            <a:spAutoFit/>
          </a:bodyPr>
          <a:lstStyle/>
          <a:p>
            <a:pPr eaLnBrk="0" hangingPunct="0">
              <a:spcBef>
                <a:spcPct val="50000"/>
              </a:spcBef>
            </a:pPr>
            <a:r>
              <a:rPr lang="en-US" sz="1200" dirty="0"/>
              <a:t>High</a:t>
            </a:r>
          </a:p>
        </p:txBody>
      </p:sp>
      <p:sp>
        <p:nvSpPr>
          <p:cNvPr id="85" name="Oval 11">
            <a:extLst>
              <a:ext uri="{FF2B5EF4-FFF2-40B4-BE49-F238E27FC236}">
                <a16:creationId xmlns:a16="http://schemas.microsoft.com/office/drawing/2014/main" id="{944143C2-5605-78B5-F2DB-3D43C46D199B}"/>
              </a:ext>
            </a:extLst>
          </p:cNvPr>
          <p:cNvSpPr/>
          <p:nvPr/>
        </p:nvSpPr>
        <p:spPr>
          <a:xfrm>
            <a:off x="5785250" y="2799400"/>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6" name="Pie 12">
            <a:extLst>
              <a:ext uri="{FF2B5EF4-FFF2-40B4-BE49-F238E27FC236}">
                <a16:creationId xmlns:a16="http://schemas.microsoft.com/office/drawing/2014/main" id="{426DBB9A-CD2C-4E61-5D04-9F7E947FAE67}"/>
              </a:ext>
            </a:extLst>
          </p:cNvPr>
          <p:cNvSpPr/>
          <p:nvPr/>
        </p:nvSpPr>
        <p:spPr>
          <a:xfrm>
            <a:off x="5785250" y="2799400"/>
            <a:ext cx="365760" cy="365760"/>
          </a:xfrm>
          <a:prstGeom prst="pie">
            <a:avLst>
              <a:gd name="adj1" fmla="val 10692023"/>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8" name="Oval 9">
            <a:extLst>
              <a:ext uri="{FF2B5EF4-FFF2-40B4-BE49-F238E27FC236}">
                <a16:creationId xmlns:a16="http://schemas.microsoft.com/office/drawing/2014/main" id="{59DFA2DC-AD58-83EE-03FB-52BDD4F82D2D}"/>
              </a:ext>
            </a:extLst>
          </p:cNvPr>
          <p:cNvSpPr/>
          <p:nvPr/>
        </p:nvSpPr>
        <p:spPr>
          <a:xfrm>
            <a:off x="5785250" y="4488900"/>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9" name="Pie 10">
            <a:extLst>
              <a:ext uri="{FF2B5EF4-FFF2-40B4-BE49-F238E27FC236}">
                <a16:creationId xmlns:a16="http://schemas.microsoft.com/office/drawing/2014/main" id="{2B9C24BD-8098-1AFF-9B14-E9CA5ECAB0E4}"/>
              </a:ext>
            </a:extLst>
          </p:cNvPr>
          <p:cNvSpPr/>
          <p:nvPr/>
        </p:nvSpPr>
        <p:spPr>
          <a:xfrm>
            <a:off x="5785250" y="4488900"/>
            <a:ext cx="365760" cy="365760"/>
          </a:xfrm>
          <a:prstGeom prst="pie">
            <a:avLst>
              <a:gd name="adj1" fmla="val 537301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1" name="Oval 9">
            <a:extLst>
              <a:ext uri="{FF2B5EF4-FFF2-40B4-BE49-F238E27FC236}">
                <a16:creationId xmlns:a16="http://schemas.microsoft.com/office/drawing/2014/main" id="{19A99E6E-44C5-7F0F-0358-E565AF9D0C82}"/>
              </a:ext>
            </a:extLst>
          </p:cNvPr>
          <p:cNvSpPr/>
          <p:nvPr/>
        </p:nvSpPr>
        <p:spPr>
          <a:xfrm>
            <a:off x="8055797" y="279940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2" name="Pie 10">
            <a:extLst>
              <a:ext uri="{FF2B5EF4-FFF2-40B4-BE49-F238E27FC236}">
                <a16:creationId xmlns:a16="http://schemas.microsoft.com/office/drawing/2014/main" id="{6C947FBC-8528-B0F5-27AE-72EB8F3E1123}"/>
              </a:ext>
            </a:extLst>
          </p:cNvPr>
          <p:cNvSpPr/>
          <p:nvPr/>
        </p:nvSpPr>
        <p:spPr>
          <a:xfrm>
            <a:off x="8055797" y="2799400"/>
            <a:ext cx="365760" cy="365760"/>
          </a:xfrm>
          <a:prstGeom prst="pie">
            <a:avLst>
              <a:gd name="adj1" fmla="val 5373011"/>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94" name="Oval 11">
            <a:extLst>
              <a:ext uri="{FF2B5EF4-FFF2-40B4-BE49-F238E27FC236}">
                <a16:creationId xmlns:a16="http://schemas.microsoft.com/office/drawing/2014/main" id="{480B3E8D-6B97-9735-5144-B801F610303A}"/>
              </a:ext>
            </a:extLst>
          </p:cNvPr>
          <p:cNvSpPr/>
          <p:nvPr/>
        </p:nvSpPr>
        <p:spPr>
          <a:xfrm>
            <a:off x="8055798" y="3362567"/>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5" name="Pie 12">
            <a:extLst>
              <a:ext uri="{FF2B5EF4-FFF2-40B4-BE49-F238E27FC236}">
                <a16:creationId xmlns:a16="http://schemas.microsoft.com/office/drawing/2014/main" id="{04B67BA0-84FA-AAD9-73AA-6D146D67A723}"/>
              </a:ext>
            </a:extLst>
          </p:cNvPr>
          <p:cNvSpPr/>
          <p:nvPr/>
        </p:nvSpPr>
        <p:spPr>
          <a:xfrm>
            <a:off x="8055798" y="3362567"/>
            <a:ext cx="365760" cy="365760"/>
          </a:xfrm>
          <a:prstGeom prst="pie">
            <a:avLst>
              <a:gd name="adj1" fmla="val 1069202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7" name="Pie 14">
            <a:extLst>
              <a:ext uri="{FF2B5EF4-FFF2-40B4-BE49-F238E27FC236}">
                <a16:creationId xmlns:a16="http://schemas.microsoft.com/office/drawing/2014/main" id="{480D94FB-EE18-EB00-CBC4-057F1CC6BD22}"/>
              </a:ext>
            </a:extLst>
          </p:cNvPr>
          <p:cNvSpPr/>
          <p:nvPr/>
        </p:nvSpPr>
        <p:spPr>
          <a:xfrm>
            <a:off x="8055798" y="3925734"/>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8" name="Oval 13">
            <a:extLst>
              <a:ext uri="{FF2B5EF4-FFF2-40B4-BE49-F238E27FC236}">
                <a16:creationId xmlns:a16="http://schemas.microsoft.com/office/drawing/2014/main" id="{CBB7694A-D139-E107-40EC-4AE809172EAD}"/>
              </a:ext>
            </a:extLst>
          </p:cNvPr>
          <p:cNvSpPr/>
          <p:nvPr/>
        </p:nvSpPr>
        <p:spPr>
          <a:xfrm>
            <a:off x="8055798" y="3925734"/>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0" name="Oval 9">
            <a:extLst>
              <a:ext uri="{FF2B5EF4-FFF2-40B4-BE49-F238E27FC236}">
                <a16:creationId xmlns:a16="http://schemas.microsoft.com/office/drawing/2014/main" id="{7CE8C45D-81EC-DAFC-CA38-7D6B4C5D349A}"/>
              </a:ext>
            </a:extLst>
          </p:cNvPr>
          <p:cNvSpPr/>
          <p:nvPr/>
        </p:nvSpPr>
        <p:spPr>
          <a:xfrm>
            <a:off x="8055797" y="448890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1" name="Pie 10">
            <a:extLst>
              <a:ext uri="{FF2B5EF4-FFF2-40B4-BE49-F238E27FC236}">
                <a16:creationId xmlns:a16="http://schemas.microsoft.com/office/drawing/2014/main" id="{3D50C39B-EE0D-6936-C691-97C782D4DEF8}"/>
              </a:ext>
            </a:extLst>
          </p:cNvPr>
          <p:cNvSpPr/>
          <p:nvPr/>
        </p:nvSpPr>
        <p:spPr>
          <a:xfrm>
            <a:off x="8055797" y="4488900"/>
            <a:ext cx="365760" cy="365760"/>
          </a:xfrm>
          <a:prstGeom prst="pie">
            <a:avLst>
              <a:gd name="adj1" fmla="val 5373011"/>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3" name="Oval 9">
            <a:extLst>
              <a:ext uri="{FF2B5EF4-FFF2-40B4-BE49-F238E27FC236}">
                <a16:creationId xmlns:a16="http://schemas.microsoft.com/office/drawing/2014/main" id="{9B905546-5B05-2EA4-9D07-6897D104CDF7}"/>
              </a:ext>
            </a:extLst>
          </p:cNvPr>
          <p:cNvSpPr/>
          <p:nvPr/>
        </p:nvSpPr>
        <p:spPr>
          <a:xfrm>
            <a:off x="8055797" y="5052067"/>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4" name="Pie 10">
            <a:extLst>
              <a:ext uri="{FF2B5EF4-FFF2-40B4-BE49-F238E27FC236}">
                <a16:creationId xmlns:a16="http://schemas.microsoft.com/office/drawing/2014/main" id="{88F75ADD-46D1-3A3C-2513-D69C511674ED}"/>
              </a:ext>
            </a:extLst>
          </p:cNvPr>
          <p:cNvSpPr/>
          <p:nvPr/>
        </p:nvSpPr>
        <p:spPr>
          <a:xfrm>
            <a:off x="8055797" y="5052067"/>
            <a:ext cx="365760" cy="365760"/>
          </a:xfrm>
          <a:prstGeom prst="pie">
            <a:avLst>
              <a:gd name="adj1" fmla="val 537301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6" name="Oval 9">
            <a:extLst>
              <a:ext uri="{FF2B5EF4-FFF2-40B4-BE49-F238E27FC236}">
                <a16:creationId xmlns:a16="http://schemas.microsoft.com/office/drawing/2014/main" id="{DA6616BF-705F-01F5-18AD-C2AC6E57928E}"/>
              </a:ext>
            </a:extLst>
          </p:cNvPr>
          <p:cNvSpPr/>
          <p:nvPr/>
        </p:nvSpPr>
        <p:spPr>
          <a:xfrm>
            <a:off x="8055798" y="561523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7" name="Pie 10">
            <a:extLst>
              <a:ext uri="{FF2B5EF4-FFF2-40B4-BE49-F238E27FC236}">
                <a16:creationId xmlns:a16="http://schemas.microsoft.com/office/drawing/2014/main" id="{5AA919E0-193E-99DC-A70F-EC2D39730A03}"/>
              </a:ext>
            </a:extLst>
          </p:cNvPr>
          <p:cNvSpPr/>
          <p:nvPr/>
        </p:nvSpPr>
        <p:spPr>
          <a:xfrm>
            <a:off x="8055798" y="5615235"/>
            <a:ext cx="365760" cy="365760"/>
          </a:xfrm>
          <a:prstGeom prst="pie">
            <a:avLst>
              <a:gd name="adj1" fmla="val 5373011"/>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9" name="Pie 14">
            <a:extLst>
              <a:ext uri="{FF2B5EF4-FFF2-40B4-BE49-F238E27FC236}">
                <a16:creationId xmlns:a16="http://schemas.microsoft.com/office/drawing/2014/main" id="{0CC5BFFD-2188-233F-65AE-AB279FA4C782}"/>
              </a:ext>
            </a:extLst>
          </p:cNvPr>
          <p:cNvSpPr/>
          <p:nvPr/>
        </p:nvSpPr>
        <p:spPr>
          <a:xfrm>
            <a:off x="10326347" y="5615235"/>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0" name="Oval 13">
            <a:extLst>
              <a:ext uri="{FF2B5EF4-FFF2-40B4-BE49-F238E27FC236}">
                <a16:creationId xmlns:a16="http://schemas.microsoft.com/office/drawing/2014/main" id="{5BC44895-15F6-367D-2DA8-0CDD9343875D}"/>
              </a:ext>
            </a:extLst>
          </p:cNvPr>
          <p:cNvSpPr/>
          <p:nvPr/>
        </p:nvSpPr>
        <p:spPr>
          <a:xfrm>
            <a:off x="10326347" y="561523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112" name="Pie 14">
            <a:extLst>
              <a:ext uri="{FF2B5EF4-FFF2-40B4-BE49-F238E27FC236}">
                <a16:creationId xmlns:a16="http://schemas.microsoft.com/office/drawing/2014/main" id="{626A097F-A57D-AD5B-7B2E-59AD3B77ABEB}"/>
              </a:ext>
            </a:extLst>
          </p:cNvPr>
          <p:cNvSpPr/>
          <p:nvPr/>
        </p:nvSpPr>
        <p:spPr>
          <a:xfrm>
            <a:off x="10326347" y="5052067"/>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3" name="Oval 13">
            <a:extLst>
              <a:ext uri="{FF2B5EF4-FFF2-40B4-BE49-F238E27FC236}">
                <a16:creationId xmlns:a16="http://schemas.microsoft.com/office/drawing/2014/main" id="{3C1A84D2-5164-371F-E9DD-E31484CE49DB}"/>
              </a:ext>
            </a:extLst>
          </p:cNvPr>
          <p:cNvSpPr/>
          <p:nvPr/>
        </p:nvSpPr>
        <p:spPr>
          <a:xfrm>
            <a:off x="10326347" y="5052067"/>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5" name="Pie 14">
            <a:extLst>
              <a:ext uri="{FF2B5EF4-FFF2-40B4-BE49-F238E27FC236}">
                <a16:creationId xmlns:a16="http://schemas.microsoft.com/office/drawing/2014/main" id="{C74AD545-FFD1-F375-2B8B-AE55941E55EC}"/>
              </a:ext>
            </a:extLst>
          </p:cNvPr>
          <p:cNvSpPr/>
          <p:nvPr/>
        </p:nvSpPr>
        <p:spPr>
          <a:xfrm>
            <a:off x="10326347" y="3925734"/>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6" name="Oval 13">
            <a:extLst>
              <a:ext uri="{FF2B5EF4-FFF2-40B4-BE49-F238E27FC236}">
                <a16:creationId xmlns:a16="http://schemas.microsoft.com/office/drawing/2014/main" id="{39A65466-11AD-8591-5C49-2EF8CBD323A5}"/>
              </a:ext>
            </a:extLst>
          </p:cNvPr>
          <p:cNvSpPr/>
          <p:nvPr/>
        </p:nvSpPr>
        <p:spPr>
          <a:xfrm>
            <a:off x="10326347" y="3925734"/>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8" name="Oval 9">
            <a:extLst>
              <a:ext uri="{FF2B5EF4-FFF2-40B4-BE49-F238E27FC236}">
                <a16:creationId xmlns:a16="http://schemas.microsoft.com/office/drawing/2014/main" id="{6594D35B-6D2E-B2F1-7EBD-5E849F994AFC}"/>
              </a:ext>
            </a:extLst>
          </p:cNvPr>
          <p:cNvSpPr/>
          <p:nvPr/>
        </p:nvSpPr>
        <p:spPr>
          <a:xfrm>
            <a:off x="10326347" y="4488900"/>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9" name="Pie 10">
            <a:extLst>
              <a:ext uri="{FF2B5EF4-FFF2-40B4-BE49-F238E27FC236}">
                <a16:creationId xmlns:a16="http://schemas.microsoft.com/office/drawing/2014/main" id="{B5321825-ECBD-B49B-B41C-B12CD7BB967A}"/>
              </a:ext>
            </a:extLst>
          </p:cNvPr>
          <p:cNvSpPr/>
          <p:nvPr/>
        </p:nvSpPr>
        <p:spPr>
          <a:xfrm>
            <a:off x="10326347" y="4488900"/>
            <a:ext cx="365760" cy="365760"/>
          </a:xfrm>
          <a:prstGeom prst="pie">
            <a:avLst>
              <a:gd name="adj1" fmla="val 537301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121" name="Oval 11">
            <a:extLst>
              <a:ext uri="{FF2B5EF4-FFF2-40B4-BE49-F238E27FC236}">
                <a16:creationId xmlns:a16="http://schemas.microsoft.com/office/drawing/2014/main" id="{DF88FC4C-DA96-70F2-4568-FBE1EF086230}"/>
              </a:ext>
            </a:extLst>
          </p:cNvPr>
          <p:cNvSpPr/>
          <p:nvPr/>
        </p:nvSpPr>
        <p:spPr>
          <a:xfrm>
            <a:off x="10326347" y="3362567"/>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2" name="Pie 12">
            <a:extLst>
              <a:ext uri="{FF2B5EF4-FFF2-40B4-BE49-F238E27FC236}">
                <a16:creationId xmlns:a16="http://schemas.microsoft.com/office/drawing/2014/main" id="{03CAE3D6-C194-70DC-7781-AE074A39E12B}"/>
              </a:ext>
            </a:extLst>
          </p:cNvPr>
          <p:cNvSpPr/>
          <p:nvPr/>
        </p:nvSpPr>
        <p:spPr>
          <a:xfrm>
            <a:off x="10326347" y="3362567"/>
            <a:ext cx="365760" cy="365760"/>
          </a:xfrm>
          <a:prstGeom prst="pie">
            <a:avLst>
              <a:gd name="adj1" fmla="val 10692023"/>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4" name="Pie 14">
            <a:extLst>
              <a:ext uri="{FF2B5EF4-FFF2-40B4-BE49-F238E27FC236}">
                <a16:creationId xmlns:a16="http://schemas.microsoft.com/office/drawing/2014/main" id="{9784D03F-AA1B-A080-129B-1CC2693BC8D6}"/>
              </a:ext>
            </a:extLst>
          </p:cNvPr>
          <p:cNvSpPr/>
          <p:nvPr/>
        </p:nvSpPr>
        <p:spPr>
          <a:xfrm>
            <a:off x="10326347" y="2799400"/>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5" name="Oval 13">
            <a:extLst>
              <a:ext uri="{FF2B5EF4-FFF2-40B4-BE49-F238E27FC236}">
                <a16:creationId xmlns:a16="http://schemas.microsoft.com/office/drawing/2014/main" id="{4C2F97B7-BE85-76DD-EF57-9A675502F5B6}"/>
              </a:ext>
            </a:extLst>
          </p:cNvPr>
          <p:cNvSpPr/>
          <p:nvPr/>
        </p:nvSpPr>
        <p:spPr>
          <a:xfrm>
            <a:off x="10326347" y="279940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 name="Title 7">
            <a:extLst>
              <a:ext uri="{FF2B5EF4-FFF2-40B4-BE49-F238E27FC236}">
                <a16:creationId xmlns:a16="http://schemas.microsoft.com/office/drawing/2014/main" id="{6453E043-A005-70B4-66BF-8B57CD15338E}"/>
              </a:ext>
            </a:extLst>
          </p:cNvPr>
          <p:cNvSpPr>
            <a:spLocks noGrp="1"/>
          </p:cNvSpPr>
          <p:nvPr>
            <p:ph type="title"/>
          </p:nvPr>
        </p:nvSpPr>
        <p:spPr/>
        <p:txBody>
          <a:bodyPr/>
          <a:lstStyle/>
          <a:p>
            <a:r>
              <a:rPr lang="en-US" dirty="0"/>
              <a:t>[Insert] has evolved over time</a:t>
            </a:r>
          </a:p>
        </p:txBody>
      </p:sp>
      <p:cxnSp>
        <p:nvCxnSpPr>
          <p:cNvPr id="7" name="Straight Connector 6">
            <a:extLst>
              <a:ext uri="{FF2B5EF4-FFF2-40B4-BE49-F238E27FC236}">
                <a16:creationId xmlns:a16="http://schemas.microsoft.com/office/drawing/2014/main" id="{749FFB0E-5547-9598-8E43-58FE6B5D1C20}"/>
              </a:ext>
            </a:extLst>
          </p:cNvPr>
          <p:cNvCxnSpPr>
            <a:stCxn id="39" idx="6"/>
            <a:endCxn id="80" idx="2"/>
          </p:cNvCxnSpPr>
          <p:nvPr/>
        </p:nvCxnSpPr>
        <p:spPr>
          <a:xfrm>
            <a:off x="10299729" y="1927036"/>
            <a:ext cx="428093" cy="0"/>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Oval 11">
            <a:extLst>
              <a:ext uri="{FF2B5EF4-FFF2-40B4-BE49-F238E27FC236}">
                <a16:creationId xmlns:a16="http://schemas.microsoft.com/office/drawing/2014/main" id="{CC615690-A7D9-D8C0-B711-07AB5C8460BE}"/>
              </a:ext>
            </a:extLst>
          </p:cNvPr>
          <p:cNvSpPr/>
          <p:nvPr/>
        </p:nvSpPr>
        <p:spPr>
          <a:xfrm>
            <a:off x="5785250" y="561593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 name="Pie 12">
            <a:extLst>
              <a:ext uri="{FF2B5EF4-FFF2-40B4-BE49-F238E27FC236}">
                <a16:creationId xmlns:a16="http://schemas.microsoft.com/office/drawing/2014/main" id="{F6BCDBFE-B947-34BF-189D-BDC9245E5818}"/>
              </a:ext>
            </a:extLst>
          </p:cNvPr>
          <p:cNvSpPr/>
          <p:nvPr/>
        </p:nvSpPr>
        <p:spPr>
          <a:xfrm>
            <a:off x="5785250" y="5615935"/>
            <a:ext cx="365760" cy="365760"/>
          </a:xfrm>
          <a:prstGeom prst="pie">
            <a:avLst>
              <a:gd name="adj1" fmla="val 1069202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 name="Google Shape;507;p14">
            <a:extLst>
              <a:ext uri="{FF2B5EF4-FFF2-40B4-BE49-F238E27FC236}">
                <a16:creationId xmlns:a16="http://schemas.microsoft.com/office/drawing/2014/main" id="{93E3A60C-E8D2-D730-59D7-BFBAA38BCEF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4" name="Google Shape;538;p14">
            <a:extLst>
              <a:ext uri="{FF2B5EF4-FFF2-40B4-BE49-F238E27FC236}">
                <a16:creationId xmlns:a16="http://schemas.microsoft.com/office/drawing/2014/main" id="{EDF620E7-6BCD-C224-8CCF-BBF6E1FE3BF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5310616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44" imgH="344" progId="TCLayout.ActiveDocument.1">
                  <p:embed/>
                </p:oleObj>
              </mc:Choice>
              <mc:Fallback>
                <p:oleObj name="think-cell Slide" r:id="rId10"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0E92432-2E66-9730-78FB-B5B0406C5CBB}"/>
              </a:ext>
            </a:extLst>
          </p:cNvPr>
          <p:cNvSpPr>
            <a:spLocks noGrp="1"/>
          </p:cNvSpPr>
          <p:nvPr>
            <p:ph type="body" sz="quarter" idx="17"/>
          </p:nvPr>
        </p:nvSpPr>
        <p:spPr/>
        <p:txBody>
          <a:bodyPr/>
          <a:lstStyle/>
          <a:p>
            <a:endParaRPr lang="en-US"/>
          </a:p>
        </p:txBody>
      </p:sp>
      <p:sp>
        <p:nvSpPr>
          <p:cNvPr id="2" name="TextBox 1">
            <a:extLst>
              <a:ext uri="{FF2B5EF4-FFF2-40B4-BE49-F238E27FC236}">
                <a16:creationId xmlns:a16="http://schemas.microsoft.com/office/drawing/2014/main" id="{29002B88-E385-CA2C-39A3-47598B24A3DB}"/>
              </a:ext>
            </a:extLst>
          </p:cNvPr>
          <p:cNvSpPr txBox="1"/>
          <p:nvPr/>
        </p:nvSpPr>
        <p:spPr>
          <a:xfrm>
            <a:off x="2300112" y="1782916"/>
            <a:ext cx="2836034" cy="276999"/>
          </a:xfrm>
          <a:prstGeom prst="rect">
            <a:avLst/>
          </a:prstGeom>
          <a:noFill/>
        </p:spPr>
        <p:txBody>
          <a:bodyPr wrap="none" rtlCol="0">
            <a:spAutoFit/>
          </a:bodyPr>
          <a:lstStyle/>
          <a:p>
            <a:pPr algn="ctr"/>
            <a:r>
              <a:rPr lang="en-US" sz="1200" b="1" dirty="0"/>
              <a:t>[Insert e.g., Company maturity level]</a:t>
            </a:r>
          </a:p>
        </p:txBody>
      </p:sp>
      <p:sp>
        <p:nvSpPr>
          <p:cNvPr id="5" name="TextBox 4">
            <a:extLst>
              <a:ext uri="{FF2B5EF4-FFF2-40B4-BE49-F238E27FC236}">
                <a16:creationId xmlns:a16="http://schemas.microsoft.com/office/drawing/2014/main" id="{466CEF3C-C42C-9F6D-535F-0F6448EBE0D3}"/>
              </a:ext>
            </a:extLst>
          </p:cNvPr>
          <p:cNvSpPr txBox="1"/>
          <p:nvPr/>
        </p:nvSpPr>
        <p:spPr>
          <a:xfrm>
            <a:off x="6230499" y="1782916"/>
            <a:ext cx="2571538" cy="276999"/>
          </a:xfrm>
          <a:prstGeom prst="rect">
            <a:avLst/>
          </a:prstGeom>
          <a:noFill/>
        </p:spPr>
        <p:txBody>
          <a:bodyPr wrap="none" rtlCol="0">
            <a:spAutoFit/>
          </a:bodyPr>
          <a:lstStyle/>
          <a:p>
            <a:pPr algn="ctr"/>
            <a:r>
              <a:rPr lang="en-US" sz="1200" b="1" dirty="0"/>
              <a:t>[Insert e.g., industry benchmark]</a:t>
            </a:r>
          </a:p>
        </p:txBody>
      </p:sp>
      <p:sp>
        <p:nvSpPr>
          <p:cNvPr id="8" name="TextBox 7">
            <a:extLst>
              <a:ext uri="{FF2B5EF4-FFF2-40B4-BE49-F238E27FC236}">
                <a16:creationId xmlns:a16="http://schemas.microsoft.com/office/drawing/2014/main" id="{C2F4BF57-4957-D490-F471-31E98E69768E}"/>
              </a:ext>
            </a:extLst>
          </p:cNvPr>
          <p:cNvSpPr txBox="1"/>
          <p:nvPr/>
        </p:nvSpPr>
        <p:spPr>
          <a:xfrm>
            <a:off x="640537" y="2398718"/>
            <a:ext cx="259686" cy="215444"/>
          </a:xfrm>
          <a:prstGeom prst="rect">
            <a:avLst/>
          </a:prstGeom>
          <a:noFill/>
        </p:spPr>
        <p:txBody>
          <a:bodyPr wrap="none" lIns="0" tIns="0" rIns="0" bIns="0" rtlCol="0">
            <a:spAutoFit/>
          </a:bodyPr>
          <a:lstStyle/>
          <a:p>
            <a:pPr algn="ctr"/>
            <a:r>
              <a:rPr lang="en-US" sz="1400" b="1" dirty="0"/>
              <a:t>0%</a:t>
            </a:r>
          </a:p>
        </p:txBody>
      </p:sp>
      <p:sp>
        <p:nvSpPr>
          <p:cNvPr id="9" name="TextBox 8">
            <a:extLst>
              <a:ext uri="{FF2B5EF4-FFF2-40B4-BE49-F238E27FC236}">
                <a16:creationId xmlns:a16="http://schemas.microsoft.com/office/drawing/2014/main" id="{02D475F2-EEBC-045D-F3F6-A6AF22BCDE65}"/>
              </a:ext>
            </a:extLst>
          </p:cNvPr>
          <p:cNvSpPr txBox="1"/>
          <p:nvPr/>
        </p:nvSpPr>
        <p:spPr>
          <a:xfrm>
            <a:off x="11244456" y="2398718"/>
            <a:ext cx="458459" cy="215444"/>
          </a:xfrm>
          <a:prstGeom prst="rect">
            <a:avLst/>
          </a:prstGeom>
          <a:noFill/>
        </p:spPr>
        <p:txBody>
          <a:bodyPr wrap="none" lIns="0" tIns="0" rIns="0" bIns="0" rtlCol="0">
            <a:spAutoFit/>
          </a:bodyPr>
          <a:lstStyle/>
          <a:p>
            <a:pPr algn="ctr"/>
            <a:r>
              <a:rPr lang="en-US" sz="1400" b="1" dirty="0"/>
              <a:t>100%</a:t>
            </a:r>
          </a:p>
        </p:txBody>
      </p:sp>
      <p:sp>
        <p:nvSpPr>
          <p:cNvPr id="10" name="Rectangle 15">
            <a:extLst>
              <a:ext uri="{FF2B5EF4-FFF2-40B4-BE49-F238E27FC236}">
                <a16:creationId xmlns:a16="http://schemas.microsoft.com/office/drawing/2014/main" id="{4127CF0E-7690-EE61-5DA5-67CB32321E06}"/>
              </a:ext>
            </a:extLst>
          </p:cNvPr>
          <p:cNvSpPr>
            <a:spLocks noChangeArrowheads="1"/>
          </p:cNvSpPr>
          <p:nvPr>
            <p:custDataLst>
              <p:tags r:id="rId2"/>
            </p:custDataLst>
          </p:nvPr>
        </p:nvSpPr>
        <p:spPr bwMode="auto">
          <a:xfrm>
            <a:off x="551517" y="3153697"/>
            <a:ext cx="3542486" cy="3048800"/>
          </a:xfrm>
          <a:prstGeom prst="rect">
            <a:avLst/>
          </a:prstGeom>
          <a:solidFill>
            <a:schemeClr val="bg1">
              <a:lumMod val="95000"/>
            </a:schemeClr>
          </a:solidFill>
          <a:ln w="19050" algn="ctr">
            <a:noFill/>
            <a:miter lim="800000"/>
            <a:headEnd type="none" w="sm" len="sm"/>
            <a:tailEnd type="none" w="sm" len="sm"/>
          </a:ln>
        </p:spPr>
        <p:txBody>
          <a:bodyPr lIns="91440" tIns="91440" rIns="91440" bIns="0" anchor="t"/>
          <a:lstStyle/>
          <a:p>
            <a:pPr marL="180000" indent="-180000">
              <a:spcBef>
                <a:spcPts val="600"/>
              </a:spcBef>
              <a:spcAft>
                <a:spcPts val="600"/>
              </a:spcAft>
              <a:buFont typeface="Arial" panose="020B0604020202020204" pitchFamily="34" charset="0"/>
              <a:buChar char="•"/>
            </a:pPr>
            <a:r>
              <a:rPr lang="en-US" sz="1200" dirty="0"/>
              <a:t>[Insert description of low maturity level]</a:t>
            </a:r>
          </a:p>
          <a:p>
            <a:pPr marL="180000" indent="-180000">
              <a:spcBef>
                <a:spcPts val="600"/>
              </a:spcBef>
              <a:spcAft>
                <a:spcPts val="600"/>
              </a:spcAft>
              <a:buFont typeface="Arial" panose="020B0604020202020204" pitchFamily="34" charset="0"/>
              <a:buChar char="•"/>
            </a:pPr>
            <a:r>
              <a:rPr lang="en-US" sz="1200" dirty="0"/>
              <a:t>[Insert description of low maturity level]</a:t>
            </a:r>
          </a:p>
          <a:p>
            <a:pPr marL="180000" indent="-180000">
              <a:spcBef>
                <a:spcPts val="600"/>
              </a:spcBef>
              <a:spcAft>
                <a:spcPts val="600"/>
              </a:spcAft>
              <a:buFont typeface="Arial" panose="020B0604020202020204" pitchFamily="34" charset="0"/>
              <a:buChar char="•"/>
            </a:pPr>
            <a:r>
              <a:rPr lang="en-US" sz="1200" dirty="0"/>
              <a:t>[Insert description of low maturity level]</a:t>
            </a:r>
          </a:p>
          <a:p>
            <a:pPr marL="180000" indent="-180000">
              <a:spcBef>
                <a:spcPts val="600"/>
              </a:spcBef>
              <a:spcAft>
                <a:spcPts val="600"/>
              </a:spcAft>
              <a:buFont typeface="Arial" panose="020B0604020202020204" pitchFamily="34" charset="0"/>
              <a:buChar char="•"/>
            </a:pPr>
            <a:r>
              <a:rPr lang="en-US" sz="1200" dirty="0"/>
              <a:t>…</a:t>
            </a:r>
          </a:p>
        </p:txBody>
      </p:sp>
      <p:sp>
        <p:nvSpPr>
          <p:cNvPr id="11" name="Rectangle 15">
            <a:extLst>
              <a:ext uri="{FF2B5EF4-FFF2-40B4-BE49-F238E27FC236}">
                <a16:creationId xmlns:a16="http://schemas.microsoft.com/office/drawing/2014/main" id="{0A5B7992-9A0D-1775-D24F-CE1963E22FA0}"/>
              </a:ext>
            </a:extLst>
          </p:cNvPr>
          <p:cNvSpPr>
            <a:spLocks noChangeArrowheads="1"/>
          </p:cNvSpPr>
          <p:nvPr>
            <p:custDataLst>
              <p:tags r:id="rId3"/>
            </p:custDataLst>
          </p:nvPr>
        </p:nvSpPr>
        <p:spPr bwMode="auto">
          <a:xfrm>
            <a:off x="4321909" y="3153697"/>
            <a:ext cx="3542486" cy="3048800"/>
          </a:xfrm>
          <a:prstGeom prst="rect">
            <a:avLst/>
          </a:prstGeom>
          <a:solidFill>
            <a:schemeClr val="bg1">
              <a:lumMod val="95000"/>
            </a:schemeClr>
          </a:solidFill>
          <a:ln w="19050" algn="ctr">
            <a:noFill/>
            <a:miter lim="800000"/>
            <a:headEnd type="none" w="sm" len="sm"/>
            <a:tailEnd type="none" w="sm" len="sm"/>
          </a:ln>
        </p:spPr>
        <p:txBody>
          <a:bodyPr lIns="91440" tIns="91440" rIns="91440" bIns="0" anchor="t"/>
          <a:lstStyle/>
          <a:p>
            <a:pPr marL="180000" indent="-180000">
              <a:spcBef>
                <a:spcPts val="600"/>
              </a:spcBef>
              <a:spcAft>
                <a:spcPts val="600"/>
              </a:spcAft>
              <a:buFont typeface="Arial" panose="020B0604020202020204" pitchFamily="34" charset="0"/>
              <a:buChar char="•"/>
            </a:pPr>
            <a:r>
              <a:rPr lang="en-US" sz="1200" dirty="0"/>
              <a:t>[Insert description of medium maturity level]</a:t>
            </a:r>
          </a:p>
          <a:p>
            <a:pPr marL="180000" indent="-180000">
              <a:spcBef>
                <a:spcPts val="600"/>
              </a:spcBef>
              <a:spcAft>
                <a:spcPts val="600"/>
              </a:spcAft>
              <a:buFont typeface="Arial" panose="020B0604020202020204" pitchFamily="34" charset="0"/>
              <a:buChar char="•"/>
            </a:pPr>
            <a:r>
              <a:rPr lang="en-US" sz="1200" dirty="0"/>
              <a:t>[Insert description of medium maturity level]</a:t>
            </a:r>
          </a:p>
          <a:p>
            <a:pPr marL="180000" indent="-180000">
              <a:spcBef>
                <a:spcPts val="600"/>
              </a:spcBef>
              <a:spcAft>
                <a:spcPts val="600"/>
              </a:spcAft>
              <a:buFont typeface="Arial" panose="020B0604020202020204" pitchFamily="34" charset="0"/>
              <a:buChar char="•"/>
            </a:pPr>
            <a:r>
              <a:rPr lang="en-US" sz="1200" dirty="0"/>
              <a:t>[Insert description of medium maturity level]</a:t>
            </a:r>
          </a:p>
          <a:p>
            <a:pPr marL="180000" indent="-180000">
              <a:spcBef>
                <a:spcPts val="600"/>
              </a:spcBef>
              <a:spcAft>
                <a:spcPts val="600"/>
              </a:spcAft>
              <a:buFont typeface="Arial" panose="020B0604020202020204" pitchFamily="34" charset="0"/>
              <a:buChar char="•"/>
            </a:pPr>
            <a:r>
              <a:rPr lang="en-US" sz="1200" dirty="0"/>
              <a:t>…</a:t>
            </a:r>
          </a:p>
        </p:txBody>
      </p:sp>
      <p:sp>
        <p:nvSpPr>
          <p:cNvPr id="12" name="Rectangle 15">
            <a:extLst>
              <a:ext uri="{FF2B5EF4-FFF2-40B4-BE49-F238E27FC236}">
                <a16:creationId xmlns:a16="http://schemas.microsoft.com/office/drawing/2014/main" id="{EC9404B7-ED76-6AF6-694E-2D61CA80DFC3}"/>
              </a:ext>
            </a:extLst>
          </p:cNvPr>
          <p:cNvSpPr>
            <a:spLocks noChangeArrowheads="1"/>
          </p:cNvSpPr>
          <p:nvPr>
            <p:custDataLst>
              <p:tags r:id="rId4"/>
            </p:custDataLst>
          </p:nvPr>
        </p:nvSpPr>
        <p:spPr bwMode="auto">
          <a:xfrm>
            <a:off x="8092302" y="3153697"/>
            <a:ext cx="3542486" cy="3048800"/>
          </a:xfrm>
          <a:prstGeom prst="rect">
            <a:avLst/>
          </a:prstGeom>
          <a:solidFill>
            <a:schemeClr val="bg1">
              <a:lumMod val="95000"/>
            </a:schemeClr>
          </a:solidFill>
          <a:ln w="19050" algn="ctr">
            <a:noFill/>
            <a:miter lim="800000"/>
            <a:headEnd type="none" w="sm" len="sm"/>
            <a:tailEnd type="none" w="sm" len="sm"/>
          </a:ln>
        </p:spPr>
        <p:txBody>
          <a:bodyPr lIns="91440" tIns="91440" rIns="91440" bIns="0" anchor="t"/>
          <a:lstStyle/>
          <a:p>
            <a:pPr marL="180000" indent="-180000">
              <a:spcBef>
                <a:spcPts val="600"/>
              </a:spcBef>
              <a:spcAft>
                <a:spcPts val="600"/>
              </a:spcAft>
              <a:buFont typeface="Arial" panose="020B0604020202020204" pitchFamily="34" charset="0"/>
              <a:buChar char="•"/>
            </a:pPr>
            <a:r>
              <a:rPr lang="en-US" sz="1200" dirty="0"/>
              <a:t>[Insert description of high maturity level]</a:t>
            </a:r>
          </a:p>
          <a:p>
            <a:pPr marL="180000" indent="-180000">
              <a:spcBef>
                <a:spcPts val="600"/>
              </a:spcBef>
              <a:spcAft>
                <a:spcPts val="600"/>
              </a:spcAft>
              <a:buFont typeface="Arial" panose="020B0604020202020204" pitchFamily="34" charset="0"/>
              <a:buChar char="•"/>
            </a:pPr>
            <a:r>
              <a:rPr lang="en-US" sz="1200" dirty="0"/>
              <a:t>[Insert description of high maturity level]</a:t>
            </a:r>
          </a:p>
          <a:p>
            <a:pPr marL="180000" indent="-180000">
              <a:spcBef>
                <a:spcPts val="600"/>
              </a:spcBef>
              <a:spcAft>
                <a:spcPts val="600"/>
              </a:spcAft>
              <a:buFont typeface="Arial" panose="020B0604020202020204" pitchFamily="34" charset="0"/>
              <a:buChar char="•"/>
            </a:pPr>
            <a:r>
              <a:rPr lang="en-US" sz="1200" dirty="0"/>
              <a:t>[Insert description of high maturity level]</a:t>
            </a:r>
          </a:p>
          <a:p>
            <a:pPr marL="180000" indent="-180000">
              <a:spcBef>
                <a:spcPts val="600"/>
              </a:spcBef>
              <a:spcAft>
                <a:spcPts val="600"/>
              </a:spcAft>
              <a:buFont typeface="Arial" panose="020B0604020202020204" pitchFamily="34" charset="0"/>
              <a:buChar char="•"/>
            </a:pPr>
            <a:r>
              <a:rPr lang="en-US" sz="1200" dirty="0"/>
              <a:t>…</a:t>
            </a:r>
          </a:p>
        </p:txBody>
      </p:sp>
      <p:sp>
        <p:nvSpPr>
          <p:cNvPr id="14" name="Rectangle 15">
            <a:extLst>
              <a:ext uri="{FF2B5EF4-FFF2-40B4-BE49-F238E27FC236}">
                <a16:creationId xmlns:a16="http://schemas.microsoft.com/office/drawing/2014/main" id="{FF3313F1-89C1-3846-264B-3E6DA8E4E0C9}"/>
              </a:ext>
            </a:extLst>
          </p:cNvPr>
          <p:cNvSpPr>
            <a:spLocks noChangeArrowheads="1"/>
          </p:cNvSpPr>
          <p:nvPr>
            <p:custDataLst>
              <p:tags r:id="rId5"/>
            </p:custDataLst>
          </p:nvPr>
        </p:nvSpPr>
        <p:spPr bwMode="auto">
          <a:xfrm>
            <a:off x="551517" y="2746553"/>
            <a:ext cx="3542486" cy="356899"/>
          </a:xfrm>
          <a:prstGeom prst="rect">
            <a:avLst/>
          </a:prstGeom>
          <a:solidFill>
            <a:srgbClr val="FFC5C5"/>
          </a:solidFill>
          <a:ln w="19050" algn="ctr">
            <a:noFill/>
            <a:miter lim="800000"/>
            <a:headEnd type="none" w="sm" len="sm"/>
            <a:tailEnd type="none" w="sm" len="sm"/>
          </a:ln>
        </p:spPr>
        <p:txBody>
          <a:bodyPr lIns="91440" tIns="0" rIns="91440" bIns="0" anchor="ctr"/>
          <a:lstStyle/>
          <a:p>
            <a:pPr algn="ctr" defTabSz="787400" eaLnBrk="0" hangingPunct="0">
              <a:buClr>
                <a:schemeClr val="tx1"/>
              </a:buClr>
            </a:pPr>
            <a:r>
              <a:rPr lang="en-US" altLang="ja-JP" sz="1400" b="1" dirty="0">
                <a:ea typeface="MS PGothic" pitchFamily="34" charset="-128"/>
              </a:rPr>
              <a:t>Low maturity</a:t>
            </a:r>
          </a:p>
        </p:txBody>
      </p:sp>
      <p:sp>
        <p:nvSpPr>
          <p:cNvPr id="15" name="Rectangle 15">
            <a:extLst>
              <a:ext uri="{FF2B5EF4-FFF2-40B4-BE49-F238E27FC236}">
                <a16:creationId xmlns:a16="http://schemas.microsoft.com/office/drawing/2014/main" id="{EDF750EE-F61A-9734-EF6A-BDD67F8224A5}"/>
              </a:ext>
            </a:extLst>
          </p:cNvPr>
          <p:cNvSpPr>
            <a:spLocks noChangeArrowheads="1"/>
          </p:cNvSpPr>
          <p:nvPr>
            <p:custDataLst>
              <p:tags r:id="rId6"/>
            </p:custDataLst>
          </p:nvPr>
        </p:nvSpPr>
        <p:spPr bwMode="auto">
          <a:xfrm>
            <a:off x="4321909" y="2746553"/>
            <a:ext cx="3542486" cy="356899"/>
          </a:xfrm>
          <a:prstGeom prst="rect">
            <a:avLst/>
          </a:prstGeom>
          <a:solidFill>
            <a:srgbClr val="FAE8B6"/>
          </a:solidFill>
          <a:ln w="19050" algn="ctr">
            <a:noFill/>
            <a:miter lim="800000"/>
            <a:headEnd type="none" w="sm" len="sm"/>
            <a:tailEnd type="none" w="sm" len="sm"/>
          </a:ln>
        </p:spPr>
        <p:txBody>
          <a:bodyPr lIns="91440" tIns="0" rIns="91440" bIns="0" anchor="ctr"/>
          <a:lstStyle/>
          <a:p>
            <a:pPr algn="ctr" defTabSz="787400" eaLnBrk="0" hangingPunct="0">
              <a:buClr>
                <a:schemeClr val="tx1"/>
              </a:buClr>
            </a:pPr>
            <a:r>
              <a:rPr lang="en-US" altLang="ja-JP" sz="1400" b="1" dirty="0">
                <a:ea typeface="MS PGothic" pitchFamily="34" charset="-128"/>
              </a:rPr>
              <a:t>Medium maturity</a:t>
            </a:r>
          </a:p>
        </p:txBody>
      </p:sp>
      <p:sp>
        <p:nvSpPr>
          <p:cNvPr id="16" name="Rectangle 15">
            <a:extLst>
              <a:ext uri="{FF2B5EF4-FFF2-40B4-BE49-F238E27FC236}">
                <a16:creationId xmlns:a16="http://schemas.microsoft.com/office/drawing/2014/main" id="{5E15838B-E80F-3DA7-6DC1-844D4AE28D3A}"/>
              </a:ext>
            </a:extLst>
          </p:cNvPr>
          <p:cNvSpPr>
            <a:spLocks noChangeArrowheads="1"/>
          </p:cNvSpPr>
          <p:nvPr>
            <p:custDataLst>
              <p:tags r:id="rId7"/>
            </p:custDataLst>
          </p:nvPr>
        </p:nvSpPr>
        <p:spPr bwMode="auto">
          <a:xfrm>
            <a:off x="8092302" y="2746553"/>
            <a:ext cx="3542486" cy="356899"/>
          </a:xfrm>
          <a:prstGeom prst="rect">
            <a:avLst/>
          </a:prstGeom>
          <a:solidFill>
            <a:srgbClr val="DAEFC3"/>
          </a:solidFill>
          <a:ln w="19050" algn="ctr">
            <a:noFill/>
            <a:miter lim="800000"/>
            <a:headEnd type="none" w="sm" len="sm"/>
            <a:tailEnd type="none" w="sm" len="sm"/>
          </a:ln>
        </p:spPr>
        <p:txBody>
          <a:bodyPr lIns="91440" tIns="0" rIns="91440" bIns="0" anchor="ctr"/>
          <a:lstStyle/>
          <a:p>
            <a:pPr algn="ctr" defTabSz="787400" eaLnBrk="0" hangingPunct="0">
              <a:buClr>
                <a:schemeClr val="tx1"/>
              </a:buClr>
            </a:pPr>
            <a:r>
              <a:rPr lang="en-US" altLang="ja-JP" sz="1400" b="1" dirty="0">
                <a:ea typeface="MS PGothic" pitchFamily="34" charset="-128"/>
              </a:rPr>
              <a:t>High maturity</a:t>
            </a:r>
          </a:p>
        </p:txBody>
      </p:sp>
      <p:sp>
        <p:nvSpPr>
          <p:cNvPr id="17" name="Arrow: Right 16">
            <a:extLst>
              <a:ext uri="{FF2B5EF4-FFF2-40B4-BE49-F238E27FC236}">
                <a16:creationId xmlns:a16="http://schemas.microsoft.com/office/drawing/2014/main" id="{0A46A83F-7115-9990-BD5C-EBCD7B99CCF0}"/>
              </a:ext>
            </a:extLst>
          </p:cNvPr>
          <p:cNvSpPr/>
          <p:nvPr/>
        </p:nvSpPr>
        <p:spPr bwMode="auto">
          <a:xfrm>
            <a:off x="960227" y="2416824"/>
            <a:ext cx="10195373" cy="190683"/>
          </a:xfrm>
          <a:prstGeom prst="rightArrow">
            <a:avLst/>
          </a:prstGeom>
          <a:gradFill flip="none" rotWithShape="1">
            <a:gsLst>
              <a:gs pos="54500">
                <a:srgbClr val="FAE8B6"/>
              </a:gs>
              <a:gs pos="0">
                <a:srgbClr val="FFC5C5"/>
              </a:gs>
              <a:gs pos="100000">
                <a:srgbClr val="DAEFC3"/>
              </a:gs>
            </a:gsLst>
            <a:lin ang="0" scaled="1"/>
            <a:tileRect/>
          </a:gradFill>
          <a:ln>
            <a:no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ea typeface="+mn-ea"/>
              <a:cs typeface="Times New Roman" pitchFamily="18" charset="0"/>
            </a:endParaRPr>
          </a:p>
        </p:txBody>
      </p:sp>
      <p:sp>
        <p:nvSpPr>
          <p:cNvPr id="18" name="TextBox 17">
            <a:extLst>
              <a:ext uri="{FF2B5EF4-FFF2-40B4-BE49-F238E27FC236}">
                <a16:creationId xmlns:a16="http://schemas.microsoft.com/office/drawing/2014/main" id="{C60D31DD-DF92-62E7-9D16-F2C5CB2987E1}"/>
              </a:ext>
            </a:extLst>
          </p:cNvPr>
          <p:cNvSpPr txBox="1"/>
          <p:nvPr/>
        </p:nvSpPr>
        <p:spPr>
          <a:xfrm>
            <a:off x="7193096" y="2051020"/>
            <a:ext cx="646332" cy="369332"/>
          </a:xfrm>
          <a:prstGeom prst="rect">
            <a:avLst/>
          </a:prstGeom>
          <a:noFill/>
        </p:spPr>
        <p:txBody>
          <a:bodyPr wrap="none" rtlCol="0">
            <a:spAutoFit/>
          </a:bodyPr>
          <a:lstStyle/>
          <a:p>
            <a:pPr algn="ctr"/>
            <a:r>
              <a:rPr lang="en-US" b="1" dirty="0"/>
              <a:t>70%</a:t>
            </a:r>
          </a:p>
        </p:txBody>
      </p:sp>
      <p:sp>
        <p:nvSpPr>
          <p:cNvPr id="19" name="TextBox 18">
            <a:extLst>
              <a:ext uri="{FF2B5EF4-FFF2-40B4-BE49-F238E27FC236}">
                <a16:creationId xmlns:a16="http://schemas.microsoft.com/office/drawing/2014/main" id="{D8021B6D-8407-CCDE-508E-F754D0EC1F6C}"/>
              </a:ext>
            </a:extLst>
          </p:cNvPr>
          <p:cNvSpPr txBox="1"/>
          <p:nvPr/>
        </p:nvSpPr>
        <p:spPr>
          <a:xfrm>
            <a:off x="3354760" y="2051020"/>
            <a:ext cx="646332" cy="369332"/>
          </a:xfrm>
          <a:prstGeom prst="rect">
            <a:avLst/>
          </a:prstGeom>
          <a:noFill/>
        </p:spPr>
        <p:txBody>
          <a:bodyPr wrap="none" rtlCol="0">
            <a:spAutoFit/>
          </a:bodyPr>
          <a:lstStyle/>
          <a:p>
            <a:pPr algn="ctr"/>
            <a:r>
              <a:rPr lang="en-US" b="1" dirty="0"/>
              <a:t>35%</a:t>
            </a:r>
          </a:p>
        </p:txBody>
      </p:sp>
      <p:sp>
        <p:nvSpPr>
          <p:cNvPr id="20" name="Rectangle 19">
            <a:extLst>
              <a:ext uri="{FF2B5EF4-FFF2-40B4-BE49-F238E27FC236}">
                <a16:creationId xmlns:a16="http://schemas.microsoft.com/office/drawing/2014/main" id="{E11682C0-936C-5282-10C0-F0D5F8AAD0B7}"/>
              </a:ext>
            </a:extLst>
          </p:cNvPr>
          <p:cNvSpPr/>
          <p:nvPr/>
        </p:nvSpPr>
        <p:spPr>
          <a:xfrm>
            <a:off x="3653339" y="2413900"/>
            <a:ext cx="49174" cy="19653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1" name="Rectangle 20">
            <a:extLst>
              <a:ext uri="{FF2B5EF4-FFF2-40B4-BE49-F238E27FC236}">
                <a16:creationId xmlns:a16="http://schemas.microsoft.com/office/drawing/2014/main" id="{5FF4A912-8CAF-B00F-60AF-C49312386B82}"/>
              </a:ext>
            </a:extLst>
          </p:cNvPr>
          <p:cNvSpPr/>
          <p:nvPr/>
        </p:nvSpPr>
        <p:spPr>
          <a:xfrm>
            <a:off x="7491675" y="2413900"/>
            <a:ext cx="49174" cy="19653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Title 22">
            <a:extLst>
              <a:ext uri="{FF2B5EF4-FFF2-40B4-BE49-F238E27FC236}">
                <a16:creationId xmlns:a16="http://schemas.microsoft.com/office/drawing/2014/main" id="{DD46AAAA-9DCB-47EF-44C5-D541A52C360A}"/>
              </a:ext>
            </a:extLst>
          </p:cNvPr>
          <p:cNvSpPr>
            <a:spLocks noGrp="1"/>
          </p:cNvSpPr>
          <p:nvPr>
            <p:ph type="title"/>
          </p:nvPr>
        </p:nvSpPr>
        <p:spPr/>
        <p:txBody>
          <a:bodyPr/>
          <a:lstStyle/>
          <a:p>
            <a:r>
              <a:rPr lang="en-US" dirty="0"/>
              <a:t>Maturity assessment shows [insert]</a:t>
            </a:r>
          </a:p>
        </p:txBody>
      </p:sp>
      <p:sp>
        <p:nvSpPr>
          <p:cNvPr id="22" name="Subtitle 21">
            <a:extLst>
              <a:ext uri="{FF2B5EF4-FFF2-40B4-BE49-F238E27FC236}">
                <a16:creationId xmlns:a16="http://schemas.microsoft.com/office/drawing/2014/main" id="{D29D79F9-5244-CD59-0966-A66345A869ED}"/>
              </a:ext>
            </a:extLst>
          </p:cNvPr>
          <p:cNvSpPr>
            <a:spLocks noGrp="1"/>
          </p:cNvSpPr>
          <p:nvPr>
            <p:ph type="subTitle" idx="1"/>
          </p:nvPr>
        </p:nvSpPr>
        <p:spPr/>
        <p:txBody>
          <a:bodyPr/>
          <a:lstStyle/>
          <a:p>
            <a:endParaRPr lang="en-US"/>
          </a:p>
        </p:txBody>
      </p:sp>
      <p:sp>
        <p:nvSpPr>
          <p:cNvPr id="24" name="Google Shape;507;p14">
            <a:extLst>
              <a:ext uri="{FF2B5EF4-FFF2-40B4-BE49-F238E27FC236}">
                <a16:creationId xmlns:a16="http://schemas.microsoft.com/office/drawing/2014/main" id="{3A12EAD4-04DE-121B-50AD-9C87361ACAB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10939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6" name="Text Placeholder 5">
            <a:extLst>
              <a:ext uri="{FF2B5EF4-FFF2-40B4-BE49-F238E27FC236}">
                <a16:creationId xmlns:a16="http://schemas.microsoft.com/office/drawing/2014/main" id="{8C5761D5-C5B1-CE46-6DED-84E7F5BD6672}"/>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r>
              <a:rPr lang="en-US" sz="800" dirty="0">
                <a:solidFill>
                  <a:schemeClr val="bg1"/>
                </a:solidFill>
                <a:latin typeface="Arial" panose="020B0604020202020204"/>
              </a:rPr>
              <a:t>Who are our Key Partners? </a:t>
            </a:r>
            <a:br>
              <a:rPr lang="en-US" sz="800" dirty="0">
                <a:solidFill>
                  <a:schemeClr val="bg1"/>
                </a:solidFill>
                <a:latin typeface="Arial" panose="020B0604020202020204"/>
              </a:rPr>
            </a:br>
            <a:r>
              <a:rPr lang="en-US" sz="800" dirty="0">
                <a:solidFill>
                  <a:schemeClr val="bg1"/>
                </a:solidFill>
                <a:latin typeface="Arial" panose="020B0604020202020204"/>
              </a:rPr>
              <a:t>Who are our key suppliers? Which Key Resources are we acquiring from partners? </a:t>
            </a:r>
            <a:br>
              <a:rPr lang="en-US" sz="800" dirty="0">
                <a:solidFill>
                  <a:schemeClr val="bg1"/>
                </a:solidFill>
                <a:latin typeface="Arial" panose="020B0604020202020204"/>
              </a:rPr>
            </a:br>
            <a:r>
              <a:rPr lang="en-US" sz="800" dirty="0">
                <a:solidFill>
                  <a:schemeClr val="bg1"/>
                </a:solidFill>
                <a:latin typeface="Arial" panose="020B0604020202020204"/>
              </a:rPr>
              <a:t>Which Key Activities do partners perform?</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MOTIVATIONS FOR PARTNERSHIPS: </a:t>
            </a:r>
            <a:br>
              <a:rPr lang="en-US" sz="800" dirty="0">
                <a:solidFill>
                  <a:schemeClr val="bg1"/>
                </a:solidFill>
                <a:latin typeface="Arial" panose="020B0604020202020204"/>
              </a:rPr>
            </a:br>
            <a:r>
              <a:rPr lang="en-US" sz="800" dirty="0">
                <a:solidFill>
                  <a:schemeClr val="bg1"/>
                </a:solidFill>
                <a:latin typeface="Arial" panose="020B0604020202020204"/>
              </a:rPr>
              <a:t>Optimization and economy, Reduction of risk and uncertainty, Acquisition of particular resources and activities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dirty="0">
              <a:solidFill>
                <a:schemeClr val="bg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Value Propositions</a:t>
            </a:r>
          </a:p>
          <a:p>
            <a:pPr>
              <a:spcAft>
                <a:spcPts val="1200"/>
              </a:spcAft>
              <a:defRPr/>
            </a:pPr>
            <a:r>
              <a:rPr lang="en-US" sz="800" dirty="0">
                <a:solidFill>
                  <a:schemeClr val="bg1"/>
                </a:solidFill>
                <a:latin typeface="Arial" panose="020B0604020202020204"/>
              </a:rPr>
              <a:t>What value do we deliver to the customer? </a:t>
            </a:r>
            <a:br>
              <a:rPr lang="en-US" sz="800" dirty="0">
                <a:solidFill>
                  <a:schemeClr val="bg1"/>
                </a:solidFill>
                <a:latin typeface="Arial" panose="020B0604020202020204"/>
              </a:rPr>
            </a:br>
            <a:r>
              <a:rPr lang="en-US" sz="800" dirty="0">
                <a:solidFill>
                  <a:schemeClr val="bg1"/>
                </a:solidFill>
                <a:latin typeface="Arial" panose="020B0604020202020204"/>
              </a:rPr>
              <a:t>Which one of our customer’s problems are we helping to solve? </a:t>
            </a:r>
            <a:br>
              <a:rPr lang="en-US" sz="800" dirty="0">
                <a:solidFill>
                  <a:schemeClr val="bg1"/>
                </a:solidFill>
                <a:latin typeface="Arial" panose="020B0604020202020204"/>
              </a:rPr>
            </a:br>
            <a:r>
              <a:rPr lang="en-US" sz="800" dirty="0">
                <a:solidFill>
                  <a:schemeClr val="bg1"/>
                </a:solidFill>
                <a:latin typeface="Arial" panose="020B0604020202020204"/>
              </a:rPr>
              <a:t>What bundles of products and services are we offering to each Customer Segment? </a:t>
            </a:r>
            <a:br>
              <a:rPr lang="en-US" sz="800" dirty="0">
                <a:solidFill>
                  <a:schemeClr val="bg1"/>
                </a:solidFill>
                <a:latin typeface="Arial" panose="020B0604020202020204"/>
              </a:rPr>
            </a:br>
            <a:r>
              <a:rPr lang="en-US" sz="800" dirty="0">
                <a:solidFill>
                  <a:schemeClr val="bg1"/>
                </a:solidFill>
                <a:latin typeface="Arial" panose="020B0604020202020204"/>
              </a:rPr>
              <a:t>Which customer needs are we satisfying?</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CHARACTERISTICS: </a:t>
            </a:r>
            <a:br>
              <a:rPr lang="en-US" sz="800" dirty="0">
                <a:solidFill>
                  <a:schemeClr val="bg1"/>
                </a:solidFill>
                <a:latin typeface="Arial" panose="020B0604020202020204"/>
              </a:rPr>
            </a:br>
            <a:r>
              <a:rPr lang="en-US" sz="800" dirty="0">
                <a:solidFill>
                  <a:schemeClr val="bg1"/>
                </a:solidFill>
                <a:latin typeface="Arial" panose="020B0604020202020204"/>
              </a:rPr>
              <a:t>Newness, Performance, Customization, “Getting the Job Done”, Design, Brand/Status, Price, Cost Reduction, Risk Reduction, Accessibility, Convenience/Usability</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Key Activities</a:t>
            </a:r>
          </a:p>
          <a:p>
            <a:pPr>
              <a:spcAft>
                <a:spcPts val="1200"/>
              </a:spcAft>
              <a:defRPr/>
            </a:pPr>
            <a:r>
              <a:rPr lang="en-GB" sz="800" dirty="0">
                <a:solidFill>
                  <a:schemeClr val="bg1"/>
                </a:solidFill>
                <a:latin typeface="Arial" charset="0"/>
              </a:rPr>
              <a:t>What Key Activities do our Value Propositions require? </a:t>
            </a:r>
            <a:br>
              <a:rPr lang="en-GB" sz="800" dirty="0">
                <a:solidFill>
                  <a:schemeClr val="bg1"/>
                </a:solidFill>
                <a:latin typeface="Arial" charset="0"/>
              </a:rPr>
            </a:br>
            <a:r>
              <a:rPr lang="en-GB" sz="800" dirty="0">
                <a:solidFill>
                  <a:schemeClr val="bg1"/>
                </a:solidFill>
                <a:latin typeface="Arial" charset="0"/>
              </a:rPr>
              <a:t>Our Distribution Channels? Customer Relationships? Revenue streams?</a:t>
            </a:r>
            <a:br>
              <a:rPr lang="en-GB" sz="800" dirty="0">
                <a:solidFill>
                  <a:schemeClr val="bg1"/>
                </a:solidFill>
                <a:latin typeface="Arial" charset="0"/>
              </a:rPr>
            </a:br>
            <a:r>
              <a:rPr lang="en-GB" sz="800" dirty="0">
                <a:solidFill>
                  <a:schemeClr val="bg1"/>
                </a:solidFill>
                <a:latin typeface="Arial" charset="0"/>
              </a:rPr>
              <a:t>                         </a:t>
            </a:r>
            <a:br>
              <a:rPr lang="en-GB" sz="800" dirty="0">
                <a:solidFill>
                  <a:schemeClr val="bg1"/>
                </a:solidFill>
                <a:latin typeface="Arial" charset="0"/>
              </a:rPr>
            </a:br>
            <a:r>
              <a:rPr lang="en-GB" sz="800" dirty="0">
                <a:solidFill>
                  <a:schemeClr val="bg1"/>
                </a:solidFill>
                <a:latin typeface="Arial" charset="0"/>
              </a:rPr>
              <a:t>CATEGORIES:        </a:t>
            </a:r>
            <a:br>
              <a:rPr lang="en-GB" sz="800" dirty="0">
                <a:solidFill>
                  <a:schemeClr val="bg1"/>
                </a:solidFill>
                <a:latin typeface="Arial" charset="0"/>
              </a:rPr>
            </a:br>
            <a:r>
              <a:rPr lang="en-GB" sz="800" dirty="0">
                <a:solidFill>
                  <a:schemeClr val="bg1"/>
                </a:solidFill>
                <a:latin typeface="Arial" charset="0"/>
              </a:rPr>
              <a:t>Production, Problem Solving, Platform/Network</a:t>
            </a:r>
          </a:p>
          <a:p>
            <a:pPr>
              <a:spcAft>
                <a:spcPts val="1200"/>
              </a:spcAft>
              <a:defRPr/>
            </a:pPr>
            <a:endParaRPr lang="en-US" sz="1000" b="1" dirty="0">
              <a:solidFill>
                <a:schemeClr val="bg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Relationships</a:t>
            </a:r>
          </a:p>
          <a:p>
            <a:pPr>
              <a:spcAft>
                <a:spcPts val="1200"/>
              </a:spcAft>
              <a:defRPr/>
            </a:pPr>
            <a:r>
              <a:rPr lang="en-GB" sz="800">
                <a:solidFill>
                  <a:schemeClr val="bg1"/>
                </a:solidFill>
                <a:latin typeface="Arial" charset="0"/>
              </a:rPr>
              <a:t>What type of relationship does each of our Customer Segments expect us to establish and maintain with them? </a:t>
            </a:r>
            <a:br>
              <a:rPr lang="en-GB" sz="800">
                <a:solidFill>
                  <a:schemeClr val="bg1"/>
                </a:solidFill>
                <a:latin typeface="Arial" charset="0"/>
              </a:rPr>
            </a:br>
            <a:r>
              <a:rPr lang="en-GB" sz="800">
                <a:solidFill>
                  <a:schemeClr val="bg1"/>
                </a:solidFill>
                <a:latin typeface="Arial" charset="0"/>
              </a:rPr>
              <a:t>Which ones have we established? </a:t>
            </a:r>
            <a:br>
              <a:rPr lang="en-GB" sz="800">
                <a:solidFill>
                  <a:schemeClr val="bg1"/>
                </a:solidFill>
                <a:latin typeface="Arial" charset="0"/>
              </a:rPr>
            </a:br>
            <a:r>
              <a:rPr lang="en-GB" sz="800">
                <a:solidFill>
                  <a:schemeClr val="bg1"/>
                </a:solidFill>
                <a:latin typeface="Arial" charset="0"/>
              </a:rPr>
              <a:t>How are they integrated with the rest of our business model? </a:t>
            </a:r>
            <a:br>
              <a:rPr lang="en-GB" sz="800">
                <a:solidFill>
                  <a:schemeClr val="bg1"/>
                </a:solidFill>
                <a:latin typeface="Arial" charset="0"/>
              </a:rPr>
            </a:br>
            <a:r>
              <a:rPr lang="en-GB" sz="800">
                <a:solidFill>
                  <a:schemeClr val="bg1"/>
                </a:solidFill>
                <a:latin typeface="Arial" charset="0"/>
              </a:rPr>
              <a:t>How costly are they?</a:t>
            </a:r>
          </a:p>
          <a:p>
            <a:pPr>
              <a:spcAft>
                <a:spcPts val="1200"/>
              </a:spcAft>
              <a:defRPr/>
            </a:pPr>
            <a:endParaRPr lang="en-US" sz="2400" b="1">
              <a:solidFill>
                <a:schemeClr val="bg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Cost Structure</a:t>
            </a:r>
          </a:p>
          <a:p>
            <a:pPr>
              <a:defRPr/>
            </a:pPr>
            <a:r>
              <a:rPr lang="en-GB" altLang="en-US" sz="800">
                <a:solidFill>
                  <a:schemeClr val="tx1"/>
                </a:solidFill>
                <a:latin typeface="Arial" panose="020B0604020202020204" pitchFamily="34" charset="0"/>
                <a:ea typeface="ＭＳ Ｐゴシック" panose="020B0600070205080204" pitchFamily="34" charset="-128"/>
              </a:rPr>
              <a:t>What are the most important costs inherent in our business model? Which Key Resources are most expensive? Which Key Activities are most expensive?</a:t>
            </a:r>
            <a:br>
              <a:rPr lang="en-GB" altLang="en-US" sz="800">
                <a:solidFill>
                  <a:schemeClr val="tx1"/>
                </a:solidFill>
                <a:latin typeface="Arial" panose="020B0604020202020204" pitchFamily="34" charset="0"/>
                <a:ea typeface="ＭＳ Ｐゴシック" panose="020B0600070205080204" pitchFamily="34" charset="-128"/>
              </a:rPr>
            </a:br>
            <a:endParaRPr lang="en-US" sz="800" b="1">
              <a:solidFill>
                <a:schemeClr val="tx1"/>
              </a:solidFill>
              <a:latin typeface="Arial" panose="020B0604020202020204"/>
            </a:endParaRP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Revenue Streams</a:t>
            </a:r>
          </a:p>
          <a:p>
            <a:pPr>
              <a:spcAft>
                <a:spcPts val="400"/>
              </a:spcAft>
              <a:defRPr/>
            </a:pPr>
            <a:r>
              <a:rPr lang="en-GB" altLang="en-US" sz="800">
                <a:solidFill>
                  <a:schemeClr val="tx1"/>
                </a:solidFill>
                <a:latin typeface="Arial" panose="020B0604020202020204" pitchFamily="34" charset="0"/>
                <a:ea typeface="ＭＳ Ｐゴシック" panose="020B0600070205080204" pitchFamily="34" charset="-128"/>
              </a:rPr>
              <a:t>For what value are our customers really willing to pay? For what do they currently pay? How are they currently paying? How would they prefer to pay? How much does each Revenue Stream contribute to overall revenues?</a:t>
            </a:r>
            <a:endParaRPr lang="en-US" sz="800" b="1">
              <a:solidFill>
                <a:schemeClr val="tx1"/>
              </a:solidFill>
              <a:latin typeface="Arial" panose="020B0604020202020204"/>
            </a:endParaRP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Customer Segments</a:t>
            </a:r>
          </a:p>
          <a:p>
            <a:pPr>
              <a:spcAft>
                <a:spcPts val="1200"/>
              </a:spcAft>
              <a:defRPr/>
            </a:pPr>
            <a:r>
              <a:rPr lang="en-GB" sz="800" dirty="0">
                <a:solidFill>
                  <a:schemeClr val="bg1"/>
                </a:solidFill>
                <a:latin typeface="Arial" charset="0"/>
              </a:rPr>
              <a:t>For whom are we creating value? Who are our most important customers? </a:t>
            </a:r>
            <a:br>
              <a:rPr lang="en-GB" sz="800" dirty="0">
                <a:solidFill>
                  <a:schemeClr val="bg1"/>
                </a:solidFill>
                <a:latin typeface="Arial" charset="0"/>
              </a:rPr>
            </a:br>
            <a:r>
              <a:rPr lang="en-GB" sz="800" dirty="0">
                <a:solidFill>
                  <a:schemeClr val="bg1"/>
                </a:solidFill>
                <a:latin typeface="Arial" charset="0"/>
              </a:rPr>
              <a:t>Is our customer base a Mass Market, Niche Market, Segmented, Diversified, Multi-sided Platform?</a:t>
            </a:r>
          </a:p>
          <a:p>
            <a:pPr>
              <a:spcAft>
                <a:spcPts val="1200"/>
              </a:spcAft>
              <a:defRPr/>
            </a:pPr>
            <a:endParaRPr lang="en-US" sz="2000" b="1" dirty="0">
              <a:solidFill>
                <a:schemeClr val="bg1"/>
              </a:solidFill>
              <a:latin typeface="Arial" panose="020B0604020202020204"/>
            </a:endParaRP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Key Resources</a:t>
            </a:r>
          </a:p>
          <a:p>
            <a:pPr>
              <a:spcAft>
                <a:spcPts val="400"/>
              </a:spcAft>
              <a:defRPr/>
            </a:pPr>
            <a:r>
              <a:rPr lang="en-GB" sz="800">
                <a:solidFill>
                  <a:schemeClr val="bg1"/>
                </a:solidFill>
                <a:latin typeface="Arial" panose="020B0604020202020204"/>
              </a:rPr>
              <a:t>What Key Resources do our Value Propositions require? </a:t>
            </a:r>
            <a:br>
              <a:rPr lang="en-GB" sz="800">
                <a:solidFill>
                  <a:schemeClr val="bg1"/>
                </a:solidFill>
                <a:latin typeface="Arial" panose="020B0604020202020204"/>
              </a:rPr>
            </a:br>
            <a:r>
              <a:rPr lang="en-GB" sz="800">
                <a:solidFill>
                  <a:schemeClr val="bg1"/>
                </a:solidFill>
                <a:latin typeface="Arial" panose="020B0604020202020204"/>
              </a:rPr>
              <a:t>Our Distribution Channels? Customer Relationships Revenue Streams?</a:t>
            </a:r>
            <a:br>
              <a:rPr lang="en-GB" sz="800">
                <a:solidFill>
                  <a:schemeClr val="bg1"/>
                </a:solidFill>
                <a:latin typeface="Arial" panose="020B0604020202020204"/>
              </a:rPr>
            </a:br>
            <a:r>
              <a:rPr lang="en-GB" sz="800">
                <a:solidFill>
                  <a:schemeClr val="bg1"/>
                </a:solidFill>
                <a:latin typeface="Arial" panose="020B0604020202020204"/>
              </a:rPr>
              <a:t>                                      </a:t>
            </a:r>
            <a:br>
              <a:rPr lang="en-GB" sz="800">
                <a:solidFill>
                  <a:schemeClr val="bg1"/>
                </a:solidFill>
                <a:latin typeface="Arial" panose="020B0604020202020204"/>
              </a:rPr>
            </a:br>
            <a:r>
              <a:rPr lang="en-GB" sz="800">
                <a:solidFill>
                  <a:schemeClr val="bg1"/>
                </a:solidFill>
                <a:latin typeface="Arial" panose="020B0604020202020204"/>
              </a:rPr>
              <a:t>TYPES OF RESOURCES: Physical, Intellectual, Human, Financial</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Channels</a:t>
            </a:r>
          </a:p>
          <a:p>
            <a:pPr>
              <a:defRPr/>
            </a:pPr>
            <a:r>
              <a:rPr lang="en-US" sz="800">
                <a:solidFill>
                  <a:schemeClr val="bg1"/>
                </a:solidFill>
                <a:latin typeface="Arial" panose="020B0604020202020204"/>
              </a:rPr>
              <a:t>Through which Channels do our Customer Segments want to be reached? </a:t>
            </a:r>
            <a:br>
              <a:rPr lang="en-US" sz="800">
                <a:solidFill>
                  <a:schemeClr val="bg1"/>
                </a:solidFill>
                <a:latin typeface="Arial" panose="020B0604020202020204"/>
              </a:rPr>
            </a:br>
            <a:r>
              <a:rPr lang="en-US" sz="800">
                <a:solidFill>
                  <a:schemeClr val="bg1"/>
                </a:solidFill>
                <a:latin typeface="Arial" panose="020B0604020202020204"/>
              </a:rPr>
              <a:t>How are we reaching them now? Which ones work best? </a:t>
            </a:r>
            <a:br>
              <a:rPr lang="en-US" sz="800">
                <a:solidFill>
                  <a:schemeClr val="bg1"/>
                </a:solidFill>
                <a:latin typeface="Arial" panose="020B0604020202020204"/>
              </a:rPr>
            </a:br>
            <a:r>
              <a:rPr lang="en-US" sz="800">
                <a:solidFill>
                  <a:schemeClr val="bg1"/>
                </a:solidFill>
                <a:latin typeface="Arial" panose="020B0604020202020204"/>
              </a:rPr>
              <a:t>Which ones are most cost-efficient? </a:t>
            </a:r>
            <a:br>
              <a:rPr lang="en-US" sz="800">
                <a:solidFill>
                  <a:schemeClr val="bg1"/>
                </a:solidFill>
                <a:latin typeface="Arial" panose="020B0604020202020204"/>
              </a:rPr>
            </a:br>
            <a:r>
              <a:rPr lang="en-US" sz="800">
                <a:solidFill>
                  <a:schemeClr val="bg1"/>
                </a:solidFill>
                <a:latin typeface="Arial" panose="020B0604020202020204"/>
              </a:rPr>
              <a:t>How are we integrating them with customer routines?</a:t>
            </a:r>
          </a:p>
          <a:p>
            <a:pPr>
              <a:defRPr/>
            </a:pPr>
            <a:endParaRPr lang="en-US" sz="800">
              <a:solidFill>
                <a:schemeClr val="bg1"/>
              </a:solidFill>
              <a:latin typeface="Arial" panose="020B0604020202020204"/>
            </a:endParaRPr>
          </a:p>
          <a:p>
            <a:pPr>
              <a:defRPr/>
            </a:pPr>
            <a:endParaRPr lang="en-US" sz="1400" b="1">
              <a:solidFill>
                <a:schemeClr val="bg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2"/>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3"/>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4"/>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5"/>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6"/>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7"/>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8"/>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9"/>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0"/>
          <a:stretch>
            <a:fillRect/>
          </a:stretch>
        </p:blipFill>
        <p:spPr>
          <a:xfrm>
            <a:off x="4568653" y="3296334"/>
            <a:ext cx="265176" cy="265176"/>
          </a:xfrm>
          <a:prstGeom prst="rect">
            <a:avLst/>
          </a:prstGeom>
        </p:spPr>
      </p:pic>
      <p:sp>
        <p:nvSpPr>
          <p:cNvPr id="4" name="Google Shape;507;p14">
            <a:extLst>
              <a:ext uri="{FF2B5EF4-FFF2-40B4-BE49-F238E27FC236}">
                <a16:creationId xmlns:a16="http://schemas.microsoft.com/office/drawing/2014/main" id="{1D3D991D-359C-BF60-E0C5-D7AFBDB60D9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379196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4CAA1-54E5-3846-DE14-373475267B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65ADB2-D80C-92DB-EBAD-12EB7B8C4327}"/>
              </a:ext>
            </a:extLst>
          </p:cNvPr>
          <p:cNvSpPr>
            <a:spLocks noGrp="1"/>
          </p:cNvSpPr>
          <p:nvPr>
            <p:ph type="title"/>
          </p:nvPr>
        </p:nvSpPr>
        <p:spPr/>
        <p:txBody>
          <a:bodyPr/>
          <a:lstStyle/>
          <a:p>
            <a:r>
              <a:rPr lang="en-US" dirty="0"/>
              <a:t>Options analysis</a:t>
            </a:r>
          </a:p>
        </p:txBody>
      </p:sp>
      <p:sp>
        <p:nvSpPr>
          <p:cNvPr id="5" name="Subtitle 4">
            <a:extLst>
              <a:ext uri="{FF2B5EF4-FFF2-40B4-BE49-F238E27FC236}">
                <a16:creationId xmlns:a16="http://schemas.microsoft.com/office/drawing/2014/main" id="{CDFB6D1B-0D59-11E2-20F0-ED78FAEC3333}"/>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9935DE81-4A46-A0E7-A404-21DF09018890}"/>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FB08BC8B-8EBD-6142-4021-3FBAA9D4DCD7}"/>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1-5 slides describing the benefits of implementing your suggested solution, both tangible and intangible benefits</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E080893-BED6-E182-48E3-34A53B0C37FF}"/>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Use this section to give stakeholders/decision makers a clear and short overview of all the benefits that come from implementing your solution so it’s easy for them to understand why they should approve your business case</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338BD0D-BB5B-653B-4969-A4629355D897}"/>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the benefits of implementing your solution (e.g., cost savings, increased revenue, improved efficiency, competitive advantage)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Include both tangible and intangible benefits but focus on benefits you can quantify. Your stakeholders will want to know the financial impact</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Be very clear about where your numbers come from. Stakeholders care about sources for these assumptions and are more likely to trust your numbers if they come from (or are validated by) people they trust</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Keep it short and concise</a:t>
            </a:r>
          </a:p>
        </p:txBody>
      </p:sp>
    </p:spTree>
    <p:extLst>
      <p:ext uri="{BB962C8B-B14F-4D97-AF65-F5344CB8AC3E}">
        <p14:creationId xmlns:p14="http://schemas.microsoft.com/office/powerpoint/2010/main" val="19492183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F0E93-CB73-669D-C5CE-4C67009B5F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9F2ECE1-51B0-FBF8-D1BD-AFE17CC33820}"/>
              </a:ext>
            </a:extLst>
          </p:cNvPr>
          <p:cNvSpPr>
            <a:spLocks noGrp="1"/>
          </p:cNvSpPr>
          <p:nvPr>
            <p:ph type="title"/>
          </p:nvPr>
        </p:nvSpPr>
        <p:spPr/>
        <p:txBody>
          <a:bodyPr/>
          <a:lstStyle/>
          <a:p>
            <a:r>
              <a:rPr lang="en-US" dirty="0"/>
              <a:t>Implementing [project] will result in significant benefits regardless of chosen option</a:t>
            </a:r>
          </a:p>
        </p:txBody>
      </p:sp>
      <p:sp>
        <p:nvSpPr>
          <p:cNvPr id="5" name="Subtitle 4">
            <a:extLst>
              <a:ext uri="{FF2B5EF4-FFF2-40B4-BE49-F238E27FC236}">
                <a16:creationId xmlns:a16="http://schemas.microsoft.com/office/drawing/2014/main" id="{E84CDD07-39C6-1E55-BBA6-35742FB98744}"/>
              </a:ext>
            </a:extLst>
          </p:cNvPr>
          <p:cNvSpPr>
            <a:spLocks noGrp="1"/>
          </p:cNvSpPr>
          <p:nvPr>
            <p:ph type="subTitle" idx="1"/>
          </p:nvPr>
        </p:nvSpPr>
        <p:spPr/>
        <p:txBody>
          <a:bodyPr/>
          <a:lstStyle/>
          <a:p>
            <a:r>
              <a:rPr lang="en-IN" b="1" dirty="0">
                <a:solidFill>
                  <a:schemeClr val="accent2"/>
                </a:solidFill>
              </a:rPr>
              <a:t>Goal: </a:t>
            </a:r>
            <a:r>
              <a:rPr lang="en-IN" dirty="0"/>
              <a:t>[Insert overall goal of business case/project]</a:t>
            </a:r>
            <a:endParaRPr lang="en-US" dirty="0"/>
          </a:p>
        </p:txBody>
      </p:sp>
      <p:sp>
        <p:nvSpPr>
          <p:cNvPr id="7" name="Text Placeholder 6">
            <a:extLst>
              <a:ext uri="{FF2B5EF4-FFF2-40B4-BE49-F238E27FC236}">
                <a16:creationId xmlns:a16="http://schemas.microsoft.com/office/drawing/2014/main" id="{819E2DB1-3A2A-D26C-C911-FE0A589ECDA5}"/>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84516A5-A2BC-B2B2-64F9-EBC1DDE72E4F}"/>
              </a:ext>
            </a:extLst>
          </p:cNvPr>
          <p:cNvGraphicFramePr>
            <a:graphicFrameLocks noGrp="1"/>
          </p:cNvGraphicFramePr>
          <p:nvPr>
            <p:extLst>
              <p:ext uri="{D42A27DB-BD31-4B8C-83A1-F6EECF244321}">
                <p14:modId xmlns:p14="http://schemas.microsoft.com/office/powerpoint/2010/main" val="2017769734"/>
              </p:ext>
            </p:extLst>
          </p:nvPr>
        </p:nvGraphicFramePr>
        <p:xfrm>
          <a:off x="554733" y="1828321"/>
          <a:ext cx="11082528" cy="4272032"/>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4665903">
                  <a:extLst>
                    <a:ext uri="{9D8B030D-6E8A-4147-A177-3AD203B41FA5}">
                      <a16:colId xmlns:a16="http://schemas.microsoft.com/office/drawing/2014/main" val="4183002035"/>
                    </a:ext>
                  </a:extLst>
                </a:gridCol>
                <a:gridCol w="4665903">
                  <a:extLst>
                    <a:ext uri="{9D8B030D-6E8A-4147-A177-3AD203B41FA5}">
                      <a16:colId xmlns:a16="http://schemas.microsoft.com/office/drawing/2014/main" val="1262215776"/>
                    </a:ext>
                  </a:extLst>
                </a:gridCol>
              </a:tblGrid>
              <a:tr h="376793">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Financial benefits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Intangible benefits</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1298413">
                <a:tc>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p>
                      <a:pPr marL="171450" indent="-171450">
                        <a:buFont typeface="Arial" panose="020B0604020202020204" pitchFamily="34" charset="0"/>
                        <a:buChar char="•"/>
                      </a:pPr>
                      <a:endParaRPr lang="en-US" sz="1200" dirty="0">
                        <a:solidFill>
                          <a:schemeClr val="tx1"/>
                        </a:solidFill>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intangible benefit e.g., higher employee morale]</a:t>
                      </a:r>
                    </a:p>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 </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98413">
                <a:tc>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98413">
                <a:tc>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Google Shape;507;p14">
            <a:extLst>
              <a:ext uri="{FF2B5EF4-FFF2-40B4-BE49-F238E27FC236}">
                <a16:creationId xmlns:a16="http://schemas.microsoft.com/office/drawing/2014/main" id="{E4221D20-C99C-1989-1ECA-25E9FAB9F79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9B661C84-9C70-85AE-8A19-94E5CFD6D13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2402400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9877-511C-4B1B-B850-66246E8AB606}"/>
              </a:ext>
            </a:extLst>
          </p:cNvPr>
          <p:cNvSpPr>
            <a:spLocks noGrp="1"/>
          </p:cNvSpPr>
          <p:nvPr>
            <p:ph type="title"/>
          </p:nvPr>
        </p:nvSpPr>
        <p:spPr/>
        <p:txBody>
          <a:bodyPr/>
          <a:lstStyle/>
          <a:p>
            <a:r>
              <a:rPr lang="en-AU" dirty="0"/>
              <a:t>There are several tangible and intangible benefits from implementing [insert solution]</a:t>
            </a:r>
            <a:endParaRPr lang="en-AU" sz="3600" b="1" i="0" kern="1200" dirty="0">
              <a:effectLst/>
              <a:latin typeface="Montserrat" pitchFamily="2" charset="77"/>
              <a:ea typeface="+mj-ea"/>
              <a:cs typeface="+mj-cs"/>
            </a:endParaRPr>
          </a:p>
        </p:txBody>
      </p:sp>
      <p:sp>
        <p:nvSpPr>
          <p:cNvPr id="3" name="Subtitle 2">
            <a:extLst>
              <a:ext uri="{FF2B5EF4-FFF2-40B4-BE49-F238E27FC236}">
                <a16:creationId xmlns:a16="http://schemas.microsoft.com/office/drawing/2014/main" id="{FA2A4476-0E3C-B847-9C82-75708B7269E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19B5B1B-EF28-4E23-3AC0-490A885D15F1}"/>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BA06DA5-E5CD-2F25-3B9B-7AA164B8049D}"/>
              </a:ext>
            </a:extLst>
          </p:cNvPr>
          <p:cNvSpPr>
            <a:spLocks/>
          </p:cNvSpPr>
          <p:nvPr/>
        </p:nvSpPr>
        <p:spPr>
          <a:xfrm>
            <a:off x="554736" y="4969741"/>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Social and other benefits</a:t>
            </a:r>
          </a:p>
        </p:txBody>
      </p:sp>
      <p:sp>
        <p:nvSpPr>
          <p:cNvPr id="8" name="Rectangle 16">
            <a:extLst>
              <a:ext uri="{FF2B5EF4-FFF2-40B4-BE49-F238E27FC236}">
                <a16:creationId xmlns:a16="http://schemas.microsoft.com/office/drawing/2014/main" id="{68F9B828-94D5-D435-4FDE-814D108F59F2}"/>
              </a:ext>
            </a:extLst>
          </p:cNvPr>
          <p:cNvSpPr>
            <a:spLocks/>
          </p:cNvSpPr>
          <p:nvPr/>
        </p:nvSpPr>
        <p:spPr>
          <a:xfrm>
            <a:off x="554736" y="1866194"/>
            <a:ext cx="1476001" cy="1238604"/>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Financial benefits</a:t>
            </a:r>
          </a:p>
        </p:txBody>
      </p:sp>
      <p:sp>
        <p:nvSpPr>
          <p:cNvPr id="9" name="Rectangle 8">
            <a:extLst>
              <a:ext uri="{FF2B5EF4-FFF2-40B4-BE49-F238E27FC236}">
                <a16:creationId xmlns:a16="http://schemas.microsoft.com/office/drawing/2014/main" id="{33B796BF-3587-B2E3-70C2-3964EE97CA63}"/>
              </a:ext>
            </a:extLst>
          </p:cNvPr>
          <p:cNvSpPr>
            <a:spLocks/>
          </p:cNvSpPr>
          <p:nvPr/>
        </p:nvSpPr>
        <p:spPr>
          <a:xfrm>
            <a:off x="554736" y="3417967"/>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Strategic benefits</a:t>
            </a:r>
          </a:p>
        </p:txBody>
      </p:sp>
      <p:sp>
        <p:nvSpPr>
          <p:cNvPr id="10" name="Rectangle 15">
            <a:extLst>
              <a:ext uri="{FF2B5EF4-FFF2-40B4-BE49-F238E27FC236}">
                <a16:creationId xmlns:a16="http://schemas.microsoft.com/office/drawing/2014/main" id="{8CEF59AC-15DC-3E9E-CD77-EF162BA0F80A}"/>
              </a:ext>
            </a:extLst>
          </p:cNvPr>
          <p:cNvSpPr/>
          <p:nvPr/>
        </p:nvSpPr>
        <p:spPr>
          <a:xfrm>
            <a:off x="2177254" y="5397661"/>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social and other benefit]</a:t>
            </a:r>
          </a:p>
        </p:txBody>
      </p:sp>
      <p:sp>
        <p:nvSpPr>
          <p:cNvPr id="11" name="Rectangle 15">
            <a:extLst>
              <a:ext uri="{FF2B5EF4-FFF2-40B4-BE49-F238E27FC236}">
                <a16:creationId xmlns:a16="http://schemas.microsoft.com/office/drawing/2014/main" id="{74C70D7A-6632-F3AF-0C96-E41F123F8470}"/>
              </a:ext>
            </a:extLst>
          </p:cNvPr>
          <p:cNvSpPr/>
          <p:nvPr/>
        </p:nvSpPr>
        <p:spPr>
          <a:xfrm>
            <a:off x="2177254" y="4969741"/>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social and other benefit]</a:t>
            </a:r>
          </a:p>
        </p:txBody>
      </p:sp>
      <p:sp>
        <p:nvSpPr>
          <p:cNvPr id="12" name="Rectangle 15">
            <a:extLst>
              <a:ext uri="{FF2B5EF4-FFF2-40B4-BE49-F238E27FC236}">
                <a16:creationId xmlns:a16="http://schemas.microsoft.com/office/drawing/2014/main" id="{49491392-5562-E8FE-D014-790D559E9CC3}"/>
              </a:ext>
            </a:extLst>
          </p:cNvPr>
          <p:cNvSpPr/>
          <p:nvPr/>
        </p:nvSpPr>
        <p:spPr>
          <a:xfrm>
            <a:off x="2177254" y="5825581"/>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social and other benefit]</a:t>
            </a:r>
          </a:p>
        </p:txBody>
      </p:sp>
      <p:sp>
        <p:nvSpPr>
          <p:cNvPr id="13" name="Rectangle 15">
            <a:extLst>
              <a:ext uri="{FF2B5EF4-FFF2-40B4-BE49-F238E27FC236}">
                <a16:creationId xmlns:a16="http://schemas.microsoft.com/office/drawing/2014/main" id="{59BECF07-C636-AF66-D1D6-224F8EEA4CC8}"/>
              </a:ext>
            </a:extLst>
          </p:cNvPr>
          <p:cNvSpPr/>
          <p:nvPr/>
        </p:nvSpPr>
        <p:spPr>
          <a:xfrm>
            <a:off x="2177254" y="1866194"/>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financial benefit]</a:t>
            </a:r>
          </a:p>
        </p:txBody>
      </p:sp>
      <p:sp>
        <p:nvSpPr>
          <p:cNvPr id="14" name="Rectangle 15">
            <a:extLst>
              <a:ext uri="{FF2B5EF4-FFF2-40B4-BE49-F238E27FC236}">
                <a16:creationId xmlns:a16="http://schemas.microsoft.com/office/drawing/2014/main" id="{2F201AD8-BE19-28F8-2307-6DABE7460DBF}"/>
              </a:ext>
            </a:extLst>
          </p:cNvPr>
          <p:cNvSpPr/>
          <p:nvPr/>
        </p:nvSpPr>
        <p:spPr>
          <a:xfrm>
            <a:off x="2177254" y="2294114"/>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financial benefit]</a:t>
            </a:r>
          </a:p>
        </p:txBody>
      </p:sp>
      <p:sp>
        <p:nvSpPr>
          <p:cNvPr id="15" name="Rectangle 15">
            <a:extLst>
              <a:ext uri="{FF2B5EF4-FFF2-40B4-BE49-F238E27FC236}">
                <a16:creationId xmlns:a16="http://schemas.microsoft.com/office/drawing/2014/main" id="{892F0E86-28D4-F107-506A-2C2CBC0A49EC}"/>
              </a:ext>
            </a:extLst>
          </p:cNvPr>
          <p:cNvSpPr/>
          <p:nvPr/>
        </p:nvSpPr>
        <p:spPr>
          <a:xfrm>
            <a:off x="2177254" y="2722034"/>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financial benefit]</a:t>
            </a:r>
          </a:p>
        </p:txBody>
      </p:sp>
      <p:sp>
        <p:nvSpPr>
          <p:cNvPr id="16" name="Rectangle 15">
            <a:extLst>
              <a:ext uri="{FF2B5EF4-FFF2-40B4-BE49-F238E27FC236}">
                <a16:creationId xmlns:a16="http://schemas.microsoft.com/office/drawing/2014/main" id="{58D2702B-A0C5-44CF-81B5-52D7751DE6DC}"/>
              </a:ext>
            </a:extLst>
          </p:cNvPr>
          <p:cNvSpPr/>
          <p:nvPr/>
        </p:nvSpPr>
        <p:spPr>
          <a:xfrm>
            <a:off x="2177254" y="3417967"/>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strategic benefit]</a:t>
            </a:r>
          </a:p>
        </p:txBody>
      </p:sp>
      <p:sp>
        <p:nvSpPr>
          <p:cNvPr id="17" name="Rectangle 15">
            <a:extLst>
              <a:ext uri="{FF2B5EF4-FFF2-40B4-BE49-F238E27FC236}">
                <a16:creationId xmlns:a16="http://schemas.microsoft.com/office/drawing/2014/main" id="{89817333-5E8B-F36B-1122-2AEA722E8D21}"/>
              </a:ext>
            </a:extLst>
          </p:cNvPr>
          <p:cNvSpPr/>
          <p:nvPr/>
        </p:nvSpPr>
        <p:spPr>
          <a:xfrm>
            <a:off x="2177254" y="3845887"/>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strategic benefit]</a:t>
            </a:r>
          </a:p>
        </p:txBody>
      </p:sp>
      <p:sp>
        <p:nvSpPr>
          <p:cNvPr id="18" name="Rectangle 15">
            <a:extLst>
              <a:ext uri="{FF2B5EF4-FFF2-40B4-BE49-F238E27FC236}">
                <a16:creationId xmlns:a16="http://schemas.microsoft.com/office/drawing/2014/main" id="{47DDB088-A282-E48C-94F4-4122DED64CBF}"/>
              </a:ext>
            </a:extLst>
          </p:cNvPr>
          <p:cNvSpPr/>
          <p:nvPr/>
        </p:nvSpPr>
        <p:spPr>
          <a:xfrm>
            <a:off x="2177254" y="4273807"/>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strategic benefit]</a:t>
            </a:r>
          </a:p>
        </p:txBody>
      </p:sp>
      <p:sp>
        <p:nvSpPr>
          <p:cNvPr id="5" name="Google Shape;507;p14">
            <a:extLst>
              <a:ext uri="{FF2B5EF4-FFF2-40B4-BE49-F238E27FC236}">
                <a16:creationId xmlns:a16="http://schemas.microsoft.com/office/drawing/2014/main" id="{6F16687E-176B-8851-0ABD-CC8112A6C08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36150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F3470BB4-4C31-3F7E-408A-1EBBB6D5889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751F1B59-F26C-2426-4AB6-63B727D86CAB}"/>
              </a:ext>
            </a:extLst>
          </p:cNvPr>
          <p:cNvSpPr>
            <a:spLocks noGrp="1"/>
          </p:cNvSpPr>
          <p:nvPr>
            <p:ph type="body" sz="quarter" idx="17"/>
          </p:nvPr>
        </p:nvSpPr>
        <p:spPr/>
        <p:txBody>
          <a:bodyPr/>
          <a:lstStyle/>
          <a:p>
            <a:endParaRPr lang="en-US"/>
          </a:p>
        </p:txBody>
      </p:sp>
      <p:sp>
        <p:nvSpPr>
          <p:cNvPr id="2" name="TextBox 1">
            <a:extLst>
              <a:ext uri="{FF2B5EF4-FFF2-40B4-BE49-F238E27FC236}">
                <a16:creationId xmlns:a16="http://schemas.microsoft.com/office/drawing/2014/main" id="{A4C1E3E0-17AA-FC18-88C7-ABACF6F15070}"/>
              </a:ext>
            </a:extLst>
          </p:cNvPr>
          <p:cNvSpPr txBox="1"/>
          <p:nvPr/>
        </p:nvSpPr>
        <p:spPr>
          <a:xfrm>
            <a:off x="592015" y="1812499"/>
            <a:ext cx="2568898" cy="276999"/>
          </a:xfrm>
          <a:prstGeom prst="rect">
            <a:avLst/>
          </a:prstGeom>
          <a:noFill/>
        </p:spPr>
        <p:txBody>
          <a:bodyPr wrap="square" rtlCol="0">
            <a:spAutoFit/>
          </a:bodyPr>
          <a:lstStyle/>
          <a:p>
            <a:pPr algn="ctr"/>
            <a:r>
              <a:rPr lang="en-US" sz="1200" b="1" dirty="0"/>
              <a:t>Suggested change</a:t>
            </a:r>
          </a:p>
        </p:txBody>
      </p:sp>
      <p:sp>
        <p:nvSpPr>
          <p:cNvPr id="5" name="TextBox 4">
            <a:extLst>
              <a:ext uri="{FF2B5EF4-FFF2-40B4-BE49-F238E27FC236}">
                <a16:creationId xmlns:a16="http://schemas.microsoft.com/office/drawing/2014/main" id="{F1FD4FBF-9241-A91A-339E-D5E2A43FF2A0}"/>
              </a:ext>
            </a:extLst>
          </p:cNvPr>
          <p:cNvSpPr txBox="1"/>
          <p:nvPr/>
        </p:nvSpPr>
        <p:spPr>
          <a:xfrm>
            <a:off x="3341203" y="1812499"/>
            <a:ext cx="3301693" cy="276999"/>
          </a:xfrm>
          <a:prstGeom prst="rect">
            <a:avLst/>
          </a:prstGeom>
          <a:noFill/>
        </p:spPr>
        <p:txBody>
          <a:bodyPr wrap="square" rtlCol="0">
            <a:spAutoFit/>
          </a:bodyPr>
          <a:lstStyle/>
          <a:p>
            <a:pPr algn="ctr"/>
            <a:r>
              <a:rPr lang="en-US" sz="1200" b="1" dirty="0"/>
              <a:t>Description</a:t>
            </a:r>
          </a:p>
        </p:txBody>
      </p:sp>
      <p:sp>
        <p:nvSpPr>
          <p:cNvPr id="8" name="Rectangle 7">
            <a:extLst>
              <a:ext uri="{FF2B5EF4-FFF2-40B4-BE49-F238E27FC236}">
                <a16:creationId xmlns:a16="http://schemas.microsoft.com/office/drawing/2014/main" id="{FD1B9645-5D25-9D43-8B39-1FCAECCCDF28}"/>
              </a:ext>
            </a:extLst>
          </p:cNvPr>
          <p:cNvSpPr/>
          <p:nvPr/>
        </p:nvSpPr>
        <p:spPr>
          <a:xfrm>
            <a:off x="592015" y="2139371"/>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1. [Insert change/area/solution component]</a:t>
            </a:r>
          </a:p>
        </p:txBody>
      </p:sp>
      <p:sp>
        <p:nvSpPr>
          <p:cNvPr id="9" name="Rectangle 8">
            <a:extLst>
              <a:ext uri="{FF2B5EF4-FFF2-40B4-BE49-F238E27FC236}">
                <a16:creationId xmlns:a16="http://schemas.microsoft.com/office/drawing/2014/main" id="{79B43AE7-6B55-EEBB-CEEC-4A10687EFADD}"/>
              </a:ext>
            </a:extLst>
          </p:cNvPr>
          <p:cNvSpPr/>
          <p:nvPr/>
        </p:nvSpPr>
        <p:spPr>
          <a:xfrm>
            <a:off x="592015" y="2890120"/>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2. [Insert change/area/solution component]</a:t>
            </a:r>
          </a:p>
        </p:txBody>
      </p:sp>
      <p:sp>
        <p:nvSpPr>
          <p:cNvPr id="10" name="Rectangle 9">
            <a:extLst>
              <a:ext uri="{FF2B5EF4-FFF2-40B4-BE49-F238E27FC236}">
                <a16:creationId xmlns:a16="http://schemas.microsoft.com/office/drawing/2014/main" id="{EC048350-1BE6-52BE-9960-650241816778}"/>
              </a:ext>
            </a:extLst>
          </p:cNvPr>
          <p:cNvSpPr/>
          <p:nvPr/>
        </p:nvSpPr>
        <p:spPr>
          <a:xfrm>
            <a:off x="3341203" y="2139371"/>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 e.g., streamlining expense management with one-stop-software]</a:t>
            </a:r>
          </a:p>
        </p:txBody>
      </p:sp>
      <p:sp>
        <p:nvSpPr>
          <p:cNvPr id="11" name="Rectangle 10">
            <a:extLst>
              <a:ext uri="{FF2B5EF4-FFF2-40B4-BE49-F238E27FC236}">
                <a16:creationId xmlns:a16="http://schemas.microsoft.com/office/drawing/2014/main" id="{11DC0B9E-ECAE-078D-2320-2D4F8B56E730}"/>
              </a:ext>
            </a:extLst>
          </p:cNvPr>
          <p:cNvSpPr/>
          <p:nvPr/>
        </p:nvSpPr>
        <p:spPr>
          <a:xfrm>
            <a:off x="3341203" y="2890120"/>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a:t>
            </a:r>
          </a:p>
        </p:txBody>
      </p:sp>
      <p:sp>
        <p:nvSpPr>
          <p:cNvPr id="12" name="Rectangle 11">
            <a:extLst>
              <a:ext uri="{FF2B5EF4-FFF2-40B4-BE49-F238E27FC236}">
                <a16:creationId xmlns:a16="http://schemas.microsoft.com/office/drawing/2014/main" id="{CADD2460-5181-417C-95CF-32AA971AA026}"/>
              </a:ext>
            </a:extLst>
          </p:cNvPr>
          <p:cNvSpPr/>
          <p:nvPr/>
        </p:nvSpPr>
        <p:spPr>
          <a:xfrm>
            <a:off x="6823186" y="2139371"/>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14" name="Rectangle 13">
            <a:extLst>
              <a:ext uri="{FF2B5EF4-FFF2-40B4-BE49-F238E27FC236}">
                <a16:creationId xmlns:a16="http://schemas.microsoft.com/office/drawing/2014/main" id="{19337675-97C2-B930-51A4-1585404BC4D3}"/>
              </a:ext>
            </a:extLst>
          </p:cNvPr>
          <p:cNvSpPr/>
          <p:nvPr/>
        </p:nvSpPr>
        <p:spPr>
          <a:xfrm>
            <a:off x="6823186" y="2890120"/>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15" name="Rectangle 14">
            <a:extLst>
              <a:ext uri="{FF2B5EF4-FFF2-40B4-BE49-F238E27FC236}">
                <a16:creationId xmlns:a16="http://schemas.microsoft.com/office/drawing/2014/main" id="{9DB401C3-F1E6-F200-0D76-D3AD38630037}"/>
              </a:ext>
            </a:extLst>
          </p:cNvPr>
          <p:cNvSpPr/>
          <p:nvPr/>
        </p:nvSpPr>
        <p:spPr>
          <a:xfrm>
            <a:off x="9317131" y="2139371"/>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16" name="Rectangle 15">
            <a:extLst>
              <a:ext uri="{FF2B5EF4-FFF2-40B4-BE49-F238E27FC236}">
                <a16:creationId xmlns:a16="http://schemas.microsoft.com/office/drawing/2014/main" id="{E98FC085-972F-654B-9FFD-28A36A297F1F}"/>
              </a:ext>
            </a:extLst>
          </p:cNvPr>
          <p:cNvSpPr/>
          <p:nvPr/>
        </p:nvSpPr>
        <p:spPr>
          <a:xfrm>
            <a:off x="9317131" y="2890120"/>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17" name="Rectangle 16">
            <a:extLst>
              <a:ext uri="{FF2B5EF4-FFF2-40B4-BE49-F238E27FC236}">
                <a16:creationId xmlns:a16="http://schemas.microsoft.com/office/drawing/2014/main" id="{10080958-AF04-C6D5-D1D5-FD18C7352BEA}"/>
              </a:ext>
            </a:extLst>
          </p:cNvPr>
          <p:cNvSpPr/>
          <p:nvPr/>
        </p:nvSpPr>
        <p:spPr>
          <a:xfrm>
            <a:off x="592015" y="3640869"/>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3. [Insert change/area/solution component]</a:t>
            </a:r>
          </a:p>
        </p:txBody>
      </p:sp>
      <p:sp>
        <p:nvSpPr>
          <p:cNvPr id="18" name="Rectangle 17">
            <a:extLst>
              <a:ext uri="{FF2B5EF4-FFF2-40B4-BE49-F238E27FC236}">
                <a16:creationId xmlns:a16="http://schemas.microsoft.com/office/drawing/2014/main" id="{6D6D923D-C929-2453-5345-C7A8ABD9ACA7}"/>
              </a:ext>
            </a:extLst>
          </p:cNvPr>
          <p:cNvSpPr/>
          <p:nvPr/>
        </p:nvSpPr>
        <p:spPr>
          <a:xfrm>
            <a:off x="592015" y="4391618"/>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4. [Insert change/area/solution component]</a:t>
            </a:r>
          </a:p>
        </p:txBody>
      </p:sp>
      <p:sp>
        <p:nvSpPr>
          <p:cNvPr id="22" name="Rectangle 21">
            <a:extLst>
              <a:ext uri="{FF2B5EF4-FFF2-40B4-BE49-F238E27FC236}">
                <a16:creationId xmlns:a16="http://schemas.microsoft.com/office/drawing/2014/main" id="{1FC0A943-C413-18F3-7628-34D4C8B1195C}"/>
              </a:ext>
            </a:extLst>
          </p:cNvPr>
          <p:cNvSpPr/>
          <p:nvPr/>
        </p:nvSpPr>
        <p:spPr>
          <a:xfrm>
            <a:off x="3341203" y="3640869"/>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a:t>
            </a:r>
          </a:p>
        </p:txBody>
      </p:sp>
      <p:sp>
        <p:nvSpPr>
          <p:cNvPr id="28" name="Rectangle 27">
            <a:extLst>
              <a:ext uri="{FF2B5EF4-FFF2-40B4-BE49-F238E27FC236}">
                <a16:creationId xmlns:a16="http://schemas.microsoft.com/office/drawing/2014/main" id="{73C24B93-BF74-5522-6932-502919EC1BB6}"/>
              </a:ext>
            </a:extLst>
          </p:cNvPr>
          <p:cNvSpPr/>
          <p:nvPr/>
        </p:nvSpPr>
        <p:spPr>
          <a:xfrm>
            <a:off x="3341203" y="4391618"/>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a:t>
            </a:r>
          </a:p>
        </p:txBody>
      </p:sp>
      <p:sp>
        <p:nvSpPr>
          <p:cNvPr id="30" name="Rectangle 29">
            <a:extLst>
              <a:ext uri="{FF2B5EF4-FFF2-40B4-BE49-F238E27FC236}">
                <a16:creationId xmlns:a16="http://schemas.microsoft.com/office/drawing/2014/main" id="{1C5FB4FB-FDE4-4783-228E-21A77394F24C}"/>
              </a:ext>
            </a:extLst>
          </p:cNvPr>
          <p:cNvSpPr/>
          <p:nvPr/>
        </p:nvSpPr>
        <p:spPr>
          <a:xfrm>
            <a:off x="6823186" y="3640869"/>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1" name="Rectangle 30">
            <a:extLst>
              <a:ext uri="{FF2B5EF4-FFF2-40B4-BE49-F238E27FC236}">
                <a16:creationId xmlns:a16="http://schemas.microsoft.com/office/drawing/2014/main" id="{5CD512E6-502A-5415-7B65-3B6EA1D6D780}"/>
              </a:ext>
            </a:extLst>
          </p:cNvPr>
          <p:cNvSpPr/>
          <p:nvPr/>
        </p:nvSpPr>
        <p:spPr>
          <a:xfrm>
            <a:off x="6823186" y="4391618"/>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2" name="Rectangle 31">
            <a:extLst>
              <a:ext uri="{FF2B5EF4-FFF2-40B4-BE49-F238E27FC236}">
                <a16:creationId xmlns:a16="http://schemas.microsoft.com/office/drawing/2014/main" id="{34791F52-2DFC-F095-5CEB-A06DEE303478}"/>
              </a:ext>
            </a:extLst>
          </p:cNvPr>
          <p:cNvSpPr/>
          <p:nvPr/>
        </p:nvSpPr>
        <p:spPr>
          <a:xfrm>
            <a:off x="9317131" y="3640869"/>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5" name="Rectangle 34">
            <a:extLst>
              <a:ext uri="{FF2B5EF4-FFF2-40B4-BE49-F238E27FC236}">
                <a16:creationId xmlns:a16="http://schemas.microsoft.com/office/drawing/2014/main" id="{B0FDBAE6-9F02-849C-E8B7-F8068CC1F1D8}"/>
              </a:ext>
            </a:extLst>
          </p:cNvPr>
          <p:cNvSpPr/>
          <p:nvPr/>
        </p:nvSpPr>
        <p:spPr>
          <a:xfrm>
            <a:off x="9317131" y="4391618"/>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6" name="Rectangle 35">
            <a:extLst>
              <a:ext uri="{FF2B5EF4-FFF2-40B4-BE49-F238E27FC236}">
                <a16:creationId xmlns:a16="http://schemas.microsoft.com/office/drawing/2014/main" id="{E61C2F69-4AB0-3332-26D5-9F153E26A2B7}"/>
              </a:ext>
            </a:extLst>
          </p:cNvPr>
          <p:cNvSpPr/>
          <p:nvPr/>
        </p:nvSpPr>
        <p:spPr>
          <a:xfrm>
            <a:off x="592015" y="5142367"/>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5. [Insert change/area/solution component]</a:t>
            </a:r>
          </a:p>
        </p:txBody>
      </p:sp>
      <p:sp>
        <p:nvSpPr>
          <p:cNvPr id="37" name="Rectangle 36">
            <a:extLst>
              <a:ext uri="{FF2B5EF4-FFF2-40B4-BE49-F238E27FC236}">
                <a16:creationId xmlns:a16="http://schemas.microsoft.com/office/drawing/2014/main" id="{353D4E70-C9EC-FD06-EF71-1D8EA7E6A3DB}"/>
              </a:ext>
            </a:extLst>
          </p:cNvPr>
          <p:cNvSpPr/>
          <p:nvPr/>
        </p:nvSpPr>
        <p:spPr>
          <a:xfrm>
            <a:off x="3341203" y="5142367"/>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a:t>
            </a:r>
          </a:p>
        </p:txBody>
      </p:sp>
      <p:sp>
        <p:nvSpPr>
          <p:cNvPr id="38" name="Rectangle 37">
            <a:extLst>
              <a:ext uri="{FF2B5EF4-FFF2-40B4-BE49-F238E27FC236}">
                <a16:creationId xmlns:a16="http://schemas.microsoft.com/office/drawing/2014/main" id="{F55F5957-C53D-BE4B-07FB-05C2BDB653C8}"/>
              </a:ext>
            </a:extLst>
          </p:cNvPr>
          <p:cNvSpPr/>
          <p:nvPr/>
        </p:nvSpPr>
        <p:spPr>
          <a:xfrm>
            <a:off x="6823186" y="5142367"/>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9" name="Rectangle 38">
            <a:extLst>
              <a:ext uri="{FF2B5EF4-FFF2-40B4-BE49-F238E27FC236}">
                <a16:creationId xmlns:a16="http://schemas.microsoft.com/office/drawing/2014/main" id="{E7C500FD-9448-3253-B438-4FE7E03A5C18}"/>
              </a:ext>
            </a:extLst>
          </p:cNvPr>
          <p:cNvSpPr/>
          <p:nvPr/>
        </p:nvSpPr>
        <p:spPr>
          <a:xfrm>
            <a:off x="9317131" y="5142367"/>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56" name="Rectangle 55">
            <a:extLst>
              <a:ext uri="{FF2B5EF4-FFF2-40B4-BE49-F238E27FC236}">
                <a16:creationId xmlns:a16="http://schemas.microsoft.com/office/drawing/2014/main" id="{E550BB6B-8E9F-791A-5ECE-561034F6E7CF}"/>
              </a:ext>
            </a:extLst>
          </p:cNvPr>
          <p:cNvSpPr/>
          <p:nvPr/>
        </p:nvSpPr>
        <p:spPr>
          <a:xfrm>
            <a:off x="592014" y="5893115"/>
            <a:ext cx="6050881" cy="317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Total for entire project</a:t>
            </a:r>
          </a:p>
        </p:txBody>
      </p:sp>
      <p:sp>
        <p:nvSpPr>
          <p:cNvPr id="57" name="Rectangle 56">
            <a:extLst>
              <a:ext uri="{FF2B5EF4-FFF2-40B4-BE49-F238E27FC236}">
                <a16:creationId xmlns:a16="http://schemas.microsoft.com/office/drawing/2014/main" id="{6B801B66-3453-029B-B629-96DC06BFC510}"/>
              </a:ext>
            </a:extLst>
          </p:cNvPr>
          <p:cNvSpPr/>
          <p:nvPr/>
        </p:nvSpPr>
        <p:spPr>
          <a:xfrm>
            <a:off x="6823186" y="5893115"/>
            <a:ext cx="2313655" cy="317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$xx</a:t>
            </a:r>
          </a:p>
        </p:txBody>
      </p:sp>
      <p:sp>
        <p:nvSpPr>
          <p:cNvPr id="58" name="Rectangle 57">
            <a:extLst>
              <a:ext uri="{FF2B5EF4-FFF2-40B4-BE49-F238E27FC236}">
                <a16:creationId xmlns:a16="http://schemas.microsoft.com/office/drawing/2014/main" id="{AFD81FA7-3E54-87D7-C879-524F08833F36}"/>
              </a:ext>
            </a:extLst>
          </p:cNvPr>
          <p:cNvSpPr/>
          <p:nvPr/>
        </p:nvSpPr>
        <p:spPr>
          <a:xfrm>
            <a:off x="9317131" y="5893115"/>
            <a:ext cx="2313655" cy="317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$xx</a:t>
            </a:r>
          </a:p>
        </p:txBody>
      </p:sp>
      <p:sp>
        <p:nvSpPr>
          <p:cNvPr id="59" name="TextBox 58">
            <a:extLst>
              <a:ext uri="{FF2B5EF4-FFF2-40B4-BE49-F238E27FC236}">
                <a16:creationId xmlns:a16="http://schemas.microsoft.com/office/drawing/2014/main" id="{2F4A5978-D782-809B-50EF-B5AA21D43B50}"/>
              </a:ext>
            </a:extLst>
          </p:cNvPr>
          <p:cNvSpPr txBox="1"/>
          <p:nvPr/>
        </p:nvSpPr>
        <p:spPr>
          <a:xfrm>
            <a:off x="6823186" y="1627833"/>
            <a:ext cx="2313655" cy="461665"/>
          </a:xfrm>
          <a:prstGeom prst="rect">
            <a:avLst/>
          </a:prstGeom>
          <a:noFill/>
        </p:spPr>
        <p:txBody>
          <a:bodyPr wrap="square" rtlCol="0">
            <a:spAutoFit/>
          </a:bodyPr>
          <a:lstStyle/>
          <a:p>
            <a:pPr algn="ctr"/>
            <a:r>
              <a:rPr lang="en-US" sz="1200" b="1" dirty="0"/>
              <a:t>Additional revenue generated</a:t>
            </a:r>
          </a:p>
        </p:txBody>
      </p:sp>
      <p:sp>
        <p:nvSpPr>
          <p:cNvPr id="60" name="TextBox 59">
            <a:extLst>
              <a:ext uri="{FF2B5EF4-FFF2-40B4-BE49-F238E27FC236}">
                <a16:creationId xmlns:a16="http://schemas.microsoft.com/office/drawing/2014/main" id="{3F6B2341-3C08-580D-76B0-9C4245DDB5DA}"/>
              </a:ext>
            </a:extLst>
          </p:cNvPr>
          <p:cNvSpPr txBox="1"/>
          <p:nvPr/>
        </p:nvSpPr>
        <p:spPr>
          <a:xfrm>
            <a:off x="9317131" y="1812499"/>
            <a:ext cx="2313655" cy="276999"/>
          </a:xfrm>
          <a:prstGeom prst="rect">
            <a:avLst/>
          </a:prstGeom>
          <a:noFill/>
        </p:spPr>
        <p:txBody>
          <a:bodyPr wrap="square" rtlCol="0">
            <a:spAutoFit/>
          </a:bodyPr>
          <a:lstStyle/>
          <a:p>
            <a:pPr algn="ctr"/>
            <a:r>
              <a:rPr lang="en-US" sz="1200" b="1" dirty="0"/>
              <a:t>Cost savings</a:t>
            </a:r>
          </a:p>
        </p:txBody>
      </p:sp>
      <p:sp>
        <p:nvSpPr>
          <p:cNvPr id="20" name="Title 19">
            <a:extLst>
              <a:ext uri="{FF2B5EF4-FFF2-40B4-BE49-F238E27FC236}">
                <a16:creationId xmlns:a16="http://schemas.microsoft.com/office/drawing/2014/main" id="{31176F77-1016-345E-1BC7-1BB3CC991E80}"/>
              </a:ext>
            </a:extLst>
          </p:cNvPr>
          <p:cNvSpPr>
            <a:spLocks noGrp="1"/>
          </p:cNvSpPr>
          <p:nvPr>
            <p:ph type="title"/>
          </p:nvPr>
        </p:nvSpPr>
        <p:spPr/>
        <p:txBody>
          <a:bodyPr/>
          <a:lstStyle/>
          <a:p>
            <a:r>
              <a:rPr lang="en-US" dirty="0"/>
              <a:t>Implementing [solution] will results in significant revenue generation and cost savings</a:t>
            </a:r>
          </a:p>
        </p:txBody>
      </p:sp>
      <p:sp>
        <p:nvSpPr>
          <p:cNvPr id="6" name="Google Shape;507;p14">
            <a:extLst>
              <a:ext uri="{FF2B5EF4-FFF2-40B4-BE49-F238E27FC236}">
                <a16:creationId xmlns:a16="http://schemas.microsoft.com/office/drawing/2014/main" id="{5181086E-2CEE-E82A-C2E0-166ACB2203F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67871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F64388A8-E9A4-792C-4F2C-460CD7772910}"/>
              </a:ext>
            </a:extLst>
          </p:cNvPr>
          <p:cNvSpPr/>
          <p:nvPr/>
        </p:nvSpPr>
        <p:spPr>
          <a:xfrm>
            <a:off x="3705847" y="1484209"/>
            <a:ext cx="648000" cy="648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2" name="Oval 21">
            <a:extLst>
              <a:ext uri="{FF2B5EF4-FFF2-40B4-BE49-F238E27FC236}">
                <a16:creationId xmlns:a16="http://schemas.microsoft.com/office/drawing/2014/main" id="{276A0018-8936-A542-3A24-9E5DF8C47BBE}"/>
              </a:ext>
            </a:extLst>
          </p:cNvPr>
          <p:cNvSpPr/>
          <p:nvPr/>
        </p:nvSpPr>
        <p:spPr>
          <a:xfrm>
            <a:off x="6801434" y="1484209"/>
            <a:ext cx="648000" cy="648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Oval 22">
            <a:extLst>
              <a:ext uri="{FF2B5EF4-FFF2-40B4-BE49-F238E27FC236}">
                <a16:creationId xmlns:a16="http://schemas.microsoft.com/office/drawing/2014/main" id="{FEE1F0E3-490F-CD80-6885-B9C64D0C6B86}"/>
              </a:ext>
            </a:extLst>
          </p:cNvPr>
          <p:cNvSpPr/>
          <p:nvPr/>
        </p:nvSpPr>
        <p:spPr>
          <a:xfrm>
            <a:off x="9897020" y="1484209"/>
            <a:ext cx="648000" cy="648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aphicFrame>
        <p:nvGraphicFramePr>
          <p:cNvPr id="7" name="think-cell data - do not delete" hidden="1">
            <a:extLst>
              <a:ext uri="{FF2B5EF4-FFF2-40B4-BE49-F238E27FC236}">
                <a16:creationId xmlns:a16="http://schemas.microsoft.com/office/drawing/2014/main" id="{A1A29BFC-3497-493D-9845-662ECD1B5C4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7" name="think-cell data - do not delete" hidden="1">
                        <a:extLst>
                          <a:ext uri="{FF2B5EF4-FFF2-40B4-BE49-F238E27FC236}">
                            <a16:creationId xmlns:a16="http://schemas.microsoft.com/office/drawing/2014/main" id="{A1A29BFC-3497-493D-9845-662ECD1B5C4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3" name="Straight Connector 92">
            <a:extLst>
              <a:ext uri="{FF2B5EF4-FFF2-40B4-BE49-F238E27FC236}">
                <a16:creationId xmlns:a16="http://schemas.microsoft.com/office/drawing/2014/main" id="{0E34B3C6-552A-2587-6231-9067C46972C4}"/>
              </a:ext>
            </a:extLst>
          </p:cNvPr>
          <p:cNvCxnSpPr>
            <a:cxnSpLocks/>
          </p:cNvCxnSpPr>
          <p:nvPr/>
        </p:nvCxnSpPr>
        <p:spPr>
          <a:xfrm>
            <a:off x="2616512" y="5376080"/>
            <a:ext cx="282667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2B4678C-B9D2-D04E-1FC0-BA0093C7C1AA}"/>
              </a:ext>
            </a:extLst>
          </p:cNvPr>
          <p:cNvCxnSpPr>
            <a:cxnSpLocks/>
          </p:cNvCxnSpPr>
          <p:nvPr/>
        </p:nvCxnSpPr>
        <p:spPr>
          <a:xfrm>
            <a:off x="5712099" y="5376080"/>
            <a:ext cx="282667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90C1925-B462-8F1A-EA7B-33092C6E7D4D}"/>
              </a:ext>
            </a:extLst>
          </p:cNvPr>
          <p:cNvCxnSpPr>
            <a:cxnSpLocks/>
          </p:cNvCxnSpPr>
          <p:nvPr/>
        </p:nvCxnSpPr>
        <p:spPr>
          <a:xfrm>
            <a:off x="8807685" y="5376080"/>
            <a:ext cx="282667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2161FAA-F62D-4AAE-A39D-BF9669D06A20}"/>
              </a:ext>
            </a:extLst>
          </p:cNvPr>
          <p:cNvSpPr>
            <a:spLocks noGrp="1"/>
          </p:cNvSpPr>
          <p:nvPr>
            <p:ph type="title"/>
          </p:nvPr>
        </p:nvSpPr>
        <p:spPr>
          <a:xfrm>
            <a:off x="554736" y="355092"/>
            <a:ext cx="11082528" cy="731520"/>
          </a:xfrm>
        </p:spPr>
        <p:txBody>
          <a:bodyPr vert="horz"/>
          <a:lstStyle/>
          <a:p>
            <a:r>
              <a:rPr lang="en-US" dirty="0"/>
              <a:t>Benefits primarily around [insert]</a:t>
            </a:r>
          </a:p>
        </p:txBody>
      </p:sp>
      <p:sp>
        <p:nvSpPr>
          <p:cNvPr id="10" name="TextBox 9">
            <a:extLst>
              <a:ext uri="{FF2B5EF4-FFF2-40B4-BE49-F238E27FC236}">
                <a16:creationId xmlns:a16="http://schemas.microsoft.com/office/drawing/2014/main" id="{54377611-8C97-ED38-1649-FA3E1E08091B}"/>
              </a:ext>
            </a:extLst>
          </p:cNvPr>
          <p:cNvSpPr txBox="1"/>
          <p:nvPr/>
        </p:nvSpPr>
        <p:spPr>
          <a:xfrm>
            <a:off x="2616512" y="2278427"/>
            <a:ext cx="282667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[Area/division]</a:t>
            </a:r>
            <a:endParaRPr kumimoji="0" lang="en-US" sz="1400" b="1" i="0" u="none" strike="noStrike" kern="1200" cap="none" spc="0" normalizeH="0" baseline="0" noProof="0" dirty="0">
              <a:ln>
                <a:noFill/>
              </a:ln>
              <a:effectLst/>
              <a:uLnTx/>
              <a:uFillTx/>
              <a:ea typeface="+mn-ea"/>
              <a:cs typeface="+mn-cs"/>
            </a:endParaRPr>
          </a:p>
        </p:txBody>
      </p:sp>
      <p:cxnSp>
        <p:nvCxnSpPr>
          <p:cNvPr id="11" name="Straight Connector 10">
            <a:extLst>
              <a:ext uri="{FF2B5EF4-FFF2-40B4-BE49-F238E27FC236}">
                <a16:creationId xmlns:a16="http://schemas.microsoft.com/office/drawing/2014/main" id="{4B3DDFE3-9125-E409-5127-EBA3F3324CFD}"/>
              </a:ext>
            </a:extLst>
          </p:cNvPr>
          <p:cNvCxnSpPr>
            <a:cxnSpLocks/>
          </p:cNvCxnSpPr>
          <p:nvPr/>
        </p:nvCxnSpPr>
        <p:spPr>
          <a:xfrm>
            <a:off x="552450" y="2576513"/>
            <a:ext cx="11053763" cy="15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32EB047-6B73-4A32-8DDD-3A5722E55399}"/>
              </a:ext>
            </a:extLst>
          </p:cNvPr>
          <p:cNvSpPr txBox="1"/>
          <p:nvPr/>
        </p:nvSpPr>
        <p:spPr>
          <a:xfrm>
            <a:off x="5712099" y="2278427"/>
            <a:ext cx="282667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[Area/division]</a:t>
            </a:r>
            <a:endParaRPr kumimoji="0" lang="en-US" sz="1400" b="1" i="0" u="none" strike="noStrike" kern="1200" cap="none" spc="0" normalizeH="0" baseline="0" noProof="0" dirty="0">
              <a:ln>
                <a:noFill/>
              </a:ln>
              <a:effectLst/>
              <a:uLnTx/>
              <a:uFillTx/>
              <a:ea typeface="+mn-ea"/>
              <a:cs typeface="+mn-cs"/>
            </a:endParaRPr>
          </a:p>
        </p:txBody>
      </p:sp>
      <p:sp>
        <p:nvSpPr>
          <p:cNvPr id="21" name="TextBox 20">
            <a:extLst>
              <a:ext uri="{FF2B5EF4-FFF2-40B4-BE49-F238E27FC236}">
                <a16:creationId xmlns:a16="http://schemas.microsoft.com/office/drawing/2014/main" id="{E142ED3F-BCAC-6A63-7485-191F4435D8CE}"/>
              </a:ext>
            </a:extLst>
          </p:cNvPr>
          <p:cNvSpPr txBox="1"/>
          <p:nvPr/>
        </p:nvSpPr>
        <p:spPr>
          <a:xfrm>
            <a:off x="8807685" y="2278427"/>
            <a:ext cx="282667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[Area/division]</a:t>
            </a:r>
            <a:endParaRPr kumimoji="0" lang="en-US" sz="1400" b="1" i="0" u="none" strike="noStrike" kern="1200" cap="none" spc="0" normalizeH="0" baseline="0" noProof="0" dirty="0">
              <a:ln>
                <a:noFill/>
              </a:ln>
              <a:effectLst/>
              <a:uLnTx/>
              <a:uFillTx/>
              <a:ea typeface="+mn-ea"/>
              <a:cs typeface="+mn-cs"/>
            </a:endParaRPr>
          </a:p>
        </p:txBody>
      </p:sp>
      <p:cxnSp>
        <p:nvCxnSpPr>
          <p:cNvPr id="27" name="Straight Connector 26">
            <a:extLst>
              <a:ext uri="{FF2B5EF4-FFF2-40B4-BE49-F238E27FC236}">
                <a16:creationId xmlns:a16="http://schemas.microsoft.com/office/drawing/2014/main" id="{D1A7DE8F-14F0-EE43-B9EA-86C6DD69C3C7}"/>
              </a:ext>
            </a:extLst>
          </p:cNvPr>
          <p:cNvCxnSpPr>
            <a:cxnSpLocks/>
          </p:cNvCxnSpPr>
          <p:nvPr/>
        </p:nvCxnSpPr>
        <p:spPr>
          <a:xfrm>
            <a:off x="552450" y="3292231"/>
            <a:ext cx="1105419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D60F45-8059-06A3-3EEE-28EFC1966E82}"/>
              </a:ext>
            </a:extLst>
          </p:cNvPr>
          <p:cNvCxnSpPr>
            <a:cxnSpLocks/>
          </p:cNvCxnSpPr>
          <p:nvPr/>
        </p:nvCxnSpPr>
        <p:spPr>
          <a:xfrm>
            <a:off x="552450" y="3967749"/>
            <a:ext cx="1105419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C80EE1-7A00-330D-F3F7-B1B95670E6DA}"/>
              </a:ext>
            </a:extLst>
          </p:cNvPr>
          <p:cNvCxnSpPr>
            <a:cxnSpLocks/>
          </p:cNvCxnSpPr>
          <p:nvPr/>
        </p:nvCxnSpPr>
        <p:spPr>
          <a:xfrm>
            <a:off x="552450" y="4643267"/>
            <a:ext cx="1105419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385FD97-84D3-77EA-EB4F-D2AD6C2D2B96}"/>
              </a:ext>
            </a:extLst>
          </p:cNvPr>
          <p:cNvGrpSpPr/>
          <p:nvPr/>
        </p:nvGrpSpPr>
        <p:grpSpPr>
          <a:xfrm rot="5400000">
            <a:off x="3913450" y="5259377"/>
            <a:ext cx="232794" cy="233406"/>
            <a:chOff x="5945672" y="4205532"/>
            <a:chExt cx="410399" cy="411480"/>
          </a:xfrm>
          <a:solidFill>
            <a:schemeClr val="accent2"/>
          </a:solidFill>
        </p:grpSpPr>
        <p:sp>
          <p:nvSpPr>
            <p:cNvPr id="78" name="Oval 77">
              <a:extLst>
                <a:ext uri="{FF2B5EF4-FFF2-40B4-BE49-F238E27FC236}">
                  <a16:creationId xmlns:a16="http://schemas.microsoft.com/office/drawing/2014/main" id="{081F2D69-B34A-8481-0DE8-EE1BFF1307AD}"/>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9" name="Triangle 35">
              <a:extLst>
                <a:ext uri="{FF2B5EF4-FFF2-40B4-BE49-F238E27FC236}">
                  <a16:creationId xmlns:a16="http://schemas.microsoft.com/office/drawing/2014/main" id="{383B5232-BC8F-9789-7BF2-C08B825C6FF7}"/>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0" name="Rectangle 79">
              <a:extLst>
                <a:ext uri="{FF2B5EF4-FFF2-40B4-BE49-F238E27FC236}">
                  <a16:creationId xmlns:a16="http://schemas.microsoft.com/office/drawing/2014/main" id="{8A2B24B3-2603-052C-9F82-BE075BD56ACF}"/>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grpSp>
        <p:nvGrpSpPr>
          <p:cNvPr id="81" name="Group 80">
            <a:extLst>
              <a:ext uri="{FF2B5EF4-FFF2-40B4-BE49-F238E27FC236}">
                <a16:creationId xmlns:a16="http://schemas.microsoft.com/office/drawing/2014/main" id="{7E4A2DAF-E05B-F89B-507F-A690B304AE72}"/>
              </a:ext>
            </a:extLst>
          </p:cNvPr>
          <p:cNvGrpSpPr/>
          <p:nvPr/>
        </p:nvGrpSpPr>
        <p:grpSpPr>
          <a:xfrm rot="5400000">
            <a:off x="7008966" y="5259377"/>
            <a:ext cx="232794" cy="233406"/>
            <a:chOff x="5945672" y="4205532"/>
            <a:chExt cx="410399" cy="411480"/>
          </a:xfrm>
          <a:solidFill>
            <a:schemeClr val="accent2"/>
          </a:solidFill>
        </p:grpSpPr>
        <p:sp>
          <p:nvSpPr>
            <p:cNvPr id="82" name="Oval 81">
              <a:extLst>
                <a:ext uri="{FF2B5EF4-FFF2-40B4-BE49-F238E27FC236}">
                  <a16:creationId xmlns:a16="http://schemas.microsoft.com/office/drawing/2014/main" id="{3898BD73-45F1-386B-098D-30A7A876EFAB}"/>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3" name="Triangle 35">
              <a:extLst>
                <a:ext uri="{FF2B5EF4-FFF2-40B4-BE49-F238E27FC236}">
                  <a16:creationId xmlns:a16="http://schemas.microsoft.com/office/drawing/2014/main" id="{027F37E4-2DD1-34BC-0877-E5423DEED923}"/>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4" name="Rectangle 83">
              <a:extLst>
                <a:ext uri="{FF2B5EF4-FFF2-40B4-BE49-F238E27FC236}">
                  <a16:creationId xmlns:a16="http://schemas.microsoft.com/office/drawing/2014/main" id="{38B485FA-955F-CE23-3CEE-12CC63EB7AFB}"/>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grpSp>
        <p:nvGrpSpPr>
          <p:cNvPr id="85" name="Group 84">
            <a:extLst>
              <a:ext uri="{FF2B5EF4-FFF2-40B4-BE49-F238E27FC236}">
                <a16:creationId xmlns:a16="http://schemas.microsoft.com/office/drawing/2014/main" id="{294E340C-B7C6-5D28-EDDF-190DFEB5ABE1}"/>
              </a:ext>
            </a:extLst>
          </p:cNvPr>
          <p:cNvGrpSpPr/>
          <p:nvPr/>
        </p:nvGrpSpPr>
        <p:grpSpPr>
          <a:xfrm rot="5400000">
            <a:off x="10104552" y="5259377"/>
            <a:ext cx="232794" cy="233406"/>
            <a:chOff x="5945672" y="4205532"/>
            <a:chExt cx="410399" cy="411480"/>
          </a:xfrm>
          <a:solidFill>
            <a:schemeClr val="accent2"/>
          </a:solidFill>
        </p:grpSpPr>
        <p:sp>
          <p:nvSpPr>
            <p:cNvPr id="86" name="Oval 85">
              <a:extLst>
                <a:ext uri="{FF2B5EF4-FFF2-40B4-BE49-F238E27FC236}">
                  <a16:creationId xmlns:a16="http://schemas.microsoft.com/office/drawing/2014/main" id="{CDE66262-D342-5C6C-F7AF-E69AEA25F623}"/>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7" name="Triangle 35">
              <a:extLst>
                <a:ext uri="{FF2B5EF4-FFF2-40B4-BE49-F238E27FC236}">
                  <a16:creationId xmlns:a16="http://schemas.microsoft.com/office/drawing/2014/main" id="{34E7118C-36B5-E173-1071-E2196961DF65}"/>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8" name="Rectangle 87">
              <a:extLst>
                <a:ext uri="{FF2B5EF4-FFF2-40B4-BE49-F238E27FC236}">
                  <a16:creationId xmlns:a16="http://schemas.microsoft.com/office/drawing/2014/main" id="{0CED18A1-DF8D-E60C-0075-3BCF839C6459}"/>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89" name="TextBox 88">
            <a:extLst>
              <a:ext uri="{FF2B5EF4-FFF2-40B4-BE49-F238E27FC236}">
                <a16:creationId xmlns:a16="http://schemas.microsoft.com/office/drawing/2014/main" id="{76FB2AEE-F950-FA3A-ADA9-3301E6EFE640}"/>
              </a:ext>
            </a:extLst>
          </p:cNvPr>
          <p:cNvSpPr txBox="1"/>
          <p:nvPr/>
        </p:nvSpPr>
        <p:spPr>
          <a:xfrm>
            <a:off x="2616200" y="5638021"/>
            <a:ext cx="2826528" cy="602215"/>
          </a:xfrm>
          <a:prstGeom prst="rect">
            <a:avLst/>
          </a:prstGeom>
          <a:solidFill>
            <a:schemeClr val="accent2"/>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mn-cs"/>
              </a:rPr>
              <a:t>[Insert main conclusion on how area will benefit e.g., large benefits]</a:t>
            </a:r>
          </a:p>
        </p:txBody>
      </p:sp>
      <p:sp>
        <p:nvSpPr>
          <p:cNvPr id="90" name="TextBox 89">
            <a:extLst>
              <a:ext uri="{FF2B5EF4-FFF2-40B4-BE49-F238E27FC236}">
                <a16:creationId xmlns:a16="http://schemas.microsoft.com/office/drawing/2014/main" id="{8C40F2B5-C77A-009A-F52E-535FA270D1A8}"/>
              </a:ext>
            </a:extLst>
          </p:cNvPr>
          <p:cNvSpPr txBox="1"/>
          <p:nvPr/>
        </p:nvSpPr>
        <p:spPr>
          <a:xfrm>
            <a:off x="5712099" y="5638021"/>
            <a:ext cx="2826528" cy="602215"/>
          </a:xfrm>
          <a:prstGeom prst="rect">
            <a:avLst/>
          </a:prstGeom>
          <a:solidFill>
            <a:schemeClr val="accent2"/>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mn-cs"/>
              </a:rPr>
              <a:t>[Insert main conclusion on how area will benefit e.g., large benefits]</a:t>
            </a:r>
          </a:p>
        </p:txBody>
      </p:sp>
      <p:sp>
        <p:nvSpPr>
          <p:cNvPr id="91" name="TextBox 90">
            <a:extLst>
              <a:ext uri="{FF2B5EF4-FFF2-40B4-BE49-F238E27FC236}">
                <a16:creationId xmlns:a16="http://schemas.microsoft.com/office/drawing/2014/main" id="{21B0AB5F-69ED-7374-D073-5F1A468AA669}"/>
              </a:ext>
            </a:extLst>
          </p:cNvPr>
          <p:cNvSpPr txBox="1"/>
          <p:nvPr/>
        </p:nvSpPr>
        <p:spPr>
          <a:xfrm>
            <a:off x="8807685" y="5638021"/>
            <a:ext cx="2826528" cy="602215"/>
          </a:xfrm>
          <a:prstGeom prst="rect">
            <a:avLst/>
          </a:prstGeom>
          <a:solidFill>
            <a:schemeClr val="accent2"/>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mn-cs"/>
              </a:rPr>
              <a:t>[Insert main conclusion on how area will benefit e.g., large benefits]</a:t>
            </a:r>
          </a:p>
        </p:txBody>
      </p:sp>
      <p:sp>
        <p:nvSpPr>
          <p:cNvPr id="3" name="Google Shape;507;p14">
            <a:extLst>
              <a:ext uri="{FF2B5EF4-FFF2-40B4-BE49-F238E27FC236}">
                <a16:creationId xmlns:a16="http://schemas.microsoft.com/office/drawing/2014/main" id="{7ADC8E26-3B94-6566-7912-0E8A3183DAB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2DF4D22A-BCC8-E4C4-3CD0-59C41E0B5D0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2" name="Text Placeholder 11">
            <a:extLst>
              <a:ext uri="{FF2B5EF4-FFF2-40B4-BE49-F238E27FC236}">
                <a16:creationId xmlns:a16="http://schemas.microsoft.com/office/drawing/2014/main" id="{4B2E3A9D-8940-5149-D9B9-EBE371F7BA7A}"/>
              </a:ext>
            </a:extLst>
          </p:cNvPr>
          <p:cNvSpPr>
            <a:spLocks noGrp="1"/>
          </p:cNvSpPr>
          <p:nvPr>
            <p:ph type="body" sz="quarter" idx="17"/>
          </p:nvPr>
        </p:nvSpPr>
        <p:spPr/>
        <p:txBody>
          <a:bodyPr/>
          <a:lstStyle/>
          <a:p>
            <a:endParaRPr lang="en-US"/>
          </a:p>
        </p:txBody>
      </p:sp>
      <p:pic>
        <p:nvPicPr>
          <p:cNvPr id="16" name="Picture 15">
            <a:extLst>
              <a:ext uri="{FF2B5EF4-FFF2-40B4-BE49-F238E27FC236}">
                <a16:creationId xmlns:a16="http://schemas.microsoft.com/office/drawing/2014/main" id="{3A25580F-6BE4-EED4-C8D1-0A00A50F00DD}"/>
              </a:ext>
            </a:extLst>
          </p:cNvPr>
          <p:cNvPicPr>
            <a:picLocks noChangeAspect="1"/>
          </p:cNvPicPr>
          <p:nvPr/>
        </p:nvPicPr>
        <p:blipFill>
          <a:blip r:embed="rId6"/>
          <a:stretch>
            <a:fillRect/>
          </a:stretch>
        </p:blipFill>
        <p:spPr>
          <a:xfrm>
            <a:off x="6945434" y="1628209"/>
            <a:ext cx="360000" cy="360000"/>
          </a:xfrm>
          <a:prstGeom prst="rect">
            <a:avLst/>
          </a:prstGeom>
        </p:spPr>
      </p:pic>
      <p:pic>
        <p:nvPicPr>
          <p:cNvPr id="18" name="Picture 17">
            <a:extLst>
              <a:ext uri="{FF2B5EF4-FFF2-40B4-BE49-F238E27FC236}">
                <a16:creationId xmlns:a16="http://schemas.microsoft.com/office/drawing/2014/main" id="{D40E56CE-A35C-90EC-E38B-59F774115355}"/>
              </a:ext>
            </a:extLst>
          </p:cNvPr>
          <p:cNvPicPr>
            <a:picLocks noChangeAspect="1"/>
          </p:cNvPicPr>
          <p:nvPr/>
        </p:nvPicPr>
        <p:blipFill>
          <a:blip r:embed="rId7"/>
          <a:stretch>
            <a:fillRect/>
          </a:stretch>
        </p:blipFill>
        <p:spPr>
          <a:xfrm>
            <a:off x="3849847" y="1628209"/>
            <a:ext cx="360000" cy="360000"/>
          </a:xfrm>
          <a:prstGeom prst="rect">
            <a:avLst/>
          </a:prstGeom>
        </p:spPr>
      </p:pic>
      <p:pic>
        <p:nvPicPr>
          <p:cNvPr id="19" name="Picture 18">
            <a:extLst>
              <a:ext uri="{FF2B5EF4-FFF2-40B4-BE49-F238E27FC236}">
                <a16:creationId xmlns:a16="http://schemas.microsoft.com/office/drawing/2014/main" id="{6C6AD3B2-3534-DAF0-AA86-7156081AECA8}"/>
              </a:ext>
            </a:extLst>
          </p:cNvPr>
          <p:cNvPicPr>
            <a:picLocks noChangeAspect="1"/>
          </p:cNvPicPr>
          <p:nvPr/>
        </p:nvPicPr>
        <p:blipFill>
          <a:blip r:embed="rId8"/>
          <a:stretch>
            <a:fillRect/>
          </a:stretch>
        </p:blipFill>
        <p:spPr>
          <a:xfrm>
            <a:off x="10041020" y="1628209"/>
            <a:ext cx="360000" cy="360000"/>
          </a:xfrm>
          <a:prstGeom prst="rect">
            <a:avLst/>
          </a:prstGeom>
        </p:spPr>
      </p:pic>
      <p:sp>
        <p:nvSpPr>
          <p:cNvPr id="24" name="Rectangle 23">
            <a:extLst>
              <a:ext uri="{FF2B5EF4-FFF2-40B4-BE49-F238E27FC236}">
                <a16:creationId xmlns:a16="http://schemas.microsoft.com/office/drawing/2014/main" id="{0F99C229-352D-865E-F3F0-924027942000}"/>
              </a:ext>
            </a:extLst>
          </p:cNvPr>
          <p:cNvSpPr/>
          <p:nvPr/>
        </p:nvSpPr>
        <p:spPr>
          <a:xfrm>
            <a:off x="552450" y="2648472"/>
            <a:ext cx="2063750"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[Insert category e.g., People]</a:t>
            </a:r>
          </a:p>
        </p:txBody>
      </p:sp>
      <p:sp>
        <p:nvSpPr>
          <p:cNvPr id="25" name="Rectangle 24">
            <a:extLst>
              <a:ext uri="{FF2B5EF4-FFF2-40B4-BE49-F238E27FC236}">
                <a16:creationId xmlns:a16="http://schemas.microsoft.com/office/drawing/2014/main" id="{F51AE675-DCBF-64D4-95C4-4AFCFDBF7274}"/>
              </a:ext>
            </a:extLst>
          </p:cNvPr>
          <p:cNvSpPr/>
          <p:nvPr/>
        </p:nvSpPr>
        <p:spPr>
          <a:xfrm>
            <a:off x="552450" y="3323990"/>
            <a:ext cx="2063750"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[Insert category e.g., Operations]</a:t>
            </a:r>
          </a:p>
        </p:txBody>
      </p:sp>
      <p:sp>
        <p:nvSpPr>
          <p:cNvPr id="28" name="Rectangle 27">
            <a:extLst>
              <a:ext uri="{FF2B5EF4-FFF2-40B4-BE49-F238E27FC236}">
                <a16:creationId xmlns:a16="http://schemas.microsoft.com/office/drawing/2014/main" id="{7568BE27-D51B-B06E-E6A2-8F234AB1F695}"/>
              </a:ext>
            </a:extLst>
          </p:cNvPr>
          <p:cNvSpPr/>
          <p:nvPr/>
        </p:nvSpPr>
        <p:spPr>
          <a:xfrm>
            <a:off x="552450" y="3999508"/>
            <a:ext cx="2063750"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[Insert category e.g., Strategic]</a:t>
            </a:r>
          </a:p>
        </p:txBody>
      </p:sp>
      <p:sp>
        <p:nvSpPr>
          <p:cNvPr id="29" name="Rectangle 28">
            <a:extLst>
              <a:ext uri="{FF2B5EF4-FFF2-40B4-BE49-F238E27FC236}">
                <a16:creationId xmlns:a16="http://schemas.microsoft.com/office/drawing/2014/main" id="{7C1BF81E-6C95-A6B6-0E71-9EA9637EF494}"/>
              </a:ext>
            </a:extLst>
          </p:cNvPr>
          <p:cNvSpPr/>
          <p:nvPr/>
        </p:nvSpPr>
        <p:spPr>
          <a:xfrm>
            <a:off x="552450" y="4675026"/>
            <a:ext cx="2063750"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[Insert category e.g., Financial]</a:t>
            </a:r>
          </a:p>
        </p:txBody>
      </p:sp>
      <p:sp>
        <p:nvSpPr>
          <p:cNvPr id="30" name="Rectangle 29">
            <a:extLst>
              <a:ext uri="{FF2B5EF4-FFF2-40B4-BE49-F238E27FC236}">
                <a16:creationId xmlns:a16="http://schemas.microsoft.com/office/drawing/2014/main" id="{59B1B0D4-EB74-7BE7-8FA7-E3A4EE050370}"/>
              </a:ext>
            </a:extLst>
          </p:cNvPr>
          <p:cNvSpPr/>
          <p:nvPr/>
        </p:nvSpPr>
        <p:spPr>
          <a:xfrm>
            <a:off x="2616200" y="2648472"/>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1" name="Rectangle 30">
            <a:extLst>
              <a:ext uri="{FF2B5EF4-FFF2-40B4-BE49-F238E27FC236}">
                <a16:creationId xmlns:a16="http://schemas.microsoft.com/office/drawing/2014/main" id="{3CDF8D8D-096E-9E31-1DCF-43D30A778282}"/>
              </a:ext>
            </a:extLst>
          </p:cNvPr>
          <p:cNvSpPr/>
          <p:nvPr/>
        </p:nvSpPr>
        <p:spPr>
          <a:xfrm>
            <a:off x="5711943" y="2648472"/>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2" name="Rectangle 31">
            <a:extLst>
              <a:ext uri="{FF2B5EF4-FFF2-40B4-BE49-F238E27FC236}">
                <a16:creationId xmlns:a16="http://schemas.microsoft.com/office/drawing/2014/main" id="{F715317C-6296-1E3C-81A7-AE6703B19F8E}"/>
              </a:ext>
            </a:extLst>
          </p:cNvPr>
          <p:cNvSpPr/>
          <p:nvPr/>
        </p:nvSpPr>
        <p:spPr>
          <a:xfrm>
            <a:off x="8807685" y="2648472"/>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3" name="Rectangle 32">
            <a:extLst>
              <a:ext uri="{FF2B5EF4-FFF2-40B4-BE49-F238E27FC236}">
                <a16:creationId xmlns:a16="http://schemas.microsoft.com/office/drawing/2014/main" id="{AAAED3B9-119B-D978-BD5B-16E263520498}"/>
              </a:ext>
            </a:extLst>
          </p:cNvPr>
          <p:cNvSpPr/>
          <p:nvPr/>
        </p:nvSpPr>
        <p:spPr>
          <a:xfrm>
            <a:off x="2616200" y="3323990"/>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4" name="Rectangle 33">
            <a:extLst>
              <a:ext uri="{FF2B5EF4-FFF2-40B4-BE49-F238E27FC236}">
                <a16:creationId xmlns:a16="http://schemas.microsoft.com/office/drawing/2014/main" id="{513870C5-6892-5FF1-4424-9980C1F9D6F0}"/>
              </a:ext>
            </a:extLst>
          </p:cNvPr>
          <p:cNvSpPr/>
          <p:nvPr/>
        </p:nvSpPr>
        <p:spPr>
          <a:xfrm>
            <a:off x="5711943" y="3323990"/>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5" name="Rectangle 34">
            <a:extLst>
              <a:ext uri="{FF2B5EF4-FFF2-40B4-BE49-F238E27FC236}">
                <a16:creationId xmlns:a16="http://schemas.microsoft.com/office/drawing/2014/main" id="{3A842E38-D375-8AA2-7DC3-CCE00D840FBD}"/>
              </a:ext>
            </a:extLst>
          </p:cNvPr>
          <p:cNvSpPr/>
          <p:nvPr/>
        </p:nvSpPr>
        <p:spPr>
          <a:xfrm>
            <a:off x="8807685" y="3323990"/>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6" name="Rectangle 35">
            <a:extLst>
              <a:ext uri="{FF2B5EF4-FFF2-40B4-BE49-F238E27FC236}">
                <a16:creationId xmlns:a16="http://schemas.microsoft.com/office/drawing/2014/main" id="{CA14DB38-A414-D2BF-F4AA-E606A48FD7A2}"/>
              </a:ext>
            </a:extLst>
          </p:cNvPr>
          <p:cNvSpPr/>
          <p:nvPr/>
        </p:nvSpPr>
        <p:spPr>
          <a:xfrm>
            <a:off x="2616200" y="3999508"/>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7" name="Rectangle 36">
            <a:extLst>
              <a:ext uri="{FF2B5EF4-FFF2-40B4-BE49-F238E27FC236}">
                <a16:creationId xmlns:a16="http://schemas.microsoft.com/office/drawing/2014/main" id="{AFC5CE7C-7A9F-1DB4-08B0-A41D589FFF93}"/>
              </a:ext>
            </a:extLst>
          </p:cNvPr>
          <p:cNvSpPr/>
          <p:nvPr/>
        </p:nvSpPr>
        <p:spPr>
          <a:xfrm>
            <a:off x="5711943" y="3999508"/>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8" name="Rectangle 37">
            <a:extLst>
              <a:ext uri="{FF2B5EF4-FFF2-40B4-BE49-F238E27FC236}">
                <a16:creationId xmlns:a16="http://schemas.microsoft.com/office/drawing/2014/main" id="{227F057F-3F3F-DCFC-79F8-B9FBDCBC4B24}"/>
              </a:ext>
            </a:extLst>
          </p:cNvPr>
          <p:cNvSpPr/>
          <p:nvPr/>
        </p:nvSpPr>
        <p:spPr>
          <a:xfrm>
            <a:off x="8807685" y="3999508"/>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9" name="Rectangle 38">
            <a:extLst>
              <a:ext uri="{FF2B5EF4-FFF2-40B4-BE49-F238E27FC236}">
                <a16:creationId xmlns:a16="http://schemas.microsoft.com/office/drawing/2014/main" id="{A4E6F441-3A0F-2595-EF1C-B0A8AADB41E6}"/>
              </a:ext>
            </a:extLst>
          </p:cNvPr>
          <p:cNvSpPr/>
          <p:nvPr/>
        </p:nvSpPr>
        <p:spPr>
          <a:xfrm>
            <a:off x="2616200" y="4675026"/>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44" name="Rectangle 43">
            <a:extLst>
              <a:ext uri="{FF2B5EF4-FFF2-40B4-BE49-F238E27FC236}">
                <a16:creationId xmlns:a16="http://schemas.microsoft.com/office/drawing/2014/main" id="{AEFE9D88-F009-FBC2-CEA8-6771F27617E9}"/>
              </a:ext>
            </a:extLst>
          </p:cNvPr>
          <p:cNvSpPr/>
          <p:nvPr/>
        </p:nvSpPr>
        <p:spPr>
          <a:xfrm>
            <a:off x="5711943" y="4675026"/>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45" name="Rectangle 44">
            <a:extLst>
              <a:ext uri="{FF2B5EF4-FFF2-40B4-BE49-F238E27FC236}">
                <a16:creationId xmlns:a16="http://schemas.microsoft.com/office/drawing/2014/main" id="{6B0C1E41-95D5-28EF-C3A6-51BF027674B7}"/>
              </a:ext>
            </a:extLst>
          </p:cNvPr>
          <p:cNvSpPr/>
          <p:nvPr/>
        </p:nvSpPr>
        <p:spPr>
          <a:xfrm>
            <a:off x="8807685" y="4675026"/>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Tree>
    <p:extLst>
      <p:ext uri="{BB962C8B-B14F-4D97-AF65-F5344CB8AC3E}">
        <p14:creationId xmlns:p14="http://schemas.microsoft.com/office/powerpoint/2010/main" val="10992210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168635-3B76-49A9-8273-941466A0F5D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261" imgH="264" progId="TCLayout.ActiveDocument.1">
                  <p:embed/>
                </p:oleObj>
              </mc:Choice>
              <mc:Fallback>
                <p:oleObj name="think-cell Slide" r:id="rId10" imgW="261" imgH="264" progId="TCLayout.ActiveDocument.1">
                  <p:embed/>
                  <p:pic>
                    <p:nvPicPr>
                      <p:cNvPr id="10" name="think-cell data - do not delete" hidden="1">
                        <a:extLst>
                          <a:ext uri="{FF2B5EF4-FFF2-40B4-BE49-F238E27FC236}">
                            <a16:creationId xmlns:a16="http://schemas.microsoft.com/office/drawing/2014/main" id="{36168635-3B76-49A9-8273-941466A0F5D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335C6FA-0A05-409F-B82C-F0BCA12AAC9C}"/>
              </a:ext>
            </a:extLst>
          </p:cNvPr>
          <p:cNvSpPr>
            <a:spLocks noGrp="1"/>
          </p:cNvSpPr>
          <p:nvPr>
            <p:ph type="title"/>
          </p:nvPr>
        </p:nvSpPr>
        <p:spPr>
          <a:xfrm>
            <a:off x="554736" y="355092"/>
            <a:ext cx="11082528" cy="731520"/>
          </a:xfrm>
        </p:spPr>
        <p:txBody>
          <a:bodyPr vert="horz"/>
          <a:lstStyle/>
          <a:p>
            <a:r>
              <a:rPr lang="en-US" dirty="0"/>
              <a:t>Benefits primarily around [insert]</a:t>
            </a:r>
          </a:p>
        </p:txBody>
      </p:sp>
      <p:sp>
        <p:nvSpPr>
          <p:cNvPr id="55" name="TextBox 8">
            <a:extLst>
              <a:ext uri="{FF2B5EF4-FFF2-40B4-BE49-F238E27FC236}">
                <a16:creationId xmlns:a16="http://schemas.microsoft.com/office/drawing/2014/main" id="{58C49477-F31A-4710-820A-0C7C8C34E455}"/>
              </a:ext>
            </a:extLst>
          </p:cNvPr>
          <p:cNvSpPr txBox="1"/>
          <p:nvPr/>
        </p:nvSpPr>
        <p:spPr bwMode="auto">
          <a:xfrm>
            <a:off x="554038" y="2107740"/>
            <a:ext cx="1334195" cy="1296000"/>
          </a:xfrm>
          <a:prstGeom prst="homePlate">
            <a:avLst>
              <a:gd name="adj" fmla="val 12370"/>
            </a:avLst>
          </a:prstGeom>
          <a:solidFill>
            <a:schemeClr val="accent1"/>
          </a:solidFill>
        </p:spPr>
        <p:txBody>
          <a:bodyPr wrap="square" lIns="72000" tIns="3600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solidFill>
                  <a:schemeClr val="bg1"/>
                </a:solidFill>
              </a:rPr>
              <a:t>Short-term</a:t>
            </a:r>
          </a:p>
        </p:txBody>
      </p:sp>
      <p:sp>
        <p:nvSpPr>
          <p:cNvPr id="56" name="TextBox 8">
            <a:extLst>
              <a:ext uri="{FF2B5EF4-FFF2-40B4-BE49-F238E27FC236}">
                <a16:creationId xmlns:a16="http://schemas.microsoft.com/office/drawing/2014/main" id="{EF939473-4960-44C3-9988-5F9ED8B55ACF}"/>
              </a:ext>
            </a:extLst>
          </p:cNvPr>
          <p:cNvSpPr txBox="1"/>
          <p:nvPr/>
        </p:nvSpPr>
        <p:spPr bwMode="auto">
          <a:xfrm>
            <a:off x="554038" y="3512370"/>
            <a:ext cx="1334195" cy="1296000"/>
          </a:xfrm>
          <a:prstGeom prst="homePlate">
            <a:avLst>
              <a:gd name="adj" fmla="val 12466"/>
            </a:avLst>
          </a:prstGeom>
          <a:solidFill>
            <a:schemeClr val="accent1"/>
          </a:solidFill>
        </p:spPr>
        <p:txBody>
          <a:bodyPr wrap="square" lIns="72000" tIns="3600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solidFill>
                  <a:schemeClr val="bg1"/>
                </a:solidFill>
              </a:rPr>
              <a:t>Medium-term</a:t>
            </a:r>
          </a:p>
        </p:txBody>
      </p:sp>
      <p:sp>
        <p:nvSpPr>
          <p:cNvPr id="57" name="TextBox 8">
            <a:extLst>
              <a:ext uri="{FF2B5EF4-FFF2-40B4-BE49-F238E27FC236}">
                <a16:creationId xmlns:a16="http://schemas.microsoft.com/office/drawing/2014/main" id="{C4AB16E4-6B93-4D23-93D2-4F5D144E2C98}"/>
              </a:ext>
            </a:extLst>
          </p:cNvPr>
          <p:cNvSpPr txBox="1"/>
          <p:nvPr/>
        </p:nvSpPr>
        <p:spPr bwMode="auto">
          <a:xfrm>
            <a:off x="554038" y="4917001"/>
            <a:ext cx="1334195" cy="1296000"/>
          </a:xfrm>
          <a:prstGeom prst="homePlate">
            <a:avLst>
              <a:gd name="adj" fmla="val 12466"/>
            </a:avLst>
          </a:prstGeom>
          <a:solidFill>
            <a:schemeClr val="accent1"/>
          </a:solidFill>
        </p:spPr>
        <p:txBody>
          <a:bodyPr wrap="square" lIns="72000" tIns="3600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solidFill>
                  <a:schemeClr val="bg1"/>
                </a:solidFill>
              </a:rPr>
              <a:t>Long-term</a:t>
            </a:r>
          </a:p>
        </p:txBody>
      </p:sp>
      <p:sp>
        <p:nvSpPr>
          <p:cNvPr id="54" name="TextBox 8">
            <a:extLst>
              <a:ext uri="{FF2B5EF4-FFF2-40B4-BE49-F238E27FC236}">
                <a16:creationId xmlns:a16="http://schemas.microsoft.com/office/drawing/2014/main" id="{B92E54F2-3C3D-40C7-89F2-6624C2195278}"/>
              </a:ext>
            </a:extLst>
          </p:cNvPr>
          <p:cNvSpPr txBox="1"/>
          <p:nvPr/>
        </p:nvSpPr>
        <p:spPr bwMode="auto">
          <a:xfrm>
            <a:off x="554038" y="1717979"/>
            <a:ext cx="1334195"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Time frame</a:t>
            </a:r>
          </a:p>
        </p:txBody>
      </p:sp>
      <p:cxnSp>
        <p:nvCxnSpPr>
          <p:cNvPr id="15" name="Straight Connector 14">
            <a:extLst>
              <a:ext uri="{FF2B5EF4-FFF2-40B4-BE49-F238E27FC236}">
                <a16:creationId xmlns:a16="http://schemas.microsoft.com/office/drawing/2014/main" id="{91841577-1FC9-4DED-933E-CB9486EB2E5A}"/>
              </a:ext>
            </a:extLst>
          </p:cNvPr>
          <p:cNvCxnSpPr/>
          <p:nvPr/>
        </p:nvCxnSpPr>
        <p:spPr>
          <a:xfrm>
            <a:off x="554038" y="1981048"/>
            <a:ext cx="1334195"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Rounded Rectangle 27">
            <a:extLst>
              <a:ext uri="{FF2B5EF4-FFF2-40B4-BE49-F238E27FC236}">
                <a16:creationId xmlns:a16="http://schemas.microsoft.com/office/drawing/2014/main" id="{28C9949F-7603-4251-A3A4-BE0ADE0A3F69}"/>
              </a:ext>
            </a:extLst>
          </p:cNvPr>
          <p:cNvSpPr/>
          <p:nvPr/>
        </p:nvSpPr>
        <p:spPr>
          <a:xfrm>
            <a:off x="2095410" y="2107741"/>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52" name="Rounded Rectangle 27">
            <a:extLst>
              <a:ext uri="{FF2B5EF4-FFF2-40B4-BE49-F238E27FC236}">
                <a16:creationId xmlns:a16="http://schemas.microsoft.com/office/drawing/2014/main" id="{252607F1-D93A-482D-AFCC-CC97407C6525}"/>
              </a:ext>
            </a:extLst>
          </p:cNvPr>
          <p:cNvSpPr/>
          <p:nvPr/>
        </p:nvSpPr>
        <p:spPr>
          <a:xfrm>
            <a:off x="2095410" y="2827262"/>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53" name="Rounded Rectangle 27">
            <a:extLst>
              <a:ext uri="{FF2B5EF4-FFF2-40B4-BE49-F238E27FC236}">
                <a16:creationId xmlns:a16="http://schemas.microsoft.com/office/drawing/2014/main" id="{962967C3-155D-444F-A368-2C01CA63A7ED}"/>
              </a:ext>
            </a:extLst>
          </p:cNvPr>
          <p:cNvSpPr/>
          <p:nvPr/>
        </p:nvSpPr>
        <p:spPr>
          <a:xfrm>
            <a:off x="2095410" y="3546783"/>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33" name="Rounded Rectangle 27">
            <a:extLst>
              <a:ext uri="{FF2B5EF4-FFF2-40B4-BE49-F238E27FC236}">
                <a16:creationId xmlns:a16="http://schemas.microsoft.com/office/drawing/2014/main" id="{4146CAFA-FE96-4B34-AB9A-1113763C7A11}"/>
              </a:ext>
            </a:extLst>
          </p:cNvPr>
          <p:cNvSpPr/>
          <p:nvPr/>
        </p:nvSpPr>
        <p:spPr>
          <a:xfrm>
            <a:off x="2095410" y="4266304"/>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39" name="Rounded Rectangle 27">
            <a:extLst>
              <a:ext uri="{FF2B5EF4-FFF2-40B4-BE49-F238E27FC236}">
                <a16:creationId xmlns:a16="http://schemas.microsoft.com/office/drawing/2014/main" id="{C5358685-488D-4E2D-8005-04899C5C9927}"/>
              </a:ext>
            </a:extLst>
          </p:cNvPr>
          <p:cNvSpPr/>
          <p:nvPr/>
        </p:nvSpPr>
        <p:spPr>
          <a:xfrm>
            <a:off x="2095410" y="4985825"/>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49" name="Rounded Rectangle 27">
            <a:extLst>
              <a:ext uri="{FF2B5EF4-FFF2-40B4-BE49-F238E27FC236}">
                <a16:creationId xmlns:a16="http://schemas.microsoft.com/office/drawing/2014/main" id="{6ED275CF-E719-4475-8F03-AC60D0313A39}"/>
              </a:ext>
            </a:extLst>
          </p:cNvPr>
          <p:cNvSpPr/>
          <p:nvPr/>
        </p:nvSpPr>
        <p:spPr>
          <a:xfrm>
            <a:off x="2095410" y="5705347"/>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23" name="TextBox 8">
            <a:extLst>
              <a:ext uri="{FF2B5EF4-FFF2-40B4-BE49-F238E27FC236}">
                <a16:creationId xmlns:a16="http://schemas.microsoft.com/office/drawing/2014/main" id="{E3FC485B-2C4B-4D07-8E28-82CB5EB36DF4}"/>
              </a:ext>
            </a:extLst>
          </p:cNvPr>
          <p:cNvSpPr txBox="1"/>
          <p:nvPr/>
        </p:nvSpPr>
        <p:spPr bwMode="auto">
          <a:xfrm>
            <a:off x="2095410" y="1717979"/>
            <a:ext cx="1741574"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Initiative</a:t>
            </a:r>
          </a:p>
        </p:txBody>
      </p:sp>
      <p:cxnSp>
        <p:nvCxnSpPr>
          <p:cNvPr id="64" name="Straight Connector 63">
            <a:extLst>
              <a:ext uri="{FF2B5EF4-FFF2-40B4-BE49-F238E27FC236}">
                <a16:creationId xmlns:a16="http://schemas.microsoft.com/office/drawing/2014/main" id="{8066588D-6112-495E-BF8D-D3556EA373FE}"/>
              </a:ext>
            </a:extLst>
          </p:cNvPr>
          <p:cNvCxnSpPr/>
          <p:nvPr/>
        </p:nvCxnSpPr>
        <p:spPr>
          <a:xfrm>
            <a:off x="2095410" y="1981048"/>
            <a:ext cx="1741574"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feld 25">
            <a:extLst>
              <a:ext uri="{FF2B5EF4-FFF2-40B4-BE49-F238E27FC236}">
                <a16:creationId xmlns:a16="http://schemas.microsoft.com/office/drawing/2014/main" id="{8B9F3E16-4D18-440D-BB65-4D89FE412CD4}"/>
              </a:ext>
            </a:extLst>
          </p:cNvPr>
          <p:cNvSpPr txBox="1"/>
          <p:nvPr/>
        </p:nvSpPr>
        <p:spPr>
          <a:xfrm>
            <a:off x="4044161" y="2107741"/>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32" name="Textfeld 25">
            <a:extLst>
              <a:ext uri="{FF2B5EF4-FFF2-40B4-BE49-F238E27FC236}">
                <a16:creationId xmlns:a16="http://schemas.microsoft.com/office/drawing/2014/main" id="{61B803B3-DB44-423E-87CE-9DFA71696F6F}"/>
              </a:ext>
            </a:extLst>
          </p:cNvPr>
          <p:cNvSpPr txBox="1"/>
          <p:nvPr/>
        </p:nvSpPr>
        <p:spPr>
          <a:xfrm>
            <a:off x="4044161" y="2827262"/>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35" name="Textfeld 25">
            <a:extLst>
              <a:ext uri="{FF2B5EF4-FFF2-40B4-BE49-F238E27FC236}">
                <a16:creationId xmlns:a16="http://schemas.microsoft.com/office/drawing/2014/main" id="{A95C7F68-F9D8-4435-BB9E-057CA76EA478}"/>
              </a:ext>
            </a:extLst>
          </p:cNvPr>
          <p:cNvSpPr txBox="1"/>
          <p:nvPr/>
        </p:nvSpPr>
        <p:spPr>
          <a:xfrm>
            <a:off x="4044161" y="3546783"/>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28" name="Textfeld 25">
            <a:extLst>
              <a:ext uri="{FF2B5EF4-FFF2-40B4-BE49-F238E27FC236}">
                <a16:creationId xmlns:a16="http://schemas.microsoft.com/office/drawing/2014/main" id="{D28083FC-397B-4D84-A5EA-A79518A7F84B}"/>
              </a:ext>
            </a:extLst>
          </p:cNvPr>
          <p:cNvSpPr txBox="1"/>
          <p:nvPr/>
        </p:nvSpPr>
        <p:spPr>
          <a:xfrm>
            <a:off x="4044161" y="4266304"/>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34" name="Textfeld 25">
            <a:extLst>
              <a:ext uri="{FF2B5EF4-FFF2-40B4-BE49-F238E27FC236}">
                <a16:creationId xmlns:a16="http://schemas.microsoft.com/office/drawing/2014/main" id="{D65661F9-24AD-44B7-A7A6-AB30E12EE0F6}"/>
              </a:ext>
            </a:extLst>
          </p:cNvPr>
          <p:cNvSpPr txBox="1"/>
          <p:nvPr/>
        </p:nvSpPr>
        <p:spPr>
          <a:xfrm>
            <a:off x="4044161" y="4985825"/>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40" name="Textfeld 25">
            <a:extLst>
              <a:ext uri="{FF2B5EF4-FFF2-40B4-BE49-F238E27FC236}">
                <a16:creationId xmlns:a16="http://schemas.microsoft.com/office/drawing/2014/main" id="{2D86F012-8556-4E7B-BFC7-236B2E00733B}"/>
              </a:ext>
            </a:extLst>
          </p:cNvPr>
          <p:cNvSpPr txBox="1"/>
          <p:nvPr/>
        </p:nvSpPr>
        <p:spPr>
          <a:xfrm>
            <a:off x="4044161" y="5705347"/>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29" name="TextBox 11">
            <a:extLst>
              <a:ext uri="{FF2B5EF4-FFF2-40B4-BE49-F238E27FC236}">
                <a16:creationId xmlns:a16="http://schemas.microsoft.com/office/drawing/2014/main" id="{5DFFC20C-768A-41AA-8275-4666CE6B2CC4}"/>
              </a:ext>
            </a:extLst>
          </p:cNvPr>
          <p:cNvSpPr txBox="1"/>
          <p:nvPr/>
        </p:nvSpPr>
        <p:spPr bwMode="auto">
          <a:xfrm>
            <a:off x="4044161" y="1717979"/>
            <a:ext cx="4109406"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Description</a:t>
            </a:r>
          </a:p>
        </p:txBody>
      </p:sp>
      <p:cxnSp>
        <p:nvCxnSpPr>
          <p:cNvPr id="65" name="Straight Connector 64">
            <a:extLst>
              <a:ext uri="{FF2B5EF4-FFF2-40B4-BE49-F238E27FC236}">
                <a16:creationId xmlns:a16="http://schemas.microsoft.com/office/drawing/2014/main" id="{E8FFD3A6-41C7-468E-88F3-1C0F961386CF}"/>
              </a:ext>
            </a:extLst>
          </p:cNvPr>
          <p:cNvCxnSpPr/>
          <p:nvPr/>
        </p:nvCxnSpPr>
        <p:spPr>
          <a:xfrm>
            <a:off x="4044161" y="1981048"/>
            <a:ext cx="4109406"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4" name="Textfeld 25">
            <a:extLst>
              <a:ext uri="{FF2B5EF4-FFF2-40B4-BE49-F238E27FC236}">
                <a16:creationId xmlns:a16="http://schemas.microsoft.com/office/drawing/2014/main" id="{82BAE7E1-DAE9-4368-8ABA-FCDC81F1E301}"/>
              </a:ext>
            </a:extLst>
          </p:cNvPr>
          <p:cNvSpPr txBox="1"/>
          <p:nvPr/>
        </p:nvSpPr>
        <p:spPr>
          <a:xfrm>
            <a:off x="8360745" y="2107741"/>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46" name="Textfeld 25">
            <a:extLst>
              <a:ext uri="{FF2B5EF4-FFF2-40B4-BE49-F238E27FC236}">
                <a16:creationId xmlns:a16="http://schemas.microsoft.com/office/drawing/2014/main" id="{197CED32-E45B-4E5E-A7F9-61D28C4B4EA7}"/>
              </a:ext>
            </a:extLst>
          </p:cNvPr>
          <p:cNvSpPr txBox="1"/>
          <p:nvPr/>
        </p:nvSpPr>
        <p:spPr>
          <a:xfrm>
            <a:off x="8360745" y="2827262"/>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47" name="Textfeld 25">
            <a:extLst>
              <a:ext uri="{FF2B5EF4-FFF2-40B4-BE49-F238E27FC236}">
                <a16:creationId xmlns:a16="http://schemas.microsoft.com/office/drawing/2014/main" id="{14C7E96A-3252-4081-8946-9BFC591AD048}"/>
              </a:ext>
            </a:extLst>
          </p:cNvPr>
          <p:cNvSpPr txBox="1"/>
          <p:nvPr/>
        </p:nvSpPr>
        <p:spPr>
          <a:xfrm>
            <a:off x="8360745" y="3546783"/>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30" name="Textfeld 25">
            <a:extLst>
              <a:ext uri="{FF2B5EF4-FFF2-40B4-BE49-F238E27FC236}">
                <a16:creationId xmlns:a16="http://schemas.microsoft.com/office/drawing/2014/main" id="{8056F7CA-BDB1-446E-9AFB-23C298441E08}"/>
              </a:ext>
            </a:extLst>
          </p:cNvPr>
          <p:cNvSpPr txBox="1"/>
          <p:nvPr/>
        </p:nvSpPr>
        <p:spPr>
          <a:xfrm>
            <a:off x="8360745" y="4266304"/>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37" name="Textfeld 25">
            <a:extLst>
              <a:ext uri="{FF2B5EF4-FFF2-40B4-BE49-F238E27FC236}">
                <a16:creationId xmlns:a16="http://schemas.microsoft.com/office/drawing/2014/main" id="{20B30126-E30C-4E98-90E2-BF13BD3DC086}"/>
              </a:ext>
            </a:extLst>
          </p:cNvPr>
          <p:cNvSpPr txBox="1"/>
          <p:nvPr/>
        </p:nvSpPr>
        <p:spPr>
          <a:xfrm>
            <a:off x="8360745" y="4985825"/>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41" name="Textfeld 25">
            <a:extLst>
              <a:ext uri="{FF2B5EF4-FFF2-40B4-BE49-F238E27FC236}">
                <a16:creationId xmlns:a16="http://schemas.microsoft.com/office/drawing/2014/main" id="{573D58D9-F691-43C4-88D0-66A242039F32}"/>
              </a:ext>
            </a:extLst>
          </p:cNvPr>
          <p:cNvSpPr txBox="1"/>
          <p:nvPr/>
        </p:nvSpPr>
        <p:spPr>
          <a:xfrm>
            <a:off x="8360745" y="5705347"/>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26" name="TextBox 11">
            <a:extLst>
              <a:ext uri="{FF2B5EF4-FFF2-40B4-BE49-F238E27FC236}">
                <a16:creationId xmlns:a16="http://schemas.microsoft.com/office/drawing/2014/main" id="{ACC4BD1D-7F49-4F60-9A99-C23193853D59}"/>
              </a:ext>
            </a:extLst>
          </p:cNvPr>
          <p:cNvSpPr txBox="1"/>
          <p:nvPr/>
        </p:nvSpPr>
        <p:spPr bwMode="auto">
          <a:xfrm>
            <a:off x="8360748" y="1717979"/>
            <a:ext cx="3277220"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Benefits</a:t>
            </a:r>
          </a:p>
        </p:txBody>
      </p:sp>
      <p:cxnSp>
        <p:nvCxnSpPr>
          <p:cNvPr id="66" name="Straight Connector 65">
            <a:extLst>
              <a:ext uri="{FF2B5EF4-FFF2-40B4-BE49-F238E27FC236}">
                <a16:creationId xmlns:a16="http://schemas.microsoft.com/office/drawing/2014/main" id="{73C1F0A9-A857-4C41-8983-3D27A99AB2A5}"/>
              </a:ext>
            </a:extLst>
          </p:cNvPr>
          <p:cNvCxnSpPr/>
          <p:nvPr/>
        </p:nvCxnSpPr>
        <p:spPr>
          <a:xfrm>
            <a:off x="8360746" y="1981048"/>
            <a:ext cx="3277220"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9" name="Rectangle 15">
            <a:extLst>
              <a:ext uri="{FF2B5EF4-FFF2-40B4-BE49-F238E27FC236}">
                <a16:creationId xmlns:a16="http://schemas.microsoft.com/office/drawing/2014/main" id="{2FEB1BDC-69D8-4592-9487-4CF9636530ED}"/>
              </a:ext>
            </a:extLst>
          </p:cNvPr>
          <p:cNvSpPr>
            <a:spLocks noChangeArrowheads="1"/>
          </p:cNvSpPr>
          <p:nvPr>
            <p:custDataLst>
              <p:tags r:id="rId2"/>
            </p:custDataLst>
          </p:nvPr>
        </p:nvSpPr>
        <p:spPr bwMode="auto">
          <a:xfrm>
            <a:off x="11012131" y="2827262"/>
            <a:ext cx="625834" cy="507831"/>
          </a:xfrm>
          <a:prstGeom prst="rect">
            <a:avLst/>
          </a:prstGeom>
          <a:solidFill>
            <a:srgbClr val="EBF7DE"/>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0" name="Rectangle 15">
            <a:extLst>
              <a:ext uri="{FF2B5EF4-FFF2-40B4-BE49-F238E27FC236}">
                <a16:creationId xmlns:a16="http://schemas.microsoft.com/office/drawing/2014/main" id="{42048B9E-56DF-45B8-939C-AAC173DB2646}"/>
              </a:ext>
            </a:extLst>
          </p:cNvPr>
          <p:cNvSpPr>
            <a:spLocks noChangeArrowheads="1"/>
          </p:cNvSpPr>
          <p:nvPr>
            <p:custDataLst>
              <p:tags r:id="rId3"/>
            </p:custDataLst>
          </p:nvPr>
        </p:nvSpPr>
        <p:spPr bwMode="auto">
          <a:xfrm>
            <a:off x="11012130" y="4266304"/>
            <a:ext cx="625834" cy="507831"/>
          </a:xfrm>
          <a:prstGeom prst="rect">
            <a:avLst/>
          </a:prstGeom>
          <a:solidFill>
            <a:srgbClr val="D8EED2"/>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1" name="Rectangle 70">
            <a:extLst>
              <a:ext uri="{FF2B5EF4-FFF2-40B4-BE49-F238E27FC236}">
                <a16:creationId xmlns:a16="http://schemas.microsoft.com/office/drawing/2014/main" id="{279BE9DE-4328-4527-89DC-FB5B77144CE6}"/>
              </a:ext>
            </a:extLst>
          </p:cNvPr>
          <p:cNvSpPr>
            <a:spLocks noChangeArrowheads="1"/>
          </p:cNvSpPr>
          <p:nvPr>
            <p:custDataLst>
              <p:tags r:id="rId4"/>
            </p:custDataLst>
          </p:nvPr>
        </p:nvSpPr>
        <p:spPr bwMode="auto">
          <a:xfrm>
            <a:off x="11012130" y="5705347"/>
            <a:ext cx="625834" cy="507831"/>
          </a:xfrm>
          <a:prstGeom prst="rect">
            <a:avLst/>
          </a:prstGeom>
          <a:solidFill>
            <a:srgbClr val="99E6A9"/>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4" name="Rectangle 73">
            <a:extLst>
              <a:ext uri="{FF2B5EF4-FFF2-40B4-BE49-F238E27FC236}">
                <a16:creationId xmlns:a16="http://schemas.microsoft.com/office/drawing/2014/main" id="{CAF981EF-0F63-4473-BB8F-3C5B72E4D7B9}"/>
              </a:ext>
            </a:extLst>
          </p:cNvPr>
          <p:cNvSpPr>
            <a:spLocks noChangeArrowheads="1"/>
          </p:cNvSpPr>
          <p:nvPr>
            <p:custDataLst>
              <p:tags r:id="rId5"/>
            </p:custDataLst>
          </p:nvPr>
        </p:nvSpPr>
        <p:spPr bwMode="auto">
          <a:xfrm>
            <a:off x="11012130" y="4985825"/>
            <a:ext cx="625834" cy="507831"/>
          </a:xfrm>
          <a:prstGeom prst="rect">
            <a:avLst/>
          </a:prstGeom>
          <a:solidFill>
            <a:srgbClr val="99E6A9"/>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5" name="Rectangle 15">
            <a:extLst>
              <a:ext uri="{FF2B5EF4-FFF2-40B4-BE49-F238E27FC236}">
                <a16:creationId xmlns:a16="http://schemas.microsoft.com/office/drawing/2014/main" id="{4420204A-907F-461E-968C-63D192BF16DD}"/>
              </a:ext>
            </a:extLst>
          </p:cNvPr>
          <p:cNvSpPr>
            <a:spLocks noChangeArrowheads="1"/>
          </p:cNvSpPr>
          <p:nvPr>
            <p:custDataLst>
              <p:tags r:id="rId6"/>
            </p:custDataLst>
          </p:nvPr>
        </p:nvSpPr>
        <p:spPr bwMode="auto">
          <a:xfrm>
            <a:off x="11012130" y="3546783"/>
            <a:ext cx="625834" cy="507831"/>
          </a:xfrm>
          <a:prstGeom prst="rect">
            <a:avLst/>
          </a:prstGeom>
          <a:solidFill>
            <a:srgbClr val="D8EED2"/>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6" name="Rectangle 15">
            <a:extLst>
              <a:ext uri="{FF2B5EF4-FFF2-40B4-BE49-F238E27FC236}">
                <a16:creationId xmlns:a16="http://schemas.microsoft.com/office/drawing/2014/main" id="{0C1D8E72-027E-4DEB-B3CC-5EE4188FDCFF}"/>
              </a:ext>
            </a:extLst>
          </p:cNvPr>
          <p:cNvSpPr>
            <a:spLocks noChangeArrowheads="1"/>
          </p:cNvSpPr>
          <p:nvPr>
            <p:custDataLst>
              <p:tags r:id="rId7"/>
            </p:custDataLst>
          </p:nvPr>
        </p:nvSpPr>
        <p:spPr bwMode="auto">
          <a:xfrm>
            <a:off x="11012131" y="2107741"/>
            <a:ext cx="625834" cy="507831"/>
          </a:xfrm>
          <a:prstGeom prst="rect">
            <a:avLst/>
          </a:prstGeom>
          <a:solidFill>
            <a:srgbClr val="EBF7DE"/>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cxnSp>
        <p:nvCxnSpPr>
          <p:cNvPr id="81" name="Straight Connector 80">
            <a:extLst>
              <a:ext uri="{FF2B5EF4-FFF2-40B4-BE49-F238E27FC236}">
                <a16:creationId xmlns:a16="http://schemas.microsoft.com/office/drawing/2014/main" id="{16B7107B-F2DC-4555-AE99-FCB4579BCCCF}"/>
              </a:ext>
            </a:extLst>
          </p:cNvPr>
          <p:cNvCxnSpPr>
            <a:cxnSpLocks/>
          </p:cNvCxnSpPr>
          <p:nvPr/>
        </p:nvCxnSpPr>
        <p:spPr>
          <a:xfrm>
            <a:off x="552450" y="3458055"/>
            <a:ext cx="11085515"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3CAF19D-9225-4ECF-9A68-A416C014EEC5}"/>
              </a:ext>
            </a:extLst>
          </p:cNvPr>
          <p:cNvCxnSpPr>
            <a:cxnSpLocks/>
          </p:cNvCxnSpPr>
          <p:nvPr/>
        </p:nvCxnSpPr>
        <p:spPr>
          <a:xfrm>
            <a:off x="552450" y="4862685"/>
            <a:ext cx="11085515"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9692D00-59A4-01A8-6D11-FF3E55A01C94}"/>
              </a:ext>
            </a:extLst>
          </p:cNvPr>
          <p:cNvCxnSpPr>
            <a:cxnSpLocks/>
          </p:cNvCxnSpPr>
          <p:nvPr/>
        </p:nvCxnSpPr>
        <p:spPr>
          <a:xfrm>
            <a:off x="2095410" y="2721417"/>
            <a:ext cx="954255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824B9-2EB0-67F3-858B-0028D0EB8341}"/>
              </a:ext>
            </a:extLst>
          </p:cNvPr>
          <p:cNvCxnSpPr>
            <a:cxnSpLocks/>
          </p:cNvCxnSpPr>
          <p:nvPr/>
        </p:nvCxnSpPr>
        <p:spPr>
          <a:xfrm>
            <a:off x="2095410" y="4160459"/>
            <a:ext cx="954255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3A37A72-0EFA-A424-7289-D305BA3D3D1A}"/>
              </a:ext>
            </a:extLst>
          </p:cNvPr>
          <p:cNvCxnSpPr>
            <a:cxnSpLocks/>
          </p:cNvCxnSpPr>
          <p:nvPr/>
        </p:nvCxnSpPr>
        <p:spPr>
          <a:xfrm>
            <a:off x="2095410" y="5599502"/>
            <a:ext cx="954255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8" name="Google Shape;507;p14">
            <a:extLst>
              <a:ext uri="{FF2B5EF4-FFF2-40B4-BE49-F238E27FC236}">
                <a16:creationId xmlns:a16="http://schemas.microsoft.com/office/drawing/2014/main" id="{A254285B-1B2A-A997-8796-FBBCEE20393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3" name="Text Placeholder 12">
            <a:extLst>
              <a:ext uri="{FF2B5EF4-FFF2-40B4-BE49-F238E27FC236}">
                <a16:creationId xmlns:a16="http://schemas.microsoft.com/office/drawing/2014/main" id="{2B14360B-BCB8-A3A4-8750-A7BE2CA0C29C}"/>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147311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34D999-61E2-754E-970E-63062D99B94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3B34D999-61E2-754E-970E-63062D99B94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6" name="Google Shape;164;p30">
            <a:extLst>
              <a:ext uri="{FF2B5EF4-FFF2-40B4-BE49-F238E27FC236}">
                <a16:creationId xmlns:a16="http://schemas.microsoft.com/office/drawing/2014/main" id="{B1FCB06A-01B5-D242-8D8F-BC3A995BBD71}"/>
              </a:ext>
            </a:extLst>
          </p:cNvPr>
          <p:cNvGrpSpPr/>
          <p:nvPr/>
        </p:nvGrpSpPr>
        <p:grpSpPr>
          <a:xfrm>
            <a:off x="0" y="0"/>
            <a:ext cx="6297800" cy="6864400"/>
            <a:chOff x="0" y="0"/>
            <a:chExt cx="4723350" cy="5148300"/>
          </a:xfrm>
          <a:solidFill>
            <a:srgbClr val="E6E6E6"/>
          </a:solidFill>
        </p:grpSpPr>
        <p:sp>
          <p:nvSpPr>
            <p:cNvPr id="7" name="Google Shape;165;p30">
              <a:extLst>
                <a:ext uri="{FF2B5EF4-FFF2-40B4-BE49-F238E27FC236}">
                  <a16:creationId xmlns:a16="http://schemas.microsoft.com/office/drawing/2014/main" id="{40A04385-EB74-9044-9DAB-1D99182A4A2E}"/>
                </a:ext>
              </a:extLst>
            </p:cNvPr>
            <p:cNvSpPr/>
            <p:nvPr/>
          </p:nvSpPr>
          <p:spPr>
            <a:xfrm>
              <a:off x="3963450" y="4800"/>
              <a:ext cx="759900" cy="5143500"/>
            </a:xfrm>
            <a:prstGeom prst="diamond">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effectLst/>
                <a:uLnTx/>
                <a:uFillTx/>
                <a:latin typeface="Arial"/>
                <a:ea typeface="+mn-ea"/>
                <a:cs typeface="Arial"/>
                <a:sym typeface="Arial"/>
              </a:endParaRPr>
            </a:p>
          </p:txBody>
        </p:sp>
        <p:sp>
          <p:nvSpPr>
            <p:cNvPr id="8" name="Google Shape;166;p30">
              <a:extLst>
                <a:ext uri="{FF2B5EF4-FFF2-40B4-BE49-F238E27FC236}">
                  <a16:creationId xmlns:a16="http://schemas.microsoft.com/office/drawing/2014/main" id="{FE45F81C-9715-9D4C-8860-21C3800BF3E8}"/>
                </a:ext>
              </a:extLst>
            </p:cNvPr>
            <p:cNvSpPr/>
            <p:nvPr/>
          </p:nvSpPr>
          <p:spPr>
            <a:xfrm>
              <a:off x="0" y="0"/>
              <a:ext cx="4343400" cy="5143500"/>
            </a:xfrm>
            <a:prstGeom prst="rect">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effectLst/>
                <a:uLnTx/>
                <a:uFillTx/>
                <a:latin typeface="Arial"/>
                <a:ea typeface="+mn-ea"/>
                <a:cs typeface="Arial"/>
                <a:sym typeface="Arial"/>
              </a:endParaRPr>
            </a:p>
          </p:txBody>
        </p:sp>
      </p:grpSp>
      <p:sp>
        <p:nvSpPr>
          <p:cNvPr id="10" name="Google Shape;167;p30">
            <a:extLst>
              <a:ext uri="{FF2B5EF4-FFF2-40B4-BE49-F238E27FC236}">
                <a16:creationId xmlns:a16="http://schemas.microsoft.com/office/drawing/2014/main" id="{04B91CE6-4690-3740-B6E4-EA2B0709CA3B}"/>
              </a:ext>
            </a:extLst>
          </p:cNvPr>
          <p:cNvSpPr txBox="1"/>
          <p:nvPr/>
        </p:nvSpPr>
        <p:spPr>
          <a:xfrm>
            <a:off x="759417" y="2157522"/>
            <a:ext cx="4541579" cy="921600"/>
          </a:xfrm>
          <a:prstGeom prst="rect">
            <a:avLst/>
          </a:prstGeom>
          <a:noFill/>
          <a:ln>
            <a:noFill/>
          </a:ln>
        </p:spPr>
        <p:txBody>
          <a:bodyPr spcFirstLastPara="1" wrap="square" lIns="121900" tIns="121900" rIns="121900" bIns="121900" anchor="t" anchorCtr="0">
            <a:noAutofit/>
          </a:bodyPr>
          <a:lstStyle/>
          <a:p>
            <a:pPr marL="0" marR="0" lvl="0" indent="0" defTabSz="1219170" rtl="0" eaLnBrk="1" fontAlgn="auto" latinLnBrk="0" hangingPunct="1">
              <a:lnSpc>
                <a:spcPct val="115000"/>
              </a:lnSpc>
              <a:spcBef>
                <a:spcPts val="0"/>
              </a:spcBef>
              <a:spcAft>
                <a:spcPts val="2133"/>
              </a:spcAft>
              <a:buClr>
                <a:srgbClr val="000000"/>
              </a:buClr>
              <a:buSzTx/>
              <a:buFontTx/>
              <a:buNone/>
              <a:tabLst/>
              <a:defRPr/>
            </a:pPr>
            <a:r>
              <a:rPr kumimoji="0" lang="en-US" sz="2500" b="1" u="none" strike="noStrike" kern="0" cap="none" spc="0" normalizeH="0" baseline="0" dirty="0">
                <a:ln>
                  <a:noFill/>
                </a:ln>
                <a:solidFill>
                  <a:schemeClr val="accent2"/>
                </a:solidFill>
                <a:effectLst/>
                <a:uLnTx/>
                <a:uFillTx/>
                <a:latin typeface="Arial" panose="020B0604020202020204" pitchFamily="34" charset="0"/>
                <a:ea typeface="Helvetica Neue"/>
                <a:cs typeface="Arial" panose="020B0604020202020204" pitchFamily="34" charset="0"/>
                <a:sym typeface="Helvetica Neue"/>
              </a:rPr>
              <a:t>Question:</a:t>
            </a:r>
          </a:p>
          <a:p>
            <a:pPr marL="0" marR="0" lvl="0" indent="0" defTabSz="1219170" rtl="0" eaLnBrk="1" fontAlgn="auto" latinLnBrk="0" hangingPunct="1">
              <a:lnSpc>
                <a:spcPct val="115000"/>
              </a:lnSpc>
              <a:spcBef>
                <a:spcPts val="0"/>
              </a:spcBef>
              <a:spcAft>
                <a:spcPts val="2133"/>
              </a:spcAft>
              <a:buClr>
                <a:srgbClr val="000000"/>
              </a:buClr>
              <a:buSzTx/>
              <a:buFontTx/>
              <a:buNone/>
              <a:tabLst/>
              <a:defRPr/>
            </a:pPr>
            <a:r>
              <a:rPr kumimoji="0" lang="en-US" sz="2500" b="1" u="none" strike="noStrike" kern="0" cap="none" spc="0" normalizeH="0" baseline="0" dirty="0">
                <a:ln>
                  <a:noFill/>
                </a:ln>
                <a:effectLst/>
                <a:uLnTx/>
                <a:uFillTx/>
                <a:latin typeface="Arial" panose="020B0604020202020204" pitchFamily="34" charset="0"/>
                <a:ea typeface="Helvetica Neue"/>
                <a:cs typeface="Arial" panose="020B0604020202020204" pitchFamily="34" charset="0"/>
                <a:sym typeface="Helvetica Neue"/>
              </a:rPr>
              <a:t>What is a business case?</a:t>
            </a:r>
          </a:p>
        </p:txBody>
      </p:sp>
      <p:sp>
        <p:nvSpPr>
          <p:cNvPr id="11" name="Google Shape;168;p30">
            <a:extLst>
              <a:ext uri="{FF2B5EF4-FFF2-40B4-BE49-F238E27FC236}">
                <a16:creationId xmlns:a16="http://schemas.microsoft.com/office/drawing/2014/main" id="{AA4B38DB-1E55-E149-9370-215CEA231EC2}"/>
              </a:ext>
            </a:extLst>
          </p:cNvPr>
          <p:cNvSpPr txBox="1"/>
          <p:nvPr/>
        </p:nvSpPr>
        <p:spPr>
          <a:xfrm>
            <a:off x="6748929" y="2157522"/>
            <a:ext cx="4543200" cy="921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2133"/>
              </a:spcAft>
              <a:buClr>
                <a:srgbClr val="000000"/>
              </a:buClr>
              <a:buSzTx/>
              <a:buFontTx/>
              <a:buNone/>
              <a:tabLst/>
              <a:defRPr/>
            </a:pPr>
            <a:r>
              <a:rPr kumimoji="0" lang="en-US" sz="2500" b="1" u="none" strike="noStrike" kern="0" cap="none" spc="0" normalizeH="0" baseline="0" dirty="0">
                <a:ln>
                  <a:noFill/>
                </a:ln>
                <a:solidFill>
                  <a:schemeClr val="accent2"/>
                </a:solidFill>
                <a:effectLst/>
                <a:uLnTx/>
                <a:uFillTx/>
                <a:latin typeface="Arial" panose="020B0604020202020204" pitchFamily="34" charset="0"/>
                <a:ea typeface="Helvetica Neue"/>
                <a:cs typeface="Arial" panose="020B0604020202020204" pitchFamily="34" charset="0"/>
                <a:sym typeface="Helvetica Neue"/>
              </a:rPr>
              <a:t>Answer:</a:t>
            </a:r>
          </a:p>
          <a:p>
            <a:pPr marL="0" marR="0" lvl="0" indent="0" algn="l" defTabSz="1219170" rtl="0" eaLnBrk="1" fontAlgn="auto" latinLnBrk="0" hangingPunct="1">
              <a:lnSpc>
                <a:spcPct val="115000"/>
              </a:lnSpc>
              <a:spcBef>
                <a:spcPts val="0"/>
              </a:spcBef>
              <a:spcAft>
                <a:spcPts val="2133"/>
              </a:spcAft>
              <a:buClr>
                <a:srgbClr val="000000"/>
              </a:buClr>
              <a:buSzTx/>
              <a:buFontTx/>
              <a:buNone/>
              <a:tabLst/>
              <a:defRPr/>
            </a:pPr>
            <a:r>
              <a:rPr kumimoji="0" lang="en-US" sz="2500" b="1" u="none" strike="noStrike" kern="0" cap="none" spc="0" normalizeH="0" baseline="0" dirty="0">
                <a:ln>
                  <a:noFill/>
                </a:ln>
                <a:effectLst/>
                <a:uLnTx/>
                <a:uFillTx/>
                <a:latin typeface="Arial" panose="020B0604020202020204" pitchFamily="34" charset="0"/>
                <a:ea typeface="Helvetica Neue"/>
                <a:cs typeface="Arial" panose="020B0604020202020204" pitchFamily="34" charset="0"/>
                <a:sym typeface="Helvetica Neue"/>
              </a:rPr>
              <a:t>A business case answers the question ”What happens if we take this course of action?”</a:t>
            </a:r>
          </a:p>
        </p:txBody>
      </p:sp>
      <p:sp>
        <p:nvSpPr>
          <p:cNvPr id="5" name="Text Placeholder 4">
            <a:extLst>
              <a:ext uri="{FF2B5EF4-FFF2-40B4-BE49-F238E27FC236}">
                <a16:creationId xmlns:a16="http://schemas.microsoft.com/office/drawing/2014/main" id="{69725D42-75D3-4E97-6248-92C7AA4CD5E1}"/>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5705538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46B0C6C9-1BEB-FD44-701D-9581E7C95F0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81DFB52-1B81-8012-F834-96E8B50E99D3}"/>
              </a:ext>
            </a:extLst>
          </p:cNvPr>
          <p:cNvSpPr>
            <a:spLocks noGrp="1"/>
          </p:cNvSpPr>
          <p:nvPr>
            <p:ph type="body" sz="quarter" idx="17"/>
          </p:nvPr>
        </p:nvSpPr>
        <p:spPr/>
        <p:txBody>
          <a:bodyPr/>
          <a:lstStyle/>
          <a:p>
            <a:endParaRPr lang="en-US"/>
          </a:p>
        </p:txBody>
      </p:sp>
      <p:sp>
        <p:nvSpPr>
          <p:cNvPr id="7" name="Title 6">
            <a:extLst>
              <a:ext uri="{FF2B5EF4-FFF2-40B4-BE49-F238E27FC236}">
                <a16:creationId xmlns:a16="http://schemas.microsoft.com/office/drawing/2014/main" id="{004B0C69-DDEC-E006-3965-A5A56EE2AE05}"/>
              </a:ext>
            </a:extLst>
          </p:cNvPr>
          <p:cNvSpPr>
            <a:spLocks noGrp="1"/>
          </p:cNvSpPr>
          <p:nvPr>
            <p:ph type="title"/>
          </p:nvPr>
        </p:nvSpPr>
        <p:spPr/>
        <p:txBody>
          <a:bodyPr/>
          <a:lstStyle/>
          <a:p>
            <a:r>
              <a:rPr lang="en-US" dirty="0"/>
              <a:t>Intangible benefits are primarily from [insert areas]</a:t>
            </a:r>
          </a:p>
        </p:txBody>
      </p:sp>
      <p:sp>
        <p:nvSpPr>
          <p:cNvPr id="2" name="Oval 40">
            <a:extLst>
              <a:ext uri="{FF2B5EF4-FFF2-40B4-BE49-F238E27FC236}">
                <a16:creationId xmlns:a16="http://schemas.microsoft.com/office/drawing/2014/main" id="{0BBA1BDE-4892-06B6-04DA-8687853A4933}"/>
              </a:ext>
            </a:extLst>
          </p:cNvPr>
          <p:cNvSpPr>
            <a:spLocks noChangeArrowheads="1"/>
          </p:cNvSpPr>
          <p:nvPr/>
        </p:nvSpPr>
        <p:spPr bwMode="blackWhite">
          <a:xfrm>
            <a:off x="547688" y="1861055"/>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 e.g., higher employee morale]</a:t>
            </a:r>
          </a:p>
        </p:txBody>
      </p:sp>
      <p:sp>
        <p:nvSpPr>
          <p:cNvPr id="6" name="Oval 40">
            <a:extLst>
              <a:ext uri="{FF2B5EF4-FFF2-40B4-BE49-F238E27FC236}">
                <a16:creationId xmlns:a16="http://schemas.microsoft.com/office/drawing/2014/main" id="{E591D068-40DE-86C2-8CD3-DFF903D3ACCD}"/>
              </a:ext>
            </a:extLst>
          </p:cNvPr>
          <p:cNvSpPr>
            <a:spLocks noChangeArrowheads="1"/>
          </p:cNvSpPr>
          <p:nvPr/>
        </p:nvSpPr>
        <p:spPr bwMode="blackWhite">
          <a:xfrm>
            <a:off x="2664069" y="1861055"/>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8" name="Oval 40">
            <a:extLst>
              <a:ext uri="{FF2B5EF4-FFF2-40B4-BE49-F238E27FC236}">
                <a16:creationId xmlns:a16="http://schemas.microsoft.com/office/drawing/2014/main" id="{4D81AAD9-07D3-2266-3A9E-4F2A3A444BB8}"/>
              </a:ext>
            </a:extLst>
          </p:cNvPr>
          <p:cNvSpPr>
            <a:spLocks noChangeArrowheads="1"/>
          </p:cNvSpPr>
          <p:nvPr/>
        </p:nvSpPr>
        <p:spPr bwMode="blackWhite">
          <a:xfrm>
            <a:off x="547688" y="2753484"/>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a:t>
            </a:r>
          </a:p>
        </p:txBody>
      </p:sp>
      <p:sp>
        <p:nvSpPr>
          <p:cNvPr id="9" name="Oval 40">
            <a:extLst>
              <a:ext uri="{FF2B5EF4-FFF2-40B4-BE49-F238E27FC236}">
                <a16:creationId xmlns:a16="http://schemas.microsoft.com/office/drawing/2014/main" id="{A3A47F56-4EC8-C1CE-6399-3B1D389B6B74}"/>
              </a:ext>
            </a:extLst>
          </p:cNvPr>
          <p:cNvSpPr>
            <a:spLocks noChangeArrowheads="1"/>
          </p:cNvSpPr>
          <p:nvPr/>
        </p:nvSpPr>
        <p:spPr bwMode="blackWhite">
          <a:xfrm>
            <a:off x="2664069" y="2753484"/>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10" name="Oval 40">
            <a:extLst>
              <a:ext uri="{FF2B5EF4-FFF2-40B4-BE49-F238E27FC236}">
                <a16:creationId xmlns:a16="http://schemas.microsoft.com/office/drawing/2014/main" id="{FA967B1D-6EA6-564E-1558-9B819B512449}"/>
              </a:ext>
            </a:extLst>
          </p:cNvPr>
          <p:cNvSpPr>
            <a:spLocks noChangeArrowheads="1"/>
          </p:cNvSpPr>
          <p:nvPr/>
        </p:nvSpPr>
        <p:spPr bwMode="blackWhite">
          <a:xfrm>
            <a:off x="547688" y="3645913"/>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a:t>
            </a:r>
          </a:p>
        </p:txBody>
      </p:sp>
      <p:sp>
        <p:nvSpPr>
          <p:cNvPr id="11" name="Oval 40">
            <a:extLst>
              <a:ext uri="{FF2B5EF4-FFF2-40B4-BE49-F238E27FC236}">
                <a16:creationId xmlns:a16="http://schemas.microsoft.com/office/drawing/2014/main" id="{9C430470-834E-40E1-B030-32EF6545D588}"/>
              </a:ext>
            </a:extLst>
          </p:cNvPr>
          <p:cNvSpPr>
            <a:spLocks noChangeArrowheads="1"/>
          </p:cNvSpPr>
          <p:nvPr/>
        </p:nvSpPr>
        <p:spPr bwMode="blackWhite">
          <a:xfrm>
            <a:off x="2664069" y="3645913"/>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12" name="Oval 40">
            <a:extLst>
              <a:ext uri="{FF2B5EF4-FFF2-40B4-BE49-F238E27FC236}">
                <a16:creationId xmlns:a16="http://schemas.microsoft.com/office/drawing/2014/main" id="{24D11BDF-5B28-F30F-CB80-B1ED8E89AFDB}"/>
              </a:ext>
            </a:extLst>
          </p:cNvPr>
          <p:cNvSpPr>
            <a:spLocks noChangeArrowheads="1"/>
          </p:cNvSpPr>
          <p:nvPr/>
        </p:nvSpPr>
        <p:spPr bwMode="blackWhite">
          <a:xfrm>
            <a:off x="547688" y="4538342"/>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a:t>
            </a:r>
          </a:p>
        </p:txBody>
      </p:sp>
      <p:sp>
        <p:nvSpPr>
          <p:cNvPr id="14" name="Oval 40">
            <a:extLst>
              <a:ext uri="{FF2B5EF4-FFF2-40B4-BE49-F238E27FC236}">
                <a16:creationId xmlns:a16="http://schemas.microsoft.com/office/drawing/2014/main" id="{EEECCE48-0348-4EBE-66FE-F398994358B9}"/>
              </a:ext>
            </a:extLst>
          </p:cNvPr>
          <p:cNvSpPr>
            <a:spLocks noChangeArrowheads="1"/>
          </p:cNvSpPr>
          <p:nvPr/>
        </p:nvSpPr>
        <p:spPr bwMode="blackWhite">
          <a:xfrm>
            <a:off x="2664069" y="4538342"/>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15" name="Oval 40">
            <a:extLst>
              <a:ext uri="{FF2B5EF4-FFF2-40B4-BE49-F238E27FC236}">
                <a16:creationId xmlns:a16="http://schemas.microsoft.com/office/drawing/2014/main" id="{E43AFFB5-639E-AA28-F074-83CA85B8CCE1}"/>
              </a:ext>
            </a:extLst>
          </p:cNvPr>
          <p:cNvSpPr>
            <a:spLocks noChangeArrowheads="1"/>
          </p:cNvSpPr>
          <p:nvPr/>
        </p:nvSpPr>
        <p:spPr bwMode="blackWhite">
          <a:xfrm>
            <a:off x="547688" y="5430771"/>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a:t>
            </a:r>
          </a:p>
        </p:txBody>
      </p:sp>
      <p:sp>
        <p:nvSpPr>
          <p:cNvPr id="16" name="Oval 40">
            <a:extLst>
              <a:ext uri="{FF2B5EF4-FFF2-40B4-BE49-F238E27FC236}">
                <a16:creationId xmlns:a16="http://schemas.microsoft.com/office/drawing/2014/main" id="{14425D19-53DD-422B-C4C3-9676FAC2BE58}"/>
              </a:ext>
            </a:extLst>
          </p:cNvPr>
          <p:cNvSpPr>
            <a:spLocks noChangeArrowheads="1"/>
          </p:cNvSpPr>
          <p:nvPr/>
        </p:nvSpPr>
        <p:spPr bwMode="blackWhite">
          <a:xfrm>
            <a:off x="2664069" y="5430771"/>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19" name="Oval 18">
            <a:extLst>
              <a:ext uri="{FF2B5EF4-FFF2-40B4-BE49-F238E27FC236}">
                <a16:creationId xmlns:a16="http://schemas.microsoft.com/office/drawing/2014/main" id="{2A765544-E233-725C-DE24-8DFD56AAFCB7}"/>
              </a:ext>
            </a:extLst>
          </p:cNvPr>
          <p:cNvSpPr/>
          <p:nvPr/>
        </p:nvSpPr>
        <p:spPr>
          <a:xfrm>
            <a:off x="349688" y="2059055"/>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20" name="Oval 19">
            <a:extLst>
              <a:ext uri="{FF2B5EF4-FFF2-40B4-BE49-F238E27FC236}">
                <a16:creationId xmlns:a16="http://schemas.microsoft.com/office/drawing/2014/main" id="{BF4BD875-41AA-A328-C431-D8294B3D0D1B}"/>
              </a:ext>
            </a:extLst>
          </p:cNvPr>
          <p:cNvSpPr/>
          <p:nvPr/>
        </p:nvSpPr>
        <p:spPr>
          <a:xfrm>
            <a:off x="349688" y="2951484"/>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B</a:t>
            </a:r>
          </a:p>
        </p:txBody>
      </p:sp>
      <p:sp>
        <p:nvSpPr>
          <p:cNvPr id="21" name="Oval 20">
            <a:extLst>
              <a:ext uri="{FF2B5EF4-FFF2-40B4-BE49-F238E27FC236}">
                <a16:creationId xmlns:a16="http://schemas.microsoft.com/office/drawing/2014/main" id="{962C577F-BA4C-04D3-BA1A-AEE722FA4054}"/>
              </a:ext>
            </a:extLst>
          </p:cNvPr>
          <p:cNvSpPr/>
          <p:nvPr/>
        </p:nvSpPr>
        <p:spPr>
          <a:xfrm>
            <a:off x="349688" y="3843913"/>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C</a:t>
            </a:r>
          </a:p>
        </p:txBody>
      </p:sp>
      <p:sp>
        <p:nvSpPr>
          <p:cNvPr id="22" name="Oval 21">
            <a:extLst>
              <a:ext uri="{FF2B5EF4-FFF2-40B4-BE49-F238E27FC236}">
                <a16:creationId xmlns:a16="http://schemas.microsoft.com/office/drawing/2014/main" id="{95278729-7E52-9BB5-1484-006809A90E21}"/>
              </a:ext>
            </a:extLst>
          </p:cNvPr>
          <p:cNvSpPr/>
          <p:nvPr/>
        </p:nvSpPr>
        <p:spPr>
          <a:xfrm>
            <a:off x="349688" y="4736342"/>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D</a:t>
            </a:r>
          </a:p>
        </p:txBody>
      </p:sp>
      <p:sp>
        <p:nvSpPr>
          <p:cNvPr id="23" name="Oval 22">
            <a:extLst>
              <a:ext uri="{FF2B5EF4-FFF2-40B4-BE49-F238E27FC236}">
                <a16:creationId xmlns:a16="http://schemas.microsoft.com/office/drawing/2014/main" id="{954852E4-2945-0CDA-5CC9-C09B7166A846}"/>
              </a:ext>
            </a:extLst>
          </p:cNvPr>
          <p:cNvSpPr/>
          <p:nvPr/>
        </p:nvSpPr>
        <p:spPr>
          <a:xfrm>
            <a:off x="349688" y="5628771"/>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E</a:t>
            </a:r>
          </a:p>
        </p:txBody>
      </p:sp>
      <p:sp>
        <p:nvSpPr>
          <p:cNvPr id="5" name="Google Shape;507;p14">
            <a:extLst>
              <a:ext uri="{FF2B5EF4-FFF2-40B4-BE49-F238E27FC236}">
                <a16:creationId xmlns:a16="http://schemas.microsoft.com/office/drawing/2014/main" id="{734F8BCB-3334-DF70-93CD-1F035DDC167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456938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C3E4C33A-6170-4029-B274-7A966F8A38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23" name="think-cell data - do not delete" hidden="1">
                        <a:extLst>
                          <a:ext uri="{FF2B5EF4-FFF2-40B4-BE49-F238E27FC236}">
                            <a16:creationId xmlns:a16="http://schemas.microsoft.com/office/drawing/2014/main" id="{C3E4C33A-6170-4029-B274-7A966F8A38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161FAA-F62D-4AAE-A39D-BF9669D06A20}"/>
              </a:ext>
            </a:extLst>
          </p:cNvPr>
          <p:cNvSpPr>
            <a:spLocks noGrp="1"/>
          </p:cNvSpPr>
          <p:nvPr>
            <p:ph type="title"/>
          </p:nvPr>
        </p:nvSpPr>
        <p:spPr>
          <a:xfrm>
            <a:off x="554736" y="355092"/>
            <a:ext cx="11082528" cy="731520"/>
          </a:xfrm>
        </p:spPr>
        <p:txBody>
          <a:bodyPr vert="horz"/>
          <a:lstStyle/>
          <a:p>
            <a:r>
              <a:rPr lang="en-US" dirty="0"/>
              <a:t>[Insert initiatives] expected to be main drivers of value</a:t>
            </a:r>
          </a:p>
        </p:txBody>
      </p:sp>
      <p:sp>
        <p:nvSpPr>
          <p:cNvPr id="56" name="Rounded Rectangle 27">
            <a:extLst>
              <a:ext uri="{FF2B5EF4-FFF2-40B4-BE49-F238E27FC236}">
                <a16:creationId xmlns:a16="http://schemas.microsoft.com/office/drawing/2014/main" id="{215E1779-7599-4E9F-B241-A1BBB108FCCC}"/>
              </a:ext>
            </a:extLst>
          </p:cNvPr>
          <p:cNvSpPr/>
          <p:nvPr/>
        </p:nvSpPr>
        <p:spPr>
          <a:xfrm>
            <a:off x="2079769" y="2639093"/>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drivers e.g., revenue]</a:t>
            </a:r>
            <a:endParaRPr lang="en-US" sz="1200" dirty="0">
              <a:solidFill>
                <a:schemeClr val="bg1"/>
              </a:solidFill>
              <a:cs typeface="Verdana" panose="020B0604030504040204" pitchFamily="34" charset="0"/>
            </a:endParaRPr>
          </a:p>
        </p:txBody>
      </p:sp>
      <p:sp>
        <p:nvSpPr>
          <p:cNvPr id="57" name="Rounded Rectangle 27">
            <a:extLst>
              <a:ext uri="{FF2B5EF4-FFF2-40B4-BE49-F238E27FC236}">
                <a16:creationId xmlns:a16="http://schemas.microsoft.com/office/drawing/2014/main" id="{A22C10B6-F7B0-42B0-96B0-38A7CE07A57B}"/>
              </a:ext>
            </a:extLst>
          </p:cNvPr>
          <p:cNvSpPr/>
          <p:nvPr/>
        </p:nvSpPr>
        <p:spPr>
          <a:xfrm>
            <a:off x="554038" y="3703717"/>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main area e.g., profitability]</a:t>
            </a:r>
            <a:endParaRPr lang="en-US" sz="1200" dirty="0">
              <a:solidFill>
                <a:schemeClr val="bg1"/>
              </a:solidFill>
              <a:cs typeface="Verdana" panose="020B0604030504040204" pitchFamily="34" charset="0"/>
            </a:endParaRPr>
          </a:p>
        </p:txBody>
      </p:sp>
      <p:sp>
        <p:nvSpPr>
          <p:cNvPr id="58" name="Rounded Rectangle 27">
            <a:extLst>
              <a:ext uri="{FF2B5EF4-FFF2-40B4-BE49-F238E27FC236}">
                <a16:creationId xmlns:a16="http://schemas.microsoft.com/office/drawing/2014/main" id="{5384B0CA-C10D-4673-9682-0F1C06D87686}"/>
              </a:ext>
            </a:extLst>
          </p:cNvPr>
          <p:cNvSpPr/>
          <p:nvPr/>
        </p:nvSpPr>
        <p:spPr>
          <a:xfrm>
            <a:off x="2079769" y="4768340"/>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drivers e.g., costs]</a:t>
            </a:r>
            <a:endParaRPr lang="en-US" sz="1200" dirty="0">
              <a:solidFill>
                <a:schemeClr val="bg1"/>
              </a:solidFill>
              <a:cs typeface="Verdana" panose="020B0604030504040204" pitchFamily="34" charset="0"/>
            </a:endParaRPr>
          </a:p>
        </p:txBody>
      </p:sp>
      <p:sp>
        <p:nvSpPr>
          <p:cNvPr id="41" name="TextBox 8">
            <a:extLst>
              <a:ext uri="{FF2B5EF4-FFF2-40B4-BE49-F238E27FC236}">
                <a16:creationId xmlns:a16="http://schemas.microsoft.com/office/drawing/2014/main" id="{8A63312B-DD72-4ED2-954A-D025A9D686E7}"/>
              </a:ext>
            </a:extLst>
          </p:cNvPr>
          <p:cNvSpPr txBox="1"/>
          <p:nvPr/>
        </p:nvSpPr>
        <p:spPr bwMode="auto">
          <a:xfrm>
            <a:off x="554038" y="1717979"/>
            <a:ext cx="2863601"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Areas</a:t>
            </a:r>
          </a:p>
        </p:txBody>
      </p:sp>
      <p:cxnSp>
        <p:nvCxnSpPr>
          <p:cNvPr id="42" name="Straight Connector 41">
            <a:extLst>
              <a:ext uri="{FF2B5EF4-FFF2-40B4-BE49-F238E27FC236}">
                <a16:creationId xmlns:a16="http://schemas.microsoft.com/office/drawing/2014/main" id="{39AEA6C0-B0B4-4F37-B32E-2AB6E0011C6F}"/>
              </a:ext>
            </a:extLst>
          </p:cNvPr>
          <p:cNvCxnSpPr/>
          <p:nvPr/>
        </p:nvCxnSpPr>
        <p:spPr>
          <a:xfrm>
            <a:off x="554038" y="1981048"/>
            <a:ext cx="2863601"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9" name="Rounded Rectangle 27">
            <a:extLst>
              <a:ext uri="{FF2B5EF4-FFF2-40B4-BE49-F238E27FC236}">
                <a16:creationId xmlns:a16="http://schemas.microsoft.com/office/drawing/2014/main" id="{FE751C32-BF24-4007-99BE-E268E2D1E4A0}"/>
              </a:ext>
            </a:extLst>
          </p:cNvPr>
          <p:cNvSpPr/>
          <p:nvPr/>
        </p:nvSpPr>
        <p:spPr>
          <a:xfrm>
            <a:off x="3798899" y="2078198"/>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 e.g., Personalized price points]</a:t>
            </a:r>
            <a:endParaRPr lang="en-US" sz="1200" dirty="0">
              <a:cs typeface="Verdana" panose="020B0604030504040204" pitchFamily="34" charset="0"/>
            </a:endParaRPr>
          </a:p>
        </p:txBody>
      </p:sp>
      <p:sp>
        <p:nvSpPr>
          <p:cNvPr id="60" name="Rounded Rectangle 27">
            <a:extLst>
              <a:ext uri="{FF2B5EF4-FFF2-40B4-BE49-F238E27FC236}">
                <a16:creationId xmlns:a16="http://schemas.microsoft.com/office/drawing/2014/main" id="{9FCA0F28-0A5F-4F27-9C6A-5F8E50104A78}"/>
              </a:ext>
            </a:extLst>
          </p:cNvPr>
          <p:cNvSpPr/>
          <p:nvPr/>
        </p:nvSpPr>
        <p:spPr>
          <a:xfrm>
            <a:off x="3798899" y="2787947"/>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61" name="Rounded Rectangle 27">
            <a:extLst>
              <a:ext uri="{FF2B5EF4-FFF2-40B4-BE49-F238E27FC236}">
                <a16:creationId xmlns:a16="http://schemas.microsoft.com/office/drawing/2014/main" id="{5A4423A6-B62B-49FB-A43D-2B1D8DC3A283}"/>
              </a:ext>
            </a:extLst>
          </p:cNvPr>
          <p:cNvSpPr/>
          <p:nvPr/>
        </p:nvSpPr>
        <p:spPr>
          <a:xfrm>
            <a:off x="3798899" y="3497696"/>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62" name="Rounded Rectangle 27">
            <a:extLst>
              <a:ext uri="{FF2B5EF4-FFF2-40B4-BE49-F238E27FC236}">
                <a16:creationId xmlns:a16="http://schemas.microsoft.com/office/drawing/2014/main" id="{089E36A0-821A-48A9-9FC8-D481ABF6DC33}"/>
              </a:ext>
            </a:extLst>
          </p:cNvPr>
          <p:cNvSpPr/>
          <p:nvPr/>
        </p:nvSpPr>
        <p:spPr>
          <a:xfrm>
            <a:off x="3798899" y="4207445"/>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63" name="Rounded Rectangle 27">
            <a:extLst>
              <a:ext uri="{FF2B5EF4-FFF2-40B4-BE49-F238E27FC236}">
                <a16:creationId xmlns:a16="http://schemas.microsoft.com/office/drawing/2014/main" id="{C48CF3CE-5F42-4664-A6C6-EC1F4C6F3D82}"/>
              </a:ext>
            </a:extLst>
          </p:cNvPr>
          <p:cNvSpPr/>
          <p:nvPr/>
        </p:nvSpPr>
        <p:spPr>
          <a:xfrm>
            <a:off x="3798899" y="4917194"/>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64" name="Rounded Rectangle 27">
            <a:extLst>
              <a:ext uri="{FF2B5EF4-FFF2-40B4-BE49-F238E27FC236}">
                <a16:creationId xmlns:a16="http://schemas.microsoft.com/office/drawing/2014/main" id="{D70C45B0-A782-4B47-90CE-A2EA8F502F5D}"/>
              </a:ext>
            </a:extLst>
          </p:cNvPr>
          <p:cNvSpPr/>
          <p:nvPr/>
        </p:nvSpPr>
        <p:spPr>
          <a:xfrm>
            <a:off x="3798899" y="5626941"/>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43" name="TextBox 8">
            <a:extLst>
              <a:ext uri="{FF2B5EF4-FFF2-40B4-BE49-F238E27FC236}">
                <a16:creationId xmlns:a16="http://schemas.microsoft.com/office/drawing/2014/main" id="{E58072FF-67BC-4BD5-801E-48785C1CFD35}"/>
              </a:ext>
            </a:extLst>
          </p:cNvPr>
          <p:cNvSpPr txBox="1"/>
          <p:nvPr/>
        </p:nvSpPr>
        <p:spPr bwMode="auto">
          <a:xfrm>
            <a:off x="3798899" y="1717979"/>
            <a:ext cx="2439716"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Value drivers</a:t>
            </a:r>
          </a:p>
        </p:txBody>
      </p:sp>
      <p:cxnSp>
        <p:nvCxnSpPr>
          <p:cNvPr id="44" name="Straight Connector 43">
            <a:extLst>
              <a:ext uri="{FF2B5EF4-FFF2-40B4-BE49-F238E27FC236}">
                <a16:creationId xmlns:a16="http://schemas.microsoft.com/office/drawing/2014/main" id="{2CAF057A-67B9-4386-BD83-A45D8D822723}"/>
              </a:ext>
            </a:extLst>
          </p:cNvPr>
          <p:cNvCxnSpPr/>
          <p:nvPr/>
        </p:nvCxnSpPr>
        <p:spPr>
          <a:xfrm>
            <a:off x="3798899" y="1981048"/>
            <a:ext cx="2439716"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5" name="Rounded Rectangle 27">
            <a:extLst>
              <a:ext uri="{FF2B5EF4-FFF2-40B4-BE49-F238E27FC236}">
                <a16:creationId xmlns:a16="http://schemas.microsoft.com/office/drawing/2014/main" id="{AA5DAD6C-0A72-4C99-A104-FF8233DC01EB}"/>
              </a:ext>
            </a:extLst>
          </p:cNvPr>
          <p:cNvSpPr/>
          <p:nvPr/>
        </p:nvSpPr>
        <p:spPr>
          <a:xfrm>
            <a:off x="6619875" y="2106839"/>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66" name="Rounded Rectangle 27">
            <a:extLst>
              <a:ext uri="{FF2B5EF4-FFF2-40B4-BE49-F238E27FC236}">
                <a16:creationId xmlns:a16="http://schemas.microsoft.com/office/drawing/2014/main" id="{46FA82E2-00FE-4B42-A56A-4F94E3FEE07D}"/>
              </a:ext>
            </a:extLst>
          </p:cNvPr>
          <p:cNvSpPr/>
          <p:nvPr/>
        </p:nvSpPr>
        <p:spPr>
          <a:xfrm>
            <a:off x="6619875" y="2816588"/>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67" name="Rounded Rectangle 27">
            <a:extLst>
              <a:ext uri="{FF2B5EF4-FFF2-40B4-BE49-F238E27FC236}">
                <a16:creationId xmlns:a16="http://schemas.microsoft.com/office/drawing/2014/main" id="{1B63927E-CA58-43D4-9025-507AE0CFFC0E}"/>
              </a:ext>
            </a:extLst>
          </p:cNvPr>
          <p:cNvSpPr/>
          <p:nvPr/>
        </p:nvSpPr>
        <p:spPr>
          <a:xfrm>
            <a:off x="6619875" y="3526337"/>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68" name="Rounded Rectangle 27">
            <a:extLst>
              <a:ext uri="{FF2B5EF4-FFF2-40B4-BE49-F238E27FC236}">
                <a16:creationId xmlns:a16="http://schemas.microsoft.com/office/drawing/2014/main" id="{248B1D0B-E6AF-4BBD-80B4-058740D581F0}"/>
              </a:ext>
            </a:extLst>
          </p:cNvPr>
          <p:cNvSpPr/>
          <p:nvPr/>
        </p:nvSpPr>
        <p:spPr>
          <a:xfrm>
            <a:off x="6619875" y="4236086"/>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69" name="Rounded Rectangle 27">
            <a:extLst>
              <a:ext uri="{FF2B5EF4-FFF2-40B4-BE49-F238E27FC236}">
                <a16:creationId xmlns:a16="http://schemas.microsoft.com/office/drawing/2014/main" id="{AA586F41-91ED-4664-A11C-5A989B92AF50}"/>
              </a:ext>
            </a:extLst>
          </p:cNvPr>
          <p:cNvSpPr/>
          <p:nvPr/>
        </p:nvSpPr>
        <p:spPr>
          <a:xfrm>
            <a:off x="6619875" y="4945835"/>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70" name="Rounded Rectangle 27">
            <a:extLst>
              <a:ext uri="{FF2B5EF4-FFF2-40B4-BE49-F238E27FC236}">
                <a16:creationId xmlns:a16="http://schemas.microsoft.com/office/drawing/2014/main" id="{17062D96-FD90-413F-81F7-CAC158FC0D79}"/>
              </a:ext>
            </a:extLst>
          </p:cNvPr>
          <p:cNvSpPr/>
          <p:nvPr/>
        </p:nvSpPr>
        <p:spPr>
          <a:xfrm>
            <a:off x="6619875" y="5655582"/>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45" name="TextBox 8">
            <a:extLst>
              <a:ext uri="{FF2B5EF4-FFF2-40B4-BE49-F238E27FC236}">
                <a16:creationId xmlns:a16="http://schemas.microsoft.com/office/drawing/2014/main" id="{792AE7B5-636B-459C-B64E-853DADAE7A6C}"/>
              </a:ext>
            </a:extLst>
          </p:cNvPr>
          <p:cNvSpPr txBox="1"/>
          <p:nvPr/>
        </p:nvSpPr>
        <p:spPr bwMode="auto">
          <a:xfrm>
            <a:off x="6619875" y="1717979"/>
            <a:ext cx="5018088"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Expected benefits</a:t>
            </a:r>
          </a:p>
        </p:txBody>
      </p:sp>
      <p:cxnSp>
        <p:nvCxnSpPr>
          <p:cNvPr id="46" name="Straight Connector 45">
            <a:extLst>
              <a:ext uri="{FF2B5EF4-FFF2-40B4-BE49-F238E27FC236}">
                <a16:creationId xmlns:a16="http://schemas.microsoft.com/office/drawing/2014/main" id="{4023833D-BD2D-4F33-BAD7-1FF20C00B2FF}"/>
              </a:ext>
            </a:extLst>
          </p:cNvPr>
          <p:cNvCxnSpPr/>
          <p:nvPr/>
        </p:nvCxnSpPr>
        <p:spPr>
          <a:xfrm>
            <a:off x="6619875" y="1981048"/>
            <a:ext cx="5018088"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AutoShape 8">
            <a:extLst>
              <a:ext uri="{FF2B5EF4-FFF2-40B4-BE49-F238E27FC236}">
                <a16:creationId xmlns:a16="http://schemas.microsoft.com/office/drawing/2014/main" id="{AAAADDD0-E9A2-48D1-8081-24C34F3A194D}"/>
              </a:ext>
            </a:extLst>
          </p:cNvPr>
          <p:cNvCxnSpPr>
            <a:cxnSpLocks noChangeShapeType="1"/>
            <a:stCxn id="56" idx="2"/>
            <a:endCxn id="57" idx="3"/>
          </p:cNvCxnSpPr>
          <p:nvPr/>
        </p:nvCxnSpPr>
        <p:spPr bwMode="auto">
          <a:xfrm rot="5400000">
            <a:off x="2015421" y="3425288"/>
            <a:ext cx="609770" cy="856796"/>
          </a:xfrm>
          <a:prstGeom prst="bentConnector2">
            <a:avLst/>
          </a:prstGeom>
          <a:noFill/>
          <a:ln w="9525">
            <a:solidFill>
              <a:schemeClr val="tx1"/>
            </a:solidFill>
            <a:miter lim="800000"/>
            <a:headEnd type="none" w="sm" len="sm"/>
            <a:tailEnd type="none" w="sm" len="sm"/>
          </a:ln>
        </p:spPr>
      </p:cxnSp>
      <p:cxnSp>
        <p:nvCxnSpPr>
          <p:cNvPr id="75" name="AutoShape 8">
            <a:extLst>
              <a:ext uri="{FF2B5EF4-FFF2-40B4-BE49-F238E27FC236}">
                <a16:creationId xmlns:a16="http://schemas.microsoft.com/office/drawing/2014/main" id="{1CE2FC55-9E89-4A54-B7EB-3D331A547D09}"/>
              </a:ext>
            </a:extLst>
          </p:cNvPr>
          <p:cNvCxnSpPr>
            <a:cxnSpLocks noChangeShapeType="1"/>
            <a:stCxn id="58" idx="0"/>
            <a:endCxn id="57" idx="3"/>
          </p:cNvCxnSpPr>
          <p:nvPr/>
        </p:nvCxnSpPr>
        <p:spPr bwMode="auto">
          <a:xfrm rot="16200000" flipV="1">
            <a:off x="2015422" y="4035058"/>
            <a:ext cx="609769" cy="856796"/>
          </a:xfrm>
          <a:prstGeom prst="bentConnector2">
            <a:avLst/>
          </a:prstGeom>
          <a:noFill/>
          <a:ln w="9525">
            <a:solidFill>
              <a:schemeClr val="tx1"/>
            </a:solidFill>
            <a:miter lim="800000"/>
            <a:headEnd type="none" w="sm" len="sm"/>
            <a:tailEnd type="none" w="sm" len="sm"/>
          </a:ln>
        </p:spPr>
      </p:cxnSp>
      <p:cxnSp>
        <p:nvCxnSpPr>
          <p:cNvPr id="76" name="AutoShape 8">
            <a:extLst>
              <a:ext uri="{FF2B5EF4-FFF2-40B4-BE49-F238E27FC236}">
                <a16:creationId xmlns:a16="http://schemas.microsoft.com/office/drawing/2014/main" id="{BA514C3A-D847-4E1B-901D-78A00C84F83C}"/>
              </a:ext>
            </a:extLst>
          </p:cNvPr>
          <p:cNvCxnSpPr>
            <a:cxnSpLocks noChangeShapeType="1"/>
            <a:stCxn id="59" idx="1"/>
            <a:endCxn id="56" idx="3"/>
          </p:cNvCxnSpPr>
          <p:nvPr/>
        </p:nvCxnSpPr>
        <p:spPr bwMode="auto">
          <a:xfrm rot="10800000" flipV="1">
            <a:off x="3417639" y="2384197"/>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78" name="AutoShape 8">
            <a:extLst>
              <a:ext uri="{FF2B5EF4-FFF2-40B4-BE49-F238E27FC236}">
                <a16:creationId xmlns:a16="http://schemas.microsoft.com/office/drawing/2014/main" id="{C24596AB-A8F1-4BAF-9674-6652EB718A3D}"/>
              </a:ext>
            </a:extLst>
          </p:cNvPr>
          <p:cNvCxnSpPr>
            <a:cxnSpLocks noChangeShapeType="1"/>
            <a:stCxn id="61" idx="1"/>
            <a:endCxn id="56" idx="3"/>
          </p:cNvCxnSpPr>
          <p:nvPr/>
        </p:nvCxnSpPr>
        <p:spPr bwMode="auto">
          <a:xfrm rot="10800000">
            <a:off x="3417639" y="3093948"/>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25" name="Straight Connector 24">
            <a:extLst>
              <a:ext uri="{FF2B5EF4-FFF2-40B4-BE49-F238E27FC236}">
                <a16:creationId xmlns:a16="http://schemas.microsoft.com/office/drawing/2014/main" id="{AF1C8BCB-06C3-4636-A109-F1FC4A8E8A89}"/>
              </a:ext>
            </a:extLst>
          </p:cNvPr>
          <p:cNvCxnSpPr>
            <a:cxnSpLocks/>
            <a:stCxn id="56" idx="3"/>
            <a:endCxn id="60" idx="1"/>
          </p:cNvCxnSpPr>
          <p:nvPr/>
        </p:nvCxnSpPr>
        <p:spPr>
          <a:xfrm>
            <a:off x="3417639" y="3093947"/>
            <a:ext cx="381260" cy="0"/>
          </a:xfrm>
          <a:prstGeom prst="line">
            <a:avLst/>
          </a:prstGeom>
          <a:noFill/>
          <a:ln w="9525">
            <a:solidFill>
              <a:schemeClr val="tx1"/>
            </a:solidFill>
            <a:miter lim="800000"/>
            <a:headEnd type="none" w="sm" len="sm"/>
            <a:tailEnd type="none" w="sm" len="sm"/>
          </a:ln>
        </p:spPr>
      </p:cxnSp>
      <p:cxnSp>
        <p:nvCxnSpPr>
          <p:cNvPr id="79" name="Straight Connector 78">
            <a:extLst>
              <a:ext uri="{FF2B5EF4-FFF2-40B4-BE49-F238E27FC236}">
                <a16:creationId xmlns:a16="http://schemas.microsoft.com/office/drawing/2014/main" id="{C10DC624-7D45-4511-BAFE-D04747AED5EB}"/>
              </a:ext>
            </a:extLst>
          </p:cNvPr>
          <p:cNvCxnSpPr>
            <a:cxnSpLocks/>
            <a:stCxn id="58" idx="3"/>
            <a:endCxn id="63" idx="1"/>
          </p:cNvCxnSpPr>
          <p:nvPr/>
        </p:nvCxnSpPr>
        <p:spPr>
          <a:xfrm>
            <a:off x="3417639" y="5223194"/>
            <a:ext cx="381260" cy="0"/>
          </a:xfrm>
          <a:prstGeom prst="line">
            <a:avLst/>
          </a:prstGeom>
          <a:noFill/>
          <a:ln w="9525">
            <a:solidFill>
              <a:schemeClr val="tx1"/>
            </a:solidFill>
            <a:miter lim="800000"/>
            <a:headEnd type="none" w="sm" len="sm"/>
            <a:tailEnd type="none" w="sm" len="sm"/>
          </a:ln>
        </p:spPr>
      </p:cxnSp>
      <p:cxnSp>
        <p:nvCxnSpPr>
          <p:cNvPr id="80" name="AutoShape 8">
            <a:extLst>
              <a:ext uri="{FF2B5EF4-FFF2-40B4-BE49-F238E27FC236}">
                <a16:creationId xmlns:a16="http://schemas.microsoft.com/office/drawing/2014/main" id="{AE6A8C68-CAFE-41D3-A610-DA0FDCD41A59}"/>
              </a:ext>
            </a:extLst>
          </p:cNvPr>
          <p:cNvCxnSpPr>
            <a:cxnSpLocks noChangeShapeType="1"/>
            <a:stCxn id="62" idx="1"/>
            <a:endCxn id="58" idx="3"/>
          </p:cNvCxnSpPr>
          <p:nvPr/>
        </p:nvCxnSpPr>
        <p:spPr bwMode="auto">
          <a:xfrm rot="10800000" flipV="1">
            <a:off x="3417639" y="4513444"/>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81" name="AutoShape 8">
            <a:extLst>
              <a:ext uri="{FF2B5EF4-FFF2-40B4-BE49-F238E27FC236}">
                <a16:creationId xmlns:a16="http://schemas.microsoft.com/office/drawing/2014/main" id="{3AECC364-34B4-43E5-92D0-6FA7C44B0799}"/>
              </a:ext>
            </a:extLst>
          </p:cNvPr>
          <p:cNvCxnSpPr>
            <a:cxnSpLocks noChangeShapeType="1"/>
            <a:stCxn id="64" idx="1"/>
            <a:endCxn id="58" idx="3"/>
          </p:cNvCxnSpPr>
          <p:nvPr/>
        </p:nvCxnSpPr>
        <p:spPr bwMode="auto">
          <a:xfrm rot="10800000">
            <a:off x="3417639" y="5223195"/>
            <a:ext cx="381260" cy="709747"/>
          </a:xfrm>
          <a:prstGeom prst="bentConnector3">
            <a:avLst>
              <a:gd name="adj1" fmla="val 50000"/>
            </a:avLst>
          </a:prstGeom>
          <a:noFill/>
          <a:ln w="9525">
            <a:solidFill>
              <a:schemeClr val="tx1"/>
            </a:solidFill>
            <a:miter lim="800000"/>
            <a:headEnd type="none" w="sm" len="sm"/>
            <a:tailEnd type="none" w="sm" len="sm"/>
          </a:ln>
        </p:spPr>
      </p:cxnSp>
      <p:sp>
        <p:nvSpPr>
          <p:cNvPr id="4" name="Google Shape;507;p14">
            <a:extLst>
              <a:ext uri="{FF2B5EF4-FFF2-40B4-BE49-F238E27FC236}">
                <a16:creationId xmlns:a16="http://schemas.microsoft.com/office/drawing/2014/main" id="{1C129335-4B1D-11D9-DD47-F4BE3ACF1A0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Text Placeholder 5">
            <a:extLst>
              <a:ext uri="{FF2B5EF4-FFF2-40B4-BE49-F238E27FC236}">
                <a16:creationId xmlns:a16="http://schemas.microsoft.com/office/drawing/2014/main" id="{88D0A046-4019-1132-C15A-4216A17D2A5C}"/>
              </a:ext>
            </a:extLst>
          </p:cNvPr>
          <p:cNvSpPr>
            <a:spLocks noGrp="1"/>
          </p:cNvSpPr>
          <p:nvPr>
            <p:ph type="body" sz="quarter" idx="17"/>
          </p:nvPr>
        </p:nvSpPr>
        <p:spPr/>
        <p:txBody>
          <a:bodyPr/>
          <a:lstStyle/>
          <a:p>
            <a:endParaRPr lang="en-US"/>
          </a:p>
        </p:txBody>
      </p:sp>
      <p:sp>
        <p:nvSpPr>
          <p:cNvPr id="7" name="Triangle 6">
            <a:extLst>
              <a:ext uri="{FF2B5EF4-FFF2-40B4-BE49-F238E27FC236}">
                <a16:creationId xmlns:a16="http://schemas.microsoft.com/office/drawing/2014/main" id="{4D622452-E1CB-03F2-F23C-81D5697B1D89}"/>
              </a:ext>
            </a:extLst>
          </p:cNvPr>
          <p:cNvSpPr/>
          <p:nvPr/>
        </p:nvSpPr>
        <p:spPr>
          <a:xfrm rot="5400000">
            <a:off x="6242356" y="2326659"/>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 name="Triangle 7">
            <a:extLst>
              <a:ext uri="{FF2B5EF4-FFF2-40B4-BE49-F238E27FC236}">
                <a16:creationId xmlns:a16="http://schemas.microsoft.com/office/drawing/2014/main" id="{5319C180-E27B-B9B5-F0E7-F6AE78B4D421}"/>
              </a:ext>
            </a:extLst>
          </p:cNvPr>
          <p:cNvSpPr/>
          <p:nvPr/>
        </p:nvSpPr>
        <p:spPr>
          <a:xfrm rot="5400000">
            <a:off x="6242356" y="3746517"/>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 name="Triangle 8">
            <a:extLst>
              <a:ext uri="{FF2B5EF4-FFF2-40B4-BE49-F238E27FC236}">
                <a16:creationId xmlns:a16="http://schemas.microsoft.com/office/drawing/2014/main" id="{4343D5F5-86C7-0C70-7EC1-1A572C241272}"/>
              </a:ext>
            </a:extLst>
          </p:cNvPr>
          <p:cNvSpPr/>
          <p:nvPr/>
        </p:nvSpPr>
        <p:spPr>
          <a:xfrm rot="5400000">
            <a:off x="6242356" y="4456446"/>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 name="Triangle 9">
            <a:extLst>
              <a:ext uri="{FF2B5EF4-FFF2-40B4-BE49-F238E27FC236}">
                <a16:creationId xmlns:a16="http://schemas.microsoft.com/office/drawing/2014/main" id="{0E30EEF4-7842-8F78-542F-1A9FD044ED5B}"/>
              </a:ext>
            </a:extLst>
          </p:cNvPr>
          <p:cNvSpPr/>
          <p:nvPr/>
        </p:nvSpPr>
        <p:spPr>
          <a:xfrm rot="5400000">
            <a:off x="6242356" y="5166375"/>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1" name="Triangle 10">
            <a:extLst>
              <a:ext uri="{FF2B5EF4-FFF2-40B4-BE49-F238E27FC236}">
                <a16:creationId xmlns:a16="http://schemas.microsoft.com/office/drawing/2014/main" id="{09ECB103-A4D0-D0AB-B77B-CA26AFED7987}"/>
              </a:ext>
            </a:extLst>
          </p:cNvPr>
          <p:cNvSpPr/>
          <p:nvPr/>
        </p:nvSpPr>
        <p:spPr>
          <a:xfrm rot="5400000">
            <a:off x="6242356" y="5876306"/>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2" name="Triangle 11">
            <a:extLst>
              <a:ext uri="{FF2B5EF4-FFF2-40B4-BE49-F238E27FC236}">
                <a16:creationId xmlns:a16="http://schemas.microsoft.com/office/drawing/2014/main" id="{AA83FB28-2513-23FE-5CDA-16250A903CBA}"/>
              </a:ext>
            </a:extLst>
          </p:cNvPr>
          <p:cNvSpPr/>
          <p:nvPr/>
        </p:nvSpPr>
        <p:spPr>
          <a:xfrm rot="5400000">
            <a:off x="6242356" y="3036588"/>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24995705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3CDDD-E065-1649-8B22-C66F64AA24CE}"/>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4E8CFFCD-108A-6C0A-631A-452E9A1E7A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4E8CFFCD-108A-6C0A-631A-452E9A1E7A3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9556C48F-CFEE-4163-6D63-BB5A2A29F80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27E11A9-A6A5-25C6-FFBC-0AD730AA5482}"/>
              </a:ext>
            </a:extLst>
          </p:cNvPr>
          <p:cNvSpPr>
            <a:spLocks noGrp="1"/>
          </p:cNvSpPr>
          <p:nvPr>
            <p:ph type="body" sz="quarter" idx="17"/>
          </p:nvPr>
        </p:nvSpPr>
        <p:spPr/>
        <p:txBody>
          <a:bodyPr/>
          <a:lstStyle/>
          <a:p>
            <a:endParaRPr lang="en-US"/>
          </a:p>
        </p:txBody>
      </p:sp>
      <p:sp>
        <p:nvSpPr>
          <p:cNvPr id="9" name="Ellipse 52">
            <a:extLst>
              <a:ext uri="{FF2B5EF4-FFF2-40B4-BE49-F238E27FC236}">
                <a16:creationId xmlns:a16="http://schemas.microsoft.com/office/drawing/2014/main" id="{1B932FF5-F38F-A3D0-C827-3E05047E7FF1}"/>
              </a:ext>
            </a:extLst>
          </p:cNvPr>
          <p:cNvSpPr/>
          <p:nvPr/>
        </p:nvSpPr>
        <p:spPr>
          <a:xfrm>
            <a:off x="8534401" y="2619280"/>
            <a:ext cx="3111202" cy="3612163"/>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additional revenue]</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200" dirty="0">
                <a:solidFill>
                  <a:schemeClr val="tx1"/>
                </a:solidFill>
                <a:latin typeface="Arial "/>
              </a:rPr>
              <a:t>…</a:t>
            </a:r>
          </a:p>
        </p:txBody>
      </p:sp>
      <p:sp>
        <p:nvSpPr>
          <p:cNvPr id="11" name="Rectangle 10">
            <a:extLst>
              <a:ext uri="{FF2B5EF4-FFF2-40B4-BE49-F238E27FC236}">
                <a16:creationId xmlns:a16="http://schemas.microsoft.com/office/drawing/2014/main" id="{6F5E295B-4985-89CE-512F-978A5298E7E8}"/>
              </a:ext>
            </a:extLst>
          </p:cNvPr>
          <p:cNvSpPr/>
          <p:nvPr/>
        </p:nvSpPr>
        <p:spPr>
          <a:xfrm>
            <a:off x="546398" y="1716649"/>
            <a:ext cx="76578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Estimated additional revenue generated</a:t>
            </a:r>
          </a:p>
        </p:txBody>
      </p:sp>
      <p:graphicFrame>
        <p:nvGraphicFramePr>
          <p:cNvPr id="12" name="Table 2">
            <a:extLst>
              <a:ext uri="{FF2B5EF4-FFF2-40B4-BE49-F238E27FC236}">
                <a16:creationId xmlns:a16="http://schemas.microsoft.com/office/drawing/2014/main" id="{8EBAF446-A105-4F0F-3352-873FCFF530BC}"/>
              </a:ext>
            </a:extLst>
          </p:cNvPr>
          <p:cNvGraphicFramePr>
            <a:graphicFrameLocks noGrp="1"/>
          </p:cNvGraphicFramePr>
          <p:nvPr>
            <p:extLst>
              <p:ext uri="{D42A27DB-BD31-4B8C-83A1-F6EECF244321}">
                <p14:modId xmlns:p14="http://schemas.microsoft.com/office/powerpoint/2010/main" val="2430064774"/>
              </p:ext>
            </p:extLst>
          </p:nvPr>
        </p:nvGraphicFramePr>
        <p:xfrm>
          <a:off x="547688" y="2619281"/>
          <a:ext cx="7656516" cy="3612162"/>
        </p:xfrm>
        <a:graphic>
          <a:graphicData uri="http://schemas.openxmlformats.org/drawingml/2006/table">
            <a:tbl>
              <a:tblPr firstRow="1" bandRow="1">
                <a:tableStyleId>{5C22544A-7EE6-4342-B048-85BDC9FD1C3A}</a:tableStyleId>
              </a:tblPr>
              <a:tblGrid>
                <a:gridCol w="2716212">
                  <a:extLst>
                    <a:ext uri="{9D8B030D-6E8A-4147-A177-3AD203B41FA5}">
                      <a16:colId xmlns:a16="http://schemas.microsoft.com/office/drawing/2014/main" val="3251365807"/>
                    </a:ext>
                  </a:extLst>
                </a:gridCol>
                <a:gridCol w="823384">
                  <a:extLst>
                    <a:ext uri="{9D8B030D-6E8A-4147-A177-3AD203B41FA5}">
                      <a16:colId xmlns:a16="http://schemas.microsoft.com/office/drawing/2014/main" val="3520300318"/>
                    </a:ext>
                  </a:extLst>
                </a:gridCol>
                <a:gridCol w="823384">
                  <a:extLst>
                    <a:ext uri="{9D8B030D-6E8A-4147-A177-3AD203B41FA5}">
                      <a16:colId xmlns:a16="http://schemas.microsoft.com/office/drawing/2014/main" val="1628469395"/>
                    </a:ext>
                  </a:extLst>
                </a:gridCol>
                <a:gridCol w="823384">
                  <a:extLst>
                    <a:ext uri="{9D8B030D-6E8A-4147-A177-3AD203B41FA5}">
                      <a16:colId xmlns:a16="http://schemas.microsoft.com/office/drawing/2014/main" val="4159118298"/>
                    </a:ext>
                  </a:extLst>
                </a:gridCol>
                <a:gridCol w="823384">
                  <a:extLst>
                    <a:ext uri="{9D8B030D-6E8A-4147-A177-3AD203B41FA5}">
                      <a16:colId xmlns:a16="http://schemas.microsoft.com/office/drawing/2014/main" val="2283986259"/>
                    </a:ext>
                  </a:extLst>
                </a:gridCol>
                <a:gridCol w="823384">
                  <a:extLst>
                    <a:ext uri="{9D8B030D-6E8A-4147-A177-3AD203B41FA5}">
                      <a16:colId xmlns:a16="http://schemas.microsoft.com/office/drawing/2014/main" val="3723021574"/>
                    </a:ext>
                  </a:extLst>
                </a:gridCol>
                <a:gridCol w="823384">
                  <a:extLst>
                    <a:ext uri="{9D8B030D-6E8A-4147-A177-3AD203B41FA5}">
                      <a16:colId xmlns:a16="http://schemas.microsoft.com/office/drawing/2014/main" val="533632750"/>
                    </a:ext>
                  </a:extLst>
                </a:gridCol>
              </a:tblGrid>
              <a:tr h="444553">
                <a:tc>
                  <a:txBody>
                    <a:bodyPr/>
                    <a:lstStyle/>
                    <a:p>
                      <a:pPr algn="ctr"/>
                      <a:endParaRPr lang="en-US" sz="1200"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1</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2</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3</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4</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5</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Total</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1457937666"/>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93474886"/>
                  </a:ext>
                </a:extLst>
              </a:tr>
              <a:tr h="523547">
                <a:tc>
                  <a:txBody>
                    <a:bodyPr/>
                    <a:lstStyle/>
                    <a:p>
                      <a:r>
                        <a:rPr lang="en-IN" sz="1200" b="1" dirty="0">
                          <a:solidFill>
                            <a:schemeClr val="bg1"/>
                          </a:solidFill>
                          <a:latin typeface="Arial" panose="020B0604020202020204" pitchFamily="34" charset="0"/>
                          <a:cs typeface="Arial" panose="020B0604020202020204" pitchFamily="34" charset="0"/>
                        </a:rPr>
                        <a:t>Total estimated additional revenue</a:t>
                      </a:r>
                      <a:endParaRPr lang="en-US" sz="1200" b="1" dirty="0">
                        <a:solidFill>
                          <a:schemeClr val="bg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67522626"/>
                  </a:ext>
                </a:extLst>
              </a:tr>
            </a:tbl>
          </a:graphicData>
        </a:graphic>
      </p:graphicFrame>
      <p:cxnSp>
        <p:nvCxnSpPr>
          <p:cNvPr id="14" name="Straight Connector 13">
            <a:extLst>
              <a:ext uri="{FF2B5EF4-FFF2-40B4-BE49-F238E27FC236}">
                <a16:creationId xmlns:a16="http://schemas.microsoft.com/office/drawing/2014/main" id="{F5B8F5F4-E00A-6219-91C2-3E4BC774A940}"/>
              </a:ext>
            </a:extLst>
          </p:cNvPr>
          <p:cNvCxnSpPr>
            <a:cxnSpLocks/>
          </p:cNvCxnSpPr>
          <p:nvPr/>
        </p:nvCxnSpPr>
        <p:spPr>
          <a:xfrm>
            <a:off x="546398" y="2405465"/>
            <a:ext cx="7657802"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CF5B97C0-E3DC-DC47-A545-030E7E52108F}"/>
              </a:ext>
            </a:extLst>
          </p:cNvPr>
          <p:cNvSpPr>
            <a:spLocks noGrp="1"/>
          </p:cNvSpPr>
          <p:nvPr>
            <p:ph type="title"/>
          </p:nvPr>
        </p:nvSpPr>
        <p:spPr/>
        <p:txBody>
          <a:bodyPr/>
          <a:lstStyle/>
          <a:p>
            <a:r>
              <a:rPr lang="en-US" dirty="0">
                <a:solidFill>
                  <a:schemeClr val="accent2"/>
                </a:solidFill>
              </a:rPr>
              <a:t>Revenue generation: </a:t>
            </a:r>
            <a:r>
              <a:rPr lang="en-US" dirty="0"/>
              <a:t>Additional revenue expected to be $xx by [insert year], driven by [insert main revenue generators]</a:t>
            </a:r>
          </a:p>
        </p:txBody>
      </p:sp>
      <p:sp>
        <p:nvSpPr>
          <p:cNvPr id="16" name="Rectangle 15">
            <a:extLst>
              <a:ext uri="{FF2B5EF4-FFF2-40B4-BE49-F238E27FC236}">
                <a16:creationId xmlns:a16="http://schemas.microsoft.com/office/drawing/2014/main" id="{112D7B41-B073-E956-FCA2-EB285669A3C7}"/>
              </a:ext>
            </a:extLst>
          </p:cNvPr>
          <p:cNvSpPr/>
          <p:nvPr/>
        </p:nvSpPr>
        <p:spPr>
          <a:xfrm>
            <a:off x="8534401" y="1716649"/>
            <a:ext cx="31112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Assumptions</a:t>
            </a:r>
            <a:endParaRPr lang="en-AU" sz="1400" dirty="0">
              <a:solidFill>
                <a:schemeClr val="tx1"/>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063D42A9-BFF1-6370-551D-A8338D2FD6B9}"/>
              </a:ext>
            </a:extLst>
          </p:cNvPr>
          <p:cNvCxnSpPr>
            <a:cxnSpLocks/>
          </p:cNvCxnSpPr>
          <p:nvPr/>
        </p:nvCxnSpPr>
        <p:spPr>
          <a:xfrm>
            <a:off x="8535203" y="2405465"/>
            <a:ext cx="31104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1C5F391E-384F-F3F5-7090-257CBFEF596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180018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82922-56D3-4661-DFB9-ED0A1EDCD62C}"/>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E4110743-9447-331E-3EC7-AE14E662F4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E4110743-9447-331E-3EC7-AE14E662F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AA5A70F4-A6ED-3B1B-5945-B8585B3F27B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E2346A5-9F68-9FB9-77A1-39C5AAF49FF2}"/>
              </a:ext>
            </a:extLst>
          </p:cNvPr>
          <p:cNvSpPr>
            <a:spLocks noGrp="1"/>
          </p:cNvSpPr>
          <p:nvPr>
            <p:ph type="body" sz="quarter" idx="17"/>
          </p:nvPr>
        </p:nvSpPr>
        <p:spPr/>
        <p:txBody>
          <a:bodyPr/>
          <a:lstStyle/>
          <a:p>
            <a:endParaRPr lang="en-US"/>
          </a:p>
        </p:txBody>
      </p:sp>
      <p:sp>
        <p:nvSpPr>
          <p:cNvPr id="9" name="Ellipse 52">
            <a:extLst>
              <a:ext uri="{FF2B5EF4-FFF2-40B4-BE49-F238E27FC236}">
                <a16:creationId xmlns:a16="http://schemas.microsoft.com/office/drawing/2014/main" id="{CC9E160A-DC44-79AA-A360-DEA16186F970}"/>
              </a:ext>
            </a:extLst>
          </p:cNvPr>
          <p:cNvSpPr/>
          <p:nvPr/>
        </p:nvSpPr>
        <p:spPr>
          <a:xfrm>
            <a:off x="8534401" y="2619280"/>
            <a:ext cx="3111202" cy="3612163"/>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200" dirty="0">
                <a:solidFill>
                  <a:schemeClr val="tx1"/>
                </a:solidFill>
                <a:latin typeface="Arial "/>
              </a:rPr>
              <a:t>…</a:t>
            </a:r>
          </a:p>
        </p:txBody>
      </p:sp>
      <p:sp>
        <p:nvSpPr>
          <p:cNvPr id="11" name="Rectangle 10">
            <a:extLst>
              <a:ext uri="{FF2B5EF4-FFF2-40B4-BE49-F238E27FC236}">
                <a16:creationId xmlns:a16="http://schemas.microsoft.com/office/drawing/2014/main" id="{E9D183D1-035F-96F2-4D57-E316CDD2F657}"/>
              </a:ext>
            </a:extLst>
          </p:cNvPr>
          <p:cNvSpPr/>
          <p:nvPr/>
        </p:nvSpPr>
        <p:spPr>
          <a:xfrm>
            <a:off x="546398" y="1716649"/>
            <a:ext cx="76578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Estimated cost savings</a:t>
            </a:r>
          </a:p>
        </p:txBody>
      </p:sp>
      <p:graphicFrame>
        <p:nvGraphicFramePr>
          <p:cNvPr id="12" name="Table 2">
            <a:extLst>
              <a:ext uri="{FF2B5EF4-FFF2-40B4-BE49-F238E27FC236}">
                <a16:creationId xmlns:a16="http://schemas.microsoft.com/office/drawing/2014/main" id="{6A4B77D3-7079-28D3-3FB5-9BCF3E7069AA}"/>
              </a:ext>
            </a:extLst>
          </p:cNvPr>
          <p:cNvGraphicFramePr>
            <a:graphicFrameLocks noGrp="1"/>
          </p:cNvGraphicFramePr>
          <p:nvPr>
            <p:extLst>
              <p:ext uri="{D42A27DB-BD31-4B8C-83A1-F6EECF244321}">
                <p14:modId xmlns:p14="http://schemas.microsoft.com/office/powerpoint/2010/main" val="1388063726"/>
              </p:ext>
            </p:extLst>
          </p:nvPr>
        </p:nvGraphicFramePr>
        <p:xfrm>
          <a:off x="547688" y="2619281"/>
          <a:ext cx="7656516" cy="3612162"/>
        </p:xfrm>
        <a:graphic>
          <a:graphicData uri="http://schemas.openxmlformats.org/drawingml/2006/table">
            <a:tbl>
              <a:tblPr firstRow="1" bandRow="1">
                <a:tableStyleId>{5C22544A-7EE6-4342-B048-85BDC9FD1C3A}</a:tableStyleId>
              </a:tblPr>
              <a:tblGrid>
                <a:gridCol w="2716212">
                  <a:extLst>
                    <a:ext uri="{9D8B030D-6E8A-4147-A177-3AD203B41FA5}">
                      <a16:colId xmlns:a16="http://schemas.microsoft.com/office/drawing/2014/main" val="3251365807"/>
                    </a:ext>
                  </a:extLst>
                </a:gridCol>
                <a:gridCol w="823384">
                  <a:extLst>
                    <a:ext uri="{9D8B030D-6E8A-4147-A177-3AD203B41FA5}">
                      <a16:colId xmlns:a16="http://schemas.microsoft.com/office/drawing/2014/main" val="3520300318"/>
                    </a:ext>
                  </a:extLst>
                </a:gridCol>
                <a:gridCol w="823384">
                  <a:extLst>
                    <a:ext uri="{9D8B030D-6E8A-4147-A177-3AD203B41FA5}">
                      <a16:colId xmlns:a16="http://schemas.microsoft.com/office/drawing/2014/main" val="1628469395"/>
                    </a:ext>
                  </a:extLst>
                </a:gridCol>
                <a:gridCol w="823384">
                  <a:extLst>
                    <a:ext uri="{9D8B030D-6E8A-4147-A177-3AD203B41FA5}">
                      <a16:colId xmlns:a16="http://schemas.microsoft.com/office/drawing/2014/main" val="4159118298"/>
                    </a:ext>
                  </a:extLst>
                </a:gridCol>
                <a:gridCol w="823384">
                  <a:extLst>
                    <a:ext uri="{9D8B030D-6E8A-4147-A177-3AD203B41FA5}">
                      <a16:colId xmlns:a16="http://schemas.microsoft.com/office/drawing/2014/main" val="2283986259"/>
                    </a:ext>
                  </a:extLst>
                </a:gridCol>
                <a:gridCol w="823384">
                  <a:extLst>
                    <a:ext uri="{9D8B030D-6E8A-4147-A177-3AD203B41FA5}">
                      <a16:colId xmlns:a16="http://schemas.microsoft.com/office/drawing/2014/main" val="3723021574"/>
                    </a:ext>
                  </a:extLst>
                </a:gridCol>
                <a:gridCol w="823384">
                  <a:extLst>
                    <a:ext uri="{9D8B030D-6E8A-4147-A177-3AD203B41FA5}">
                      <a16:colId xmlns:a16="http://schemas.microsoft.com/office/drawing/2014/main" val="533632750"/>
                    </a:ext>
                  </a:extLst>
                </a:gridCol>
              </a:tblGrid>
              <a:tr h="444553">
                <a:tc>
                  <a:txBody>
                    <a:bodyPr/>
                    <a:lstStyle/>
                    <a:p>
                      <a:pPr algn="ctr"/>
                      <a:endParaRPr lang="en-US" sz="1200"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1</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2</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3</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4</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5</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Total</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1457937666"/>
                  </a:ext>
                </a:extLst>
              </a:tr>
              <a:tr h="523547">
                <a:tc>
                  <a:txBody>
                    <a:bodyPr/>
                    <a:lstStyle/>
                    <a:p>
                      <a:r>
                        <a:rPr lang="en-IN" sz="1200" b="0" dirty="0">
                          <a:solidFill>
                            <a:schemeClr val="tx1"/>
                          </a:solidFill>
                          <a:latin typeface="+mn-lt"/>
                        </a:rPr>
                        <a:t>[Insert cost saving area, e.g., FTEs]</a:t>
                      </a:r>
                      <a:endParaRPr lang="en-US" sz="1200" b="0" dirty="0">
                        <a:solidFill>
                          <a:schemeClr val="tx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523547">
                <a:tc>
                  <a:txBody>
                    <a:bodyPr/>
                    <a:lstStyle/>
                    <a:p>
                      <a:r>
                        <a:rPr lang="en-IN" sz="1200" b="0" dirty="0">
                          <a:solidFill>
                            <a:schemeClr val="tx1"/>
                          </a:solidFill>
                          <a:latin typeface="+mn-lt"/>
                        </a:rPr>
                        <a:t>[Insert cost saving area]</a:t>
                      </a:r>
                      <a:endParaRPr lang="en-US" sz="1200" b="0" dirty="0">
                        <a:solidFill>
                          <a:schemeClr val="tx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cost saving area]</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cost saving area]</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[Insert cost saving area]</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93474886"/>
                  </a:ext>
                </a:extLst>
              </a:tr>
              <a:tr h="523547">
                <a:tc>
                  <a:txBody>
                    <a:bodyPr/>
                    <a:lstStyle/>
                    <a:p>
                      <a:r>
                        <a:rPr lang="en-IN" sz="1200" b="1" dirty="0">
                          <a:solidFill>
                            <a:schemeClr val="bg1"/>
                          </a:solidFill>
                          <a:latin typeface="Arial" panose="020B0604020202020204" pitchFamily="34" charset="0"/>
                          <a:cs typeface="Arial" panose="020B0604020202020204" pitchFamily="34" charset="0"/>
                        </a:rPr>
                        <a:t>Total estimated cost savings</a:t>
                      </a:r>
                      <a:endParaRPr lang="en-US" sz="1200" b="1" dirty="0">
                        <a:solidFill>
                          <a:schemeClr val="bg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67522626"/>
                  </a:ext>
                </a:extLst>
              </a:tr>
            </a:tbl>
          </a:graphicData>
        </a:graphic>
      </p:graphicFrame>
      <p:cxnSp>
        <p:nvCxnSpPr>
          <p:cNvPr id="14" name="Straight Connector 13">
            <a:extLst>
              <a:ext uri="{FF2B5EF4-FFF2-40B4-BE49-F238E27FC236}">
                <a16:creationId xmlns:a16="http://schemas.microsoft.com/office/drawing/2014/main" id="{1CDDD963-7F52-7AD8-1C94-F61F3F2458A1}"/>
              </a:ext>
            </a:extLst>
          </p:cNvPr>
          <p:cNvCxnSpPr>
            <a:cxnSpLocks/>
          </p:cNvCxnSpPr>
          <p:nvPr/>
        </p:nvCxnSpPr>
        <p:spPr>
          <a:xfrm>
            <a:off x="546398" y="2405465"/>
            <a:ext cx="7657802"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346DF42-F5C7-0361-067B-E43F515C7A9D}"/>
              </a:ext>
            </a:extLst>
          </p:cNvPr>
          <p:cNvSpPr>
            <a:spLocks noGrp="1"/>
          </p:cNvSpPr>
          <p:nvPr>
            <p:ph type="title"/>
          </p:nvPr>
        </p:nvSpPr>
        <p:spPr/>
        <p:txBody>
          <a:bodyPr/>
          <a:lstStyle/>
          <a:p>
            <a:r>
              <a:rPr lang="en-US" dirty="0">
                <a:solidFill>
                  <a:schemeClr val="accent2"/>
                </a:solidFill>
              </a:rPr>
              <a:t>Cost savings: </a:t>
            </a:r>
            <a:r>
              <a:rPr lang="en-US" dirty="0"/>
              <a:t>Cost savings estimate at $xx in total, driven primarily by [insert main cost savings buckets]</a:t>
            </a:r>
          </a:p>
        </p:txBody>
      </p:sp>
      <p:sp>
        <p:nvSpPr>
          <p:cNvPr id="16" name="Rectangle 15">
            <a:extLst>
              <a:ext uri="{FF2B5EF4-FFF2-40B4-BE49-F238E27FC236}">
                <a16:creationId xmlns:a16="http://schemas.microsoft.com/office/drawing/2014/main" id="{2CF53857-B0D8-272A-14D7-415FB53CBEE7}"/>
              </a:ext>
            </a:extLst>
          </p:cNvPr>
          <p:cNvSpPr/>
          <p:nvPr/>
        </p:nvSpPr>
        <p:spPr>
          <a:xfrm>
            <a:off x="8534401" y="1716649"/>
            <a:ext cx="31112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Assumptions</a:t>
            </a:r>
            <a:endParaRPr lang="en-AU" sz="1400" dirty="0">
              <a:solidFill>
                <a:schemeClr val="tx1"/>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3284AD41-347F-0552-BD1E-C4D78066766A}"/>
              </a:ext>
            </a:extLst>
          </p:cNvPr>
          <p:cNvCxnSpPr>
            <a:cxnSpLocks/>
          </p:cNvCxnSpPr>
          <p:nvPr/>
        </p:nvCxnSpPr>
        <p:spPr>
          <a:xfrm>
            <a:off x="8535203" y="2405465"/>
            <a:ext cx="31104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6838DAE4-0457-2170-DB24-C9FD134EEB9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8975930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B7A5-0722-C7FC-F2E5-9380FEF781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BC2FC0-12CE-1A20-1C70-19886A9ABACD}"/>
              </a:ext>
            </a:extLst>
          </p:cNvPr>
          <p:cNvSpPr>
            <a:spLocks noGrp="1"/>
          </p:cNvSpPr>
          <p:nvPr>
            <p:ph type="title"/>
          </p:nvPr>
        </p:nvSpPr>
        <p:spPr/>
        <p:txBody>
          <a:bodyPr/>
          <a:lstStyle/>
          <a:p>
            <a:r>
              <a:rPr lang="en-US" dirty="0"/>
              <a:t>Costs and ROI analysis</a:t>
            </a:r>
          </a:p>
        </p:txBody>
      </p:sp>
      <p:sp>
        <p:nvSpPr>
          <p:cNvPr id="5" name="Subtitle 4">
            <a:extLst>
              <a:ext uri="{FF2B5EF4-FFF2-40B4-BE49-F238E27FC236}">
                <a16:creationId xmlns:a16="http://schemas.microsoft.com/office/drawing/2014/main" id="{4D68BE6F-9FCE-23D7-4509-5B259D96E47C}"/>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7B0A0C16-A00E-BB75-0649-E036750D745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56E267F-6EF3-DDBB-E0F5-4FA7532A169A}"/>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1-5 slides summarizing the financials of your business case including expected costs, revenue generated or costs saved upon successful implementation, ROI, and other relevant metrics like NPV, IRR etc.. Backed up by Excel files.</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350AB3F-1569-A68D-207E-F7651E6231AE}"/>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This is often the most important section where you demonstrate that implementing your suggested solution is a “no-brainer” since it will benefit the company financially. This section is the numbers-based sister section to your more qualitative benefits.</a:t>
            </a:r>
          </a:p>
        </p:txBody>
      </p:sp>
      <p:sp>
        <p:nvSpPr>
          <p:cNvPr id="9" name="Rectangle 8">
            <a:extLst>
              <a:ext uri="{FF2B5EF4-FFF2-40B4-BE49-F238E27FC236}">
                <a16:creationId xmlns:a16="http://schemas.microsoft.com/office/drawing/2014/main" id="{AF31DF39-815D-C02E-D0E3-08E1E3BF8E50}"/>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Provide a detailed breakdown of the costs associated with the proposed solution. Include initial investment, ongoing operational costs, and any potential financial risks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Compare the costs against the expected financial benefits to demonstrate return on investment (ROI)</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Use your company or team’s standard ways of calculating ROI e.g., IRR or NPV or payback period</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If you’re presenting multiple options, explain the cost and ROI differences</a:t>
            </a:r>
          </a:p>
        </p:txBody>
      </p:sp>
    </p:spTree>
    <p:extLst>
      <p:ext uri="{BB962C8B-B14F-4D97-AF65-F5344CB8AC3E}">
        <p14:creationId xmlns:p14="http://schemas.microsoft.com/office/powerpoint/2010/main" val="27431127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169F4-1815-19F4-F784-E16D20FDA8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D6BD74-9AD6-F4F5-F368-BC6D24C90EB1}"/>
              </a:ext>
            </a:extLst>
          </p:cNvPr>
          <p:cNvSpPr>
            <a:spLocks noGrp="1"/>
          </p:cNvSpPr>
          <p:nvPr>
            <p:ph type="title"/>
          </p:nvPr>
        </p:nvSpPr>
        <p:spPr/>
        <p:txBody>
          <a:bodyPr/>
          <a:lstStyle/>
          <a:p>
            <a:r>
              <a:rPr lang="en-US" dirty="0"/>
              <a:t>Costs differ [insert adjective e.g., significantly] across solution options due to [insert reason]</a:t>
            </a:r>
          </a:p>
        </p:txBody>
      </p:sp>
      <p:sp>
        <p:nvSpPr>
          <p:cNvPr id="5" name="Subtitle 4">
            <a:extLst>
              <a:ext uri="{FF2B5EF4-FFF2-40B4-BE49-F238E27FC236}">
                <a16:creationId xmlns:a16="http://schemas.microsoft.com/office/drawing/2014/main" id="{746A458A-9350-9FC9-4C5B-D7AD157AA54A}"/>
              </a:ext>
            </a:extLst>
          </p:cNvPr>
          <p:cNvSpPr>
            <a:spLocks noGrp="1"/>
          </p:cNvSpPr>
          <p:nvPr>
            <p:ph type="subTitle" idx="1"/>
          </p:nvPr>
        </p:nvSpPr>
        <p:spPr/>
        <p:txBody>
          <a:bodyPr/>
          <a:lstStyle/>
          <a:p>
            <a:endParaRPr lang="en-US" dirty="0"/>
          </a:p>
        </p:txBody>
      </p:sp>
      <p:sp>
        <p:nvSpPr>
          <p:cNvPr id="7" name="Text Placeholder 6">
            <a:extLst>
              <a:ext uri="{FF2B5EF4-FFF2-40B4-BE49-F238E27FC236}">
                <a16:creationId xmlns:a16="http://schemas.microsoft.com/office/drawing/2014/main" id="{04973143-8622-1B48-8C80-74176EB6A7E7}"/>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831DEAF9-5C6E-6B11-A0F6-BE87E4AA42BC}"/>
              </a:ext>
            </a:extLst>
          </p:cNvPr>
          <p:cNvGraphicFramePr>
            <a:graphicFrameLocks noGrp="1"/>
          </p:cNvGraphicFramePr>
          <p:nvPr>
            <p:extLst>
              <p:ext uri="{D42A27DB-BD31-4B8C-83A1-F6EECF244321}">
                <p14:modId xmlns:p14="http://schemas.microsoft.com/office/powerpoint/2010/main" val="2312501698"/>
              </p:ext>
            </p:extLst>
          </p:nvPr>
        </p:nvGraphicFramePr>
        <p:xfrm>
          <a:off x="554733" y="1828321"/>
          <a:ext cx="11082528" cy="4272032"/>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4665903">
                  <a:extLst>
                    <a:ext uri="{9D8B030D-6E8A-4147-A177-3AD203B41FA5}">
                      <a16:colId xmlns:a16="http://schemas.microsoft.com/office/drawing/2014/main" val="4183002035"/>
                    </a:ext>
                  </a:extLst>
                </a:gridCol>
                <a:gridCol w="4665903">
                  <a:extLst>
                    <a:ext uri="{9D8B030D-6E8A-4147-A177-3AD203B41FA5}">
                      <a16:colId xmlns:a16="http://schemas.microsoft.com/office/drawing/2014/main" val="1262215776"/>
                    </a:ext>
                  </a:extLst>
                </a:gridCol>
              </a:tblGrid>
              <a:tr h="376793">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Cost estimate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Risks to costs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1298413">
                <a:tc>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b="1" dirty="0">
                          <a:solidFill>
                            <a:schemeClr val="tx1"/>
                          </a:solidFill>
                        </a:rPr>
                        <a:t>Total cost: $xx</a:t>
                      </a:r>
                      <a:r>
                        <a:rPr lang="en-US" sz="1200" dirty="0">
                          <a:solidFill>
                            <a:schemeClr val="tx1"/>
                          </a:solidFill>
                        </a:rPr>
                        <a:t> [Insert cost estimate, potentially broken down by category]</a:t>
                      </a:r>
                    </a:p>
                    <a:p>
                      <a:pPr marL="171450" indent="-171450">
                        <a:buFont typeface="Arial" panose="020B0604020202020204" pitchFamily="34" charset="0"/>
                        <a:buChar cha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indent="-171450">
                        <a:buFont typeface="Arial" panose="020B0604020202020204" pitchFamily="34" charset="0"/>
                        <a:buChar char="•"/>
                      </a:pPr>
                      <a:endParaRPr lang="en-US" sz="1200" dirty="0">
                        <a:solidFill>
                          <a:schemeClr val="tx1"/>
                        </a:solidFill>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Clr>
                          <a:schemeClr val="accent6"/>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98413">
                <a:tc>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b="1" dirty="0">
                          <a:solidFill>
                            <a:schemeClr val="tx1"/>
                          </a:solidFill>
                        </a:rPr>
                        <a:t>Total cost: $xx</a:t>
                      </a:r>
                      <a:r>
                        <a:rPr lang="en-US" sz="1200" dirty="0">
                          <a:solidFill>
                            <a:schemeClr val="tx1"/>
                          </a:solidFill>
                        </a:rPr>
                        <a:t> [Insert cost estimate, potentially broken down by category]</a:t>
                      </a:r>
                    </a:p>
                    <a:p>
                      <a:pPr marL="171450" indent="-171450">
                        <a:buFont typeface="Arial" panose="020B0604020202020204" pitchFamily="34" charset="0"/>
                        <a:buChar cha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indent="-171450">
                        <a:buFont typeface="Arial" panose="020B0604020202020204" pitchFamily="34" charset="0"/>
                        <a:buChar char="•"/>
                      </a:pPr>
                      <a:endParaRPr lang="en-US" sz="1200" dirty="0">
                        <a:solidFill>
                          <a:schemeClr val="tx1"/>
                        </a:solidFill>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Clr>
                          <a:schemeClr val="accent6"/>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98413">
                <a:tc>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en-US" sz="1200" b="1" dirty="0">
                          <a:solidFill>
                            <a:schemeClr val="tx1"/>
                          </a:solidFill>
                        </a:rPr>
                        <a:t>Total cost: $xx</a:t>
                      </a:r>
                      <a:r>
                        <a:rPr lang="en-US" sz="1200" dirty="0">
                          <a:solidFill>
                            <a:schemeClr val="tx1"/>
                          </a:solidFill>
                        </a:rPr>
                        <a:t> [Insert cost estimate, potentially broken down by category]</a:t>
                      </a:r>
                    </a:p>
                    <a:p>
                      <a:pPr marL="171450" indent="-171450">
                        <a:buFont typeface="Arial" panose="020B0604020202020204" pitchFamily="34" charset="0"/>
                        <a:buChar cha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indent="-171450">
                        <a:buFont typeface="Arial" panose="020B0604020202020204" pitchFamily="34" charset="0"/>
                        <a:buChar char="•"/>
                      </a:pPr>
                      <a:endParaRPr lang="en-US" sz="1200" dirty="0">
                        <a:solidFill>
                          <a:schemeClr val="tx1"/>
                        </a:solidFill>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Clr>
                          <a:schemeClr val="accent6"/>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Google Shape;507;p14">
            <a:extLst>
              <a:ext uri="{FF2B5EF4-FFF2-40B4-BE49-F238E27FC236}">
                <a16:creationId xmlns:a16="http://schemas.microsoft.com/office/drawing/2014/main" id="{21F402E1-8B18-0477-39FE-E260ED2EE60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1208353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43C632EC-85C0-A1DC-F2DE-E6207B82E1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80D5FB6-3595-C236-168F-230A86A48411}"/>
              </a:ext>
            </a:extLst>
          </p:cNvPr>
          <p:cNvSpPr>
            <a:spLocks noGrp="1"/>
          </p:cNvSpPr>
          <p:nvPr>
            <p:ph type="body" sz="quarter" idx="17"/>
          </p:nvPr>
        </p:nvSpPr>
        <p:spPr/>
        <p:txBody>
          <a:bodyPr/>
          <a:lstStyle/>
          <a:p>
            <a:endParaRPr lang="en-US"/>
          </a:p>
        </p:txBody>
      </p:sp>
      <p:sp>
        <p:nvSpPr>
          <p:cNvPr id="9" name="Ellipse 52">
            <a:extLst>
              <a:ext uri="{FF2B5EF4-FFF2-40B4-BE49-F238E27FC236}">
                <a16:creationId xmlns:a16="http://schemas.microsoft.com/office/drawing/2014/main" id="{B91ECBBA-47DB-E12D-30AC-CF2955BEE921}"/>
              </a:ext>
            </a:extLst>
          </p:cNvPr>
          <p:cNvSpPr/>
          <p:nvPr/>
        </p:nvSpPr>
        <p:spPr>
          <a:xfrm>
            <a:off x="8534401" y="2619280"/>
            <a:ext cx="3111202" cy="3612163"/>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calculate costs]</a:t>
            </a:r>
          </a:p>
          <a:p>
            <a:pPr marL="171450" indent="-171450" defTabSz="457200">
              <a:spcBef>
                <a:spcPts val="600"/>
              </a:spcBef>
              <a:spcAft>
                <a:spcPts val="600"/>
              </a:spcAft>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calculate costs]</a:t>
            </a:r>
          </a:p>
          <a:p>
            <a:pPr marL="171450" indent="-171450" defTabSz="457200">
              <a:spcBef>
                <a:spcPts val="600"/>
              </a:spcBef>
              <a:spcAft>
                <a:spcPts val="600"/>
              </a:spcAft>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calculate costs]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200" dirty="0">
                <a:solidFill>
                  <a:schemeClr val="tx1"/>
                </a:solidFill>
                <a:latin typeface="Arial "/>
              </a:rPr>
              <a:t>…</a:t>
            </a:r>
          </a:p>
        </p:txBody>
      </p:sp>
      <p:sp>
        <p:nvSpPr>
          <p:cNvPr id="11" name="Rectangle 10">
            <a:extLst>
              <a:ext uri="{FF2B5EF4-FFF2-40B4-BE49-F238E27FC236}">
                <a16:creationId xmlns:a16="http://schemas.microsoft.com/office/drawing/2014/main" id="{7027D1B6-C5A7-6FAE-A0DA-81B00BE7E26C}"/>
              </a:ext>
            </a:extLst>
          </p:cNvPr>
          <p:cNvSpPr/>
          <p:nvPr/>
        </p:nvSpPr>
        <p:spPr>
          <a:xfrm>
            <a:off x="546398" y="1716649"/>
            <a:ext cx="76578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Project costs</a:t>
            </a:r>
          </a:p>
        </p:txBody>
      </p:sp>
      <p:graphicFrame>
        <p:nvGraphicFramePr>
          <p:cNvPr id="12" name="Table 2">
            <a:extLst>
              <a:ext uri="{FF2B5EF4-FFF2-40B4-BE49-F238E27FC236}">
                <a16:creationId xmlns:a16="http://schemas.microsoft.com/office/drawing/2014/main" id="{91E6B4F3-69FE-E182-04E3-9B1AEA1C3397}"/>
              </a:ext>
            </a:extLst>
          </p:cNvPr>
          <p:cNvGraphicFramePr>
            <a:graphicFrameLocks noGrp="1"/>
          </p:cNvGraphicFramePr>
          <p:nvPr>
            <p:extLst>
              <p:ext uri="{D42A27DB-BD31-4B8C-83A1-F6EECF244321}">
                <p14:modId xmlns:p14="http://schemas.microsoft.com/office/powerpoint/2010/main" val="1234603436"/>
              </p:ext>
            </p:extLst>
          </p:nvPr>
        </p:nvGraphicFramePr>
        <p:xfrm>
          <a:off x="547688" y="2619281"/>
          <a:ext cx="7656516" cy="3612162"/>
        </p:xfrm>
        <a:graphic>
          <a:graphicData uri="http://schemas.openxmlformats.org/drawingml/2006/table">
            <a:tbl>
              <a:tblPr firstRow="1" bandRow="1">
                <a:tableStyleId>{5C22544A-7EE6-4342-B048-85BDC9FD1C3A}</a:tableStyleId>
              </a:tblPr>
              <a:tblGrid>
                <a:gridCol w="2716212">
                  <a:extLst>
                    <a:ext uri="{9D8B030D-6E8A-4147-A177-3AD203B41FA5}">
                      <a16:colId xmlns:a16="http://schemas.microsoft.com/office/drawing/2014/main" val="3251365807"/>
                    </a:ext>
                  </a:extLst>
                </a:gridCol>
                <a:gridCol w="823384">
                  <a:extLst>
                    <a:ext uri="{9D8B030D-6E8A-4147-A177-3AD203B41FA5}">
                      <a16:colId xmlns:a16="http://schemas.microsoft.com/office/drawing/2014/main" val="3520300318"/>
                    </a:ext>
                  </a:extLst>
                </a:gridCol>
                <a:gridCol w="823384">
                  <a:extLst>
                    <a:ext uri="{9D8B030D-6E8A-4147-A177-3AD203B41FA5}">
                      <a16:colId xmlns:a16="http://schemas.microsoft.com/office/drawing/2014/main" val="1628469395"/>
                    </a:ext>
                  </a:extLst>
                </a:gridCol>
                <a:gridCol w="823384">
                  <a:extLst>
                    <a:ext uri="{9D8B030D-6E8A-4147-A177-3AD203B41FA5}">
                      <a16:colId xmlns:a16="http://schemas.microsoft.com/office/drawing/2014/main" val="4159118298"/>
                    </a:ext>
                  </a:extLst>
                </a:gridCol>
                <a:gridCol w="823384">
                  <a:extLst>
                    <a:ext uri="{9D8B030D-6E8A-4147-A177-3AD203B41FA5}">
                      <a16:colId xmlns:a16="http://schemas.microsoft.com/office/drawing/2014/main" val="2283986259"/>
                    </a:ext>
                  </a:extLst>
                </a:gridCol>
                <a:gridCol w="823384">
                  <a:extLst>
                    <a:ext uri="{9D8B030D-6E8A-4147-A177-3AD203B41FA5}">
                      <a16:colId xmlns:a16="http://schemas.microsoft.com/office/drawing/2014/main" val="3723021574"/>
                    </a:ext>
                  </a:extLst>
                </a:gridCol>
                <a:gridCol w="823384">
                  <a:extLst>
                    <a:ext uri="{9D8B030D-6E8A-4147-A177-3AD203B41FA5}">
                      <a16:colId xmlns:a16="http://schemas.microsoft.com/office/drawing/2014/main" val="533632750"/>
                    </a:ext>
                  </a:extLst>
                </a:gridCol>
              </a:tblGrid>
              <a:tr h="444553">
                <a:tc>
                  <a:txBody>
                    <a:bodyPr/>
                    <a:lstStyle/>
                    <a:p>
                      <a:pPr algn="ctr"/>
                      <a:endParaRPr lang="en-US" sz="1200"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1</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2</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3</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4</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5</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Total</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57937666"/>
                  </a:ext>
                </a:extLst>
              </a:tr>
              <a:tr h="523547">
                <a:tc>
                  <a:txBody>
                    <a:bodyPr/>
                    <a:lstStyle/>
                    <a:p>
                      <a:r>
                        <a:rPr lang="en-IN" sz="1200" b="0" dirty="0">
                          <a:solidFill>
                            <a:schemeClr val="tx1"/>
                          </a:solidFill>
                          <a:latin typeface="+mn-lt"/>
                        </a:rPr>
                        <a:t>[Insert cost category e.g., FTEs]</a:t>
                      </a:r>
                      <a:endParaRPr lang="en-US" sz="1200" b="0" dirty="0">
                        <a:solidFill>
                          <a:schemeClr val="tx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523547">
                <a:tc>
                  <a:txBody>
                    <a:bodyPr/>
                    <a:lstStyle/>
                    <a:p>
                      <a:r>
                        <a:rPr lang="en-IN" sz="1200" b="0" dirty="0">
                          <a:solidFill>
                            <a:schemeClr val="tx1"/>
                          </a:solidFill>
                          <a:latin typeface="+mn-lt"/>
                        </a:rPr>
                        <a:t>[Insert cost category]</a:t>
                      </a:r>
                      <a:endParaRPr lang="en-US" sz="1200" b="0" dirty="0">
                        <a:solidFill>
                          <a:schemeClr val="tx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cost category]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cost category]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[Insert cost category]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93474886"/>
                  </a:ext>
                </a:extLst>
              </a:tr>
              <a:tr h="523547">
                <a:tc>
                  <a:txBody>
                    <a:bodyPr/>
                    <a:lstStyle/>
                    <a:p>
                      <a:r>
                        <a:rPr lang="en-IN" sz="1200" b="1" dirty="0">
                          <a:solidFill>
                            <a:schemeClr val="bg1"/>
                          </a:solidFill>
                          <a:latin typeface="+mn-lt"/>
                        </a:rPr>
                        <a:t>Total costs</a:t>
                      </a:r>
                      <a:endParaRPr lang="en-US" sz="1200" b="1"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67522626"/>
                  </a:ext>
                </a:extLst>
              </a:tr>
            </a:tbl>
          </a:graphicData>
        </a:graphic>
      </p:graphicFrame>
      <p:cxnSp>
        <p:nvCxnSpPr>
          <p:cNvPr id="14" name="Straight Connector 13">
            <a:extLst>
              <a:ext uri="{FF2B5EF4-FFF2-40B4-BE49-F238E27FC236}">
                <a16:creationId xmlns:a16="http://schemas.microsoft.com/office/drawing/2014/main" id="{89E4355E-545D-0313-EBE9-1BAD4228AF06}"/>
              </a:ext>
            </a:extLst>
          </p:cNvPr>
          <p:cNvCxnSpPr>
            <a:cxnSpLocks/>
          </p:cNvCxnSpPr>
          <p:nvPr/>
        </p:nvCxnSpPr>
        <p:spPr>
          <a:xfrm>
            <a:off x="546398" y="2405465"/>
            <a:ext cx="7657802"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564A0CDE-2678-C0D5-FCE5-9500A1FEEB0C}"/>
              </a:ext>
            </a:extLst>
          </p:cNvPr>
          <p:cNvSpPr>
            <a:spLocks noGrp="1"/>
          </p:cNvSpPr>
          <p:nvPr>
            <p:ph type="title"/>
          </p:nvPr>
        </p:nvSpPr>
        <p:spPr/>
        <p:txBody>
          <a:bodyPr/>
          <a:lstStyle/>
          <a:p>
            <a:r>
              <a:rPr lang="en-US" dirty="0">
                <a:solidFill>
                  <a:schemeClr val="accent2"/>
                </a:solidFill>
              </a:rPr>
              <a:t>Project costs: </a:t>
            </a:r>
            <a:r>
              <a:rPr lang="en-US" dirty="0"/>
              <a:t>Costs are mainly tied to [insert category]</a:t>
            </a:r>
          </a:p>
        </p:txBody>
      </p:sp>
      <p:sp>
        <p:nvSpPr>
          <p:cNvPr id="16" name="Rectangle 15">
            <a:extLst>
              <a:ext uri="{FF2B5EF4-FFF2-40B4-BE49-F238E27FC236}">
                <a16:creationId xmlns:a16="http://schemas.microsoft.com/office/drawing/2014/main" id="{9E2CA734-9ACB-E622-75B9-D08A07606A87}"/>
              </a:ext>
            </a:extLst>
          </p:cNvPr>
          <p:cNvSpPr/>
          <p:nvPr/>
        </p:nvSpPr>
        <p:spPr>
          <a:xfrm>
            <a:off x="8534401" y="1716649"/>
            <a:ext cx="31112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Assumptions</a:t>
            </a:r>
            <a:endParaRPr lang="en-AU" sz="1400" dirty="0">
              <a:solidFill>
                <a:schemeClr val="tx1"/>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1EFA33C1-B3BB-56BB-66CB-2B273DE7CDBC}"/>
              </a:ext>
            </a:extLst>
          </p:cNvPr>
          <p:cNvCxnSpPr>
            <a:cxnSpLocks/>
          </p:cNvCxnSpPr>
          <p:nvPr/>
        </p:nvCxnSpPr>
        <p:spPr>
          <a:xfrm>
            <a:off x="8535203" y="2405465"/>
            <a:ext cx="31104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Google Shape;507;p14">
            <a:extLst>
              <a:ext uri="{FF2B5EF4-FFF2-40B4-BE49-F238E27FC236}">
                <a16:creationId xmlns:a16="http://schemas.microsoft.com/office/drawing/2014/main" id="{2058E51D-A597-1DAF-8473-396040D062A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426215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06BB-9C6B-E6F7-B068-AE710511D2E3}"/>
              </a:ext>
            </a:extLst>
          </p:cNvPr>
          <p:cNvSpPr>
            <a:spLocks noGrp="1"/>
          </p:cNvSpPr>
          <p:nvPr>
            <p:ph type="title"/>
          </p:nvPr>
        </p:nvSpPr>
        <p:spPr/>
        <p:txBody>
          <a:bodyPr/>
          <a:lstStyle/>
          <a:p>
            <a:r>
              <a:rPr lang="en-US" dirty="0">
                <a:solidFill>
                  <a:schemeClr val="accent2"/>
                </a:solidFill>
              </a:rPr>
              <a:t>Project costs: </a:t>
            </a:r>
            <a:r>
              <a:rPr lang="en-US" dirty="0"/>
              <a:t>Costs are mainly tied to [insert category]</a:t>
            </a:r>
          </a:p>
        </p:txBody>
      </p:sp>
      <p:sp>
        <p:nvSpPr>
          <p:cNvPr id="3" name="Subtitle 2">
            <a:extLst>
              <a:ext uri="{FF2B5EF4-FFF2-40B4-BE49-F238E27FC236}">
                <a16:creationId xmlns:a16="http://schemas.microsoft.com/office/drawing/2014/main" id="{469B4947-372E-6753-5A25-C51EFAC6AF9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FF04C43-0D46-DD23-DEB5-37F0AE0416FB}"/>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50B1181B-F7B0-EECC-106B-EBAC7C8988F5}"/>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graphicFrame>
        <p:nvGraphicFramePr>
          <p:cNvPr id="8" name="Table 7">
            <a:extLst>
              <a:ext uri="{FF2B5EF4-FFF2-40B4-BE49-F238E27FC236}">
                <a16:creationId xmlns:a16="http://schemas.microsoft.com/office/drawing/2014/main" id="{EA68CA03-AA70-9323-AD6D-E9D4189FEA50}"/>
              </a:ext>
            </a:extLst>
          </p:cNvPr>
          <p:cNvGraphicFramePr>
            <a:graphicFrameLocks noGrp="1"/>
          </p:cNvGraphicFramePr>
          <p:nvPr>
            <p:extLst>
              <p:ext uri="{D42A27DB-BD31-4B8C-83A1-F6EECF244321}">
                <p14:modId xmlns:p14="http://schemas.microsoft.com/office/powerpoint/2010/main" val="1095351885"/>
              </p:ext>
            </p:extLst>
          </p:nvPr>
        </p:nvGraphicFramePr>
        <p:xfrm>
          <a:off x="554736" y="1714565"/>
          <a:ext cx="11131365" cy="4651304"/>
        </p:xfrm>
        <a:graphic>
          <a:graphicData uri="http://schemas.openxmlformats.org/drawingml/2006/table">
            <a:tbl>
              <a:tblPr/>
              <a:tblGrid>
                <a:gridCol w="2816425">
                  <a:extLst>
                    <a:ext uri="{9D8B030D-6E8A-4147-A177-3AD203B41FA5}">
                      <a16:colId xmlns:a16="http://schemas.microsoft.com/office/drawing/2014/main" val="1485601007"/>
                    </a:ext>
                  </a:extLst>
                </a:gridCol>
                <a:gridCol w="6903783">
                  <a:extLst>
                    <a:ext uri="{9D8B030D-6E8A-4147-A177-3AD203B41FA5}">
                      <a16:colId xmlns:a16="http://schemas.microsoft.com/office/drawing/2014/main" val="1164448243"/>
                    </a:ext>
                  </a:extLst>
                </a:gridCol>
                <a:gridCol w="111362">
                  <a:extLst>
                    <a:ext uri="{9D8B030D-6E8A-4147-A177-3AD203B41FA5}">
                      <a16:colId xmlns:a16="http://schemas.microsoft.com/office/drawing/2014/main" val="3427849876"/>
                    </a:ext>
                  </a:extLst>
                </a:gridCol>
                <a:gridCol w="1299795">
                  <a:extLst>
                    <a:ext uri="{9D8B030D-6E8A-4147-A177-3AD203B41FA5}">
                      <a16:colId xmlns:a16="http://schemas.microsoft.com/office/drawing/2014/main" val="1023441315"/>
                    </a:ext>
                  </a:extLst>
                </a:gridCol>
              </a:tblGrid>
              <a:tr h="292988">
                <a:tc>
                  <a:txBody>
                    <a:bodyPr/>
                    <a:lstStyle/>
                    <a:p>
                      <a:pPr algn="l" fontAlgn="ctr"/>
                      <a:r>
                        <a:rPr lang="en-AU" sz="1400" b="1" i="0" u="none" strike="noStrike" dirty="0">
                          <a:solidFill>
                            <a:schemeClr val="bg1"/>
                          </a:solidFill>
                          <a:effectLst/>
                          <a:latin typeface="Arial" panose="020B0604020202020204" pitchFamily="34" charset="0"/>
                          <a:cs typeface="Arial" panose="020B0604020202020204" pitchFamily="34" charset="0"/>
                        </a:rPr>
                        <a:t>Cost overview</a:t>
                      </a:r>
                    </a:p>
                  </a:txBody>
                  <a:tcPr marL="108000" marR="72000" marT="6612" marB="0" anchor="ctr">
                    <a:lnL>
                      <a:noFill/>
                    </a:lnL>
                    <a:lnR>
                      <a:noFill/>
                    </a:lnR>
                    <a:lnT>
                      <a:noFill/>
                    </a:lnT>
                    <a:lnB>
                      <a:noFill/>
                    </a:lnB>
                    <a:solidFill>
                      <a:schemeClr val="accent1"/>
                    </a:solidFill>
                  </a:tcPr>
                </a:tc>
                <a:tc>
                  <a:txBody>
                    <a:bodyPr/>
                    <a:lstStyle/>
                    <a:p>
                      <a:pPr algn="l" fontAlgn="ctr"/>
                      <a:endParaRPr lang="en-AU" sz="1400" b="1" i="0" u="none" strike="noStrike" dirty="0">
                        <a:solidFill>
                          <a:schemeClr val="bg1"/>
                        </a:solidFill>
                        <a:effectLst/>
                        <a:latin typeface="Arial" panose="020B0604020202020204" pitchFamily="34" charset="0"/>
                        <a:cs typeface="Arial" panose="020B0604020202020204" pitchFamily="34" charset="0"/>
                      </a:endParaRPr>
                    </a:p>
                  </a:txBody>
                  <a:tcPr marL="6612" marR="6612" marT="6612" marB="0" anchor="ctr">
                    <a:lnL>
                      <a:noFill/>
                    </a:lnL>
                    <a:lnR>
                      <a:noFill/>
                    </a:lnR>
                    <a:lnT>
                      <a:noFill/>
                    </a:lnT>
                    <a:lnB>
                      <a:noFill/>
                    </a:lnB>
                    <a:solidFill>
                      <a:schemeClr val="accent1"/>
                    </a:solidFill>
                  </a:tcPr>
                </a:tc>
                <a:tc>
                  <a:txBody>
                    <a:bodyPr/>
                    <a:lstStyle/>
                    <a:p>
                      <a:pPr algn="l" fontAlgn="ctr"/>
                      <a:r>
                        <a:rPr lang="en-AU" sz="1400" b="1" i="0" u="none" strike="noStrike" dirty="0">
                          <a:solidFill>
                            <a:schemeClr val="bg1"/>
                          </a:solidFill>
                          <a:effectLst/>
                          <a:latin typeface="Arial" panose="020B0604020202020204" pitchFamily="34" charset="0"/>
                          <a:cs typeface="Arial" panose="020B0604020202020204" pitchFamily="34" charset="0"/>
                        </a:rPr>
                        <a:t> </a:t>
                      </a:r>
                    </a:p>
                  </a:txBody>
                  <a:tcPr marL="6612" marR="6612" marT="6612" marB="0" anchor="ctr">
                    <a:lnL>
                      <a:noFill/>
                    </a:lnL>
                    <a:lnR>
                      <a:noFill/>
                    </a:lnR>
                    <a:lnT>
                      <a:noFill/>
                    </a:lnT>
                    <a:lnB>
                      <a:noFill/>
                    </a:lnB>
                    <a:solidFill>
                      <a:schemeClr val="accent1"/>
                    </a:solidFill>
                  </a:tcPr>
                </a:tc>
                <a:tc>
                  <a:txBody>
                    <a:bodyPr/>
                    <a:lstStyle/>
                    <a:p>
                      <a:pPr algn="r" fontAlgn="ctr"/>
                      <a:r>
                        <a:rPr lang="en-AU" sz="1400" b="1" i="0" u="none" strike="noStrike" dirty="0">
                          <a:solidFill>
                            <a:schemeClr val="bg1"/>
                          </a:solidFill>
                          <a:effectLst/>
                          <a:latin typeface="Arial" panose="020B0604020202020204" pitchFamily="34" charset="0"/>
                          <a:cs typeface="Arial" panose="020B0604020202020204" pitchFamily="34" charset="0"/>
                        </a:rPr>
                        <a:t> </a:t>
                      </a:r>
                    </a:p>
                  </a:txBody>
                  <a:tcPr marL="108000" marR="108000" marT="6612" marB="0" anchor="ctr">
                    <a:lnL>
                      <a:noFill/>
                    </a:lnL>
                    <a:lnR>
                      <a:noFill/>
                    </a:lnR>
                    <a:lnT>
                      <a:noFill/>
                    </a:lnT>
                    <a:lnB>
                      <a:noFill/>
                    </a:lnB>
                    <a:solidFill>
                      <a:schemeClr val="accent1"/>
                    </a:solidFill>
                  </a:tcPr>
                </a:tc>
                <a:extLst>
                  <a:ext uri="{0D108BD9-81ED-4DB2-BD59-A6C34878D82A}">
                    <a16:rowId xmlns:a16="http://schemas.microsoft.com/office/drawing/2014/main" val="1902473049"/>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719084751"/>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Project management</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569925331"/>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Project team</a:t>
                      </a:r>
                    </a:p>
                  </a:txBody>
                  <a:tcPr marL="108000" marR="72000"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 e.g., 3 FTEs for 12 weeks]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144041195"/>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Steering committee</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803277407"/>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992506938"/>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Resource use</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3061791321"/>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 e.g., ad hoc experts]</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883160345"/>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3127504833"/>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732295750"/>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Contractors</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472502119"/>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[Contractor 1]</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625413484"/>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[Contractor 2]</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211497642"/>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409518411"/>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Plant and equipment</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519348836"/>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71439804"/>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869264170"/>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158699"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717042905"/>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Other costs</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155232015"/>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1413434571"/>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3857052440"/>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158699"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1334939532"/>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Contingency (20%)</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lang="en-AU" sz="1200" b="0" i="0" u="none" strike="noStrike" dirty="0">
                          <a:solidFill>
                            <a:schemeClr val="tx1"/>
                          </a:solidFill>
                          <a:effectLst/>
                          <a:latin typeface="Arial" panose="020B0604020202020204" pitchFamily="34" charset="0"/>
                          <a:cs typeface="Arial" panose="020B0604020202020204" pitchFamily="34" charset="0"/>
                        </a:rPr>
                        <a:t>$xx</a:t>
                      </a:r>
                    </a:p>
                  </a:txBody>
                  <a:tcPr marL="108000" marR="108000" marT="661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9369841"/>
                  </a:ext>
                </a:extLst>
              </a:tr>
              <a:tr h="167481">
                <a:tc>
                  <a:txBody>
                    <a:bodyPr/>
                    <a:lstStyle/>
                    <a:p>
                      <a:pPr algn="r" fontAlgn="b"/>
                      <a:endParaRPr lang="en-AU" sz="1200" b="1" i="0" u="none" strike="noStrike" dirty="0">
                        <a:solidFill>
                          <a:schemeClr val="tx1"/>
                        </a:solidFill>
                        <a:effectLst/>
                        <a:latin typeface="Arial" panose="020B0604020202020204" pitchFamily="34" charset="0"/>
                        <a:cs typeface="Arial" panose="020B0604020202020204" pitchFamily="34" charset="0"/>
                      </a:endParaRPr>
                    </a:p>
                  </a:txBody>
                  <a:tcPr marL="108000" marR="72000" marT="6612" marB="0" anchor="b">
                    <a:lnL>
                      <a:noFill/>
                    </a:lnL>
                    <a:lnR>
                      <a:noFill/>
                    </a:lnR>
                    <a:lnT>
                      <a:noFill/>
                    </a:lnT>
                    <a:lnB>
                      <a:noFill/>
                    </a:lnB>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AU" sz="1200" b="1" i="0" u="none" strike="noStrike" dirty="0">
                          <a:solidFill>
                            <a:schemeClr val="tx1"/>
                          </a:solidFill>
                          <a:effectLst/>
                          <a:latin typeface="Arial" panose="020B0604020202020204" pitchFamily="34" charset="0"/>
                          <a:cs typeface="Arial" panose="020B0604020202020204" pitchFamily="34" charset="0"/>
                        </a:rPr>
                        <a:t>Total costs:</a:t>
                      </a:r>
                    </a:p>
                  </a:txBody>
                  <a:tcPr marL="6612" marR="6612" marT="6612" marB="0" anchor="b">
                    <a:lnL>
                      <a:noFill/>
                    </a:lnL>
                    <a:lnR>
                      <a:noFill/>
                    </a:lnR>
                    <a:lnT>
                      <a:noFill/>
                    </a:lnT>
                    <a:lnB>
                      <a:noFill/>
                    </a:lnB>
                    <a:solidFill>
                      <a:srgbClr val="FFFFFF"/>
                    </a:solidFill>
                  </a:tcPr>
                </a:tc>
                <a:tc>
                  <a:txBody>
                    <a:bodyPr/>
                    <a:lstStyle/>
                    <a:p>
                      <a:pPr algn="r" fontAlgn="b"/>
                      <a:r>
                        <a:rPr lang="en-AU" sz="1200" b="1"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lang="en-AU" sz="1200" b="1" i="0" u="none" strike="noStrike" dirty="0">
                          <a:solidFill>
                            <a:schemeClr val="tx1"/>
                          </a:solidFill>
                          <a:effectLst/>
                          <a:latin typeface="Arial" panose="020B0604020202020204" pitchFamily="34" charset="0"/>
                          <a:cs typeface="Arial" panose="020B0604020202020204" pitchFamily="34" charset="0"/>
                        </a:rPr>
                        <a:t>$xx</a:t>
                      </a:r>
                    </a:p>
                  </a:txBody>
                  <a:tcPr marL="108000" marR="108000" marT="661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62666326"/>
                  </a:ext>
                </a:extLst>
              </a:tr>
            </a:tbl>
          </a:graphicData>
        </a:graphic>
      </p:graphicFrame>
      <p:sp>
        <p:nvSpPr>
          <p:cNvPr id="5" name="Google Shape;507;p14">
            <a:extLst>
              <a:ext uri="{FF2B5EF4-FFF2-40B4-BE49-F238E27FC236}">
                <a16:creationId xmlns:a16="http://schemas.microsoft.com/office/drawing/2014/main" id="{A69BB5D4-510C-8E34-8C95-1EBFB79E9B5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1694775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86A38-2E23-B114-6CBE-614D1D74E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39C3D-661D-CD9A-C716-A57E34203BB9}"/>
              </a:ext>
            </a:extLst>
          </p:cNvPr>
          <p:cNvSpPr>
            <a:spLocks noGrp="1"/>
          </p:cNvSpPr>
          <p:nvPr>
            <p:ph type="title"/>
          </p:nvPr>
        </p:nvSpPr>
        <p:spPr/>
        <p:txBody>
          <a:bodyPr/>
          <a:lstStyle/>
          <a:p>
            <a:r>
              <a:rPr lang="en-US" dirty="0">
                <a:solidFill>
                  <a:schemeClr val="accent2"/>
                </a:solidFill>
              </a:rPr>
              <a:t>Project cash flow: </a:t>
            </a:r>
            <a:r>
              <a:rPr lang="en-US" dirty="0"/>
              <a:t>Cashflow expected to be [insert description]</a:t>
            </a:r>
          </a:p>
        </p:txBody>
      </p:sp>
      <p:sp>
        <p:nvSpPr>
          <p:cNvPr id="3" name="Subtitle 2">
            <a:extLst>
              <a:ext uri="{FF2B5EF4-FFF2-40B4-BE49-F238E27FC236}">
                <a16:creationId xmlns:a16="http://schemas.microsoft.com/office/drawing/2014/main" id="{BAD7CCA7-0B57-8A4E-2E5B-C5391778535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5155613-D807-5572-3486-5E646791546D}"/>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14FD750D-4A90-D6B7-CB26-B09B948767B0}"/>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graphicFrame>
        <p:nvGraphicFramePr>
          <p:cNvPr id="5" name="Content Placeholder 16">
            <a:extLst>
              <a:ext uri="{FF2B5EF4-FFF2-40B4-BE49-F238E27FC236}">
                <a16:creationId xmlns:a16="http://schemas.microsoft.com/office/drawing/2014/main" id="{0720A271-8AF4-5A61-F242-A42FF648863B}"/>
              </a:ext>
            </a:extLst>
          </p:cNvPr>
          <p:cNvGraphicFramePr>
            <a:graphicFrameLocks/>
          </p:cNvGraphicFramePr>
          <p:nvPr>
            <p:extLst>
              <p:ext uri="{D42A27DB-BD31-4B8C-83A1-F6EECF244321}">
                <p14:modId xmlns:p14="http://schemas.microsoft.com/office/powerpoint/2010/main" val="478338190"/>
              </p:ext>
            </p:extLst>
          </p:nvPr>
        </p:nvGraphicFramePr>
        <p:xfrm>
          <a:off x="552260" y="2448232"/>
          <a:ext cx="11082528" cy="37620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5FDBBB0-710B-8C57-5E93-D285F39A4CD9}"/>
              </a:ext>
            </a:extLst>
          </p:cNvPr>
          <p:cNvSpPr txBox="1"/>
          <p:nvPr/>
        </p:nvSpPr>
        <p:spPr>
          <a:xfrm>
            <a:off x="552260" y="1961534"/>
            <a:ext cx="4299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Project cash flow, </a:t>
            </a:r>
            <a:r>
              <a:rPr lang="en-US" sz="1600" dirty="0">
                <a:solidFill>
                  <a:schemeClr val="bg1">
                    <a:lumMod val="65000"/>
                  </a:schemeClr>
                </a:solidFill>
              </a:rPr>
              <a:t>[insert currency e.g., $ M]</a:t>
            </a:r>
          </a:p>
        </p:txBody>
      </p:sp>
      <p:sp>
        <p:nvSpPr>
          <p:cNvPr id="9" name="Rectangular Callout 8">
            <a:extLst>
              <a:ext uri="{FF2B5EF4-FFF2-40B4-BE49-F238E27FC236}">
                <a16:creationId xmlns:a16="http://schemas.microsoft.com/office/drawing/2014/main" id="{21186A31-23FD-2B07-5039-6A5215BD4706}"/>
              </a:ext>
            </a:extLst>
          </p:cNvPr>
          <p:cNvSpPr/>
          <p:nvPr/>
        </p:nvSpPr>
        <p:spPr>
          <a:xfrm>
            <a:off x="7160217" y="1703972"/>
            <a:ext cx="1983783" cy="852267"/>
          </a:xfrm>
          <a:prstGeom prst="wedgeRectCallout">
            <a:avLst>
              <a:gd name="adj1" fmla="val 26042"/>
              <a:gd name="adj2" fmla="val 93414"/>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comments, if relevant]</a:t>
            </a:r>
          </a:p>
        </p:txBody>
      </p:sp>
      <p:sp>
        <p:nvSpPr>
          <p:cNvPr id="10" name="Google Shape;507;p14">
            <a:extLst>
              <a:ext uri="{FF2B5EF4-FFF2-40B4-BE49-F238E27FC236}">
                <a16:creationId xmlns:a16="http://schemas.microsoft.com/office/drawing/2014/main" id="{B6F26F5F-F572-921C-78FB-831691AE7B9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1" name="Google Shape;538;p14">
            <a:extLst>
              <a:ext uri="{FF2B5EF4-FFF2-40B4-BE49-F238E27FC236}">
                <a16:creationId xmlns:a16="http://schemas.microsoft.com/office/drawing/2014/main" id="{7F33E5EC-D454-563D-B44D-EDA2F242978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91571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54AB5-B6A8-CB91-51E6-165FD991F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8F6E3-2A0A-EEC3-E07C-D43BA6EE4D67}"/>
              </a:ext>
            </a:extLst>
          </p:cNvPr>
          <p:cNvSpPr>
            <a:spLocks noGrp="1"/>
          </p:cNvSpPr>
          <p:nvPr>
            <p:ph type="title"/>
          </p:nvPr>
        </p:nvSpPr>
        <p:spPr/>
        <p:txBody>
          <a:bodyPr/>
          <a:lstStyle/>
          <a:p>
            <a:r>
              <a:rPr lang="en-US" dirty="0">
                <a:solidFill>
                  <a:schemeClr val="accent2"/>
                </a:solidFill>
              </a:rPr>
              <a:t>Project cash flow: </a:t>
            </a:r>
            <a:r>
              <a:rPr lang="en-US" dirty="0"/>
              <a:t>[Insert description]</a:t>
            </a:r>
          </a:p>
        </p:txBody>
      </p:sp>
      <p:sp>
        <p:nvSpPr>
          <p:cNvPr id="3" name="Subtitle 2">
            <a:extLst>
              <a:ext uri="{FF2B5EF4-FFF2-40B4-BE49-F238E27FC236}">
                <a16:creationId xmlns:a16="http://schemas.microsoft.com/office/drawing/2014/main" id="{F249BA06-AFE1-1020-CCC5-DAD7F7A559F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F8E03EE-D3CB-2B01-01F3-776A06A20BCE}"/>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0B845561-A44B-A9CA-44D5-5775CBC5C508}"/>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graphicFrame>
        <p:nvGraphicFramePr>
          <p:cNvPr id="5" name="Content Placeholder 16">
            <a:extLst>
              <a:ext uri="{FF2B5EF4-FFF2-40B4-BE49-F238E27FC236}">
                <a16:creationId xmlns:a16="http://schemas.microsoft.com/office/drawing/2014/main" id="{14E076E2-1B74-D5BF-43AF-4E692A5255F1}"/>
              </a:ext>
            </a:extLst>
          </p:cNvPr>
          <p:cNvGraphicFramePr>
            <a:graphicFrameLocks/>
          </p:cNvGraphicFramePr>
          <p:nvPr>
            <p:extLst>
              <p:ext uri="{D42A27DB-BD31-4B8C-83A1-F6EECF244321}">
                <p14:modId xmlns:p14="http://schemas.microsoft.com/office/powerpoint/2010/main" val="3056937901"/>
              </p:ext>
            </p:extLst>
          </p:nvPr>
        </p:nvGraphicFramePr>
        <p:xfrm>
          <a:off x="552260" y="2448232"/>
          <a:ext cx="11082528" cy="37620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9801E3A-C67C-6EC5-88EF-3F63656BFA47}"/>
              </a:ext>
            </a:extLst>
          </p:cNvPr>
          <p:cNvSpPr txBox="1"/>
          <p:nvPr/>
        </p:nvSpPr>
        <p:spPr>
          <a:xfrm>
            <a:off x="552260" y="1961534"/>
            <a:ext cx="4299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Project cash flow, </a:t>
            </a:r>
            <a:r>
              <a:rPr lang="en-US" sz="1600" dirty="0">
                <a:solidFill>
                  <a:schemeClr val="bg1">
                    <a:lumMod val="65000"/>
                  </a:schemeClr>
                </a:solidFill>
              </a:rPr>
              <a:t>[insert currency e.g., $ M]</a:t>
            </a:r>
          </a:p>
        </p:txBody>
      </p:sp>
      <p:sp>
        <p:nvSpPr>
          <p:cNvPr id="9" name="Rectangular Callout 8">
            <a:extLst>
              <a:ext uri="{FF2B5EF4-FFF2-40B4-BE49-F238E27FC236}">
                <a16:creationId xmlns:a16="http://schemas.microsoft.com/office/drawing/2014/main" id="{5D6D6235-EA72-DF44-788D-15DA5BE3A582}"/>
              </a:ext>
            </a:extLst>
          </p:cNvPr>
          <p:cNvSpPr/>
          <p:nvPr/>
        </p:nvSpPr>
        <p:spPr>
          <a:xfrm>
            <a:off x="7160217" y="1703972"/>
            <a:ext cx="1983783" cy="852267"/>
          </a:xfrm>
          <a:prstGeom prst="wedgeRectCallout">
            <a:avLst>
              <a:gd name="adj1" fmla="val -62239"/>
              <a:gd name="adj2" fmla="val 82503"/>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comments, if relevant]</a:t>
            </a:r>
          </a:p>
        </p:txBody>
      </p:sp>
      <p:sp>
        <p:nvSpPr>
          <p:cNvPr id="8" name="Google Shape;507;p14">
            <a:extLst>
              <a:ext uri="{FF2B5EF4-FFF2-40B4-BE49-F238E27FC236}">
                <a16:creationId xmlns:a16="http://schemas.microsoft.com/office/drawing/2014/main" id="{EF2DB2BA-E3BE-95F1-F9D1-E4FBE6AC9C3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786E4FE7-D008-55E1-326A-A75921BB544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930767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1233-C9E3-B938-6625-5CC5B09D34DE}"/>
              </a:ext>
            </a:extLst>
          </p:cNvPr>
          <p:cNvSpPr>
            <a:spLocks noGrp="1"/>
          </p:cNvSpPr>
          <p:nvPr>
            <p:ph type="title"/>
          </p:nvPr>
        </p:nvSpPr>
        <p:spPr/>
        <p:txBody>
          <a:bodyPr/>
          <a:lstStyle/>
          <a:p>
            <a:r>
              <a:rPr lang="en-US" dirty="0"/>
              <a:t>Business case and business plan are not the same thing</a:t>
            </a:r>
          </a:p>
        </p:txBody>
      </p:sp>
      <p:sp>
        <p:nvSpPr>
          <p:cNvPr id="3" name="Subtitle 2">
            <a:extLst>
              <a:ext uri="{FF2B5EF4-FFF2-40B4-BE49-F238E27FC236}">
                <a16:creationId xmlns:a16="http://schemas.microsoft.com/office/drawing/2014/main" id="{116964A1-D8E1-9882-BAEB-2DB21FE6AD71}"/>
              </a:ext>
            </a:extLst>
          </p:cNvPr>
          <p:cNvSpPr>
            <a:spLocks noGrp="1"/>
          </p:cNvSpPr>
          <p:nvPr>
            <p:ph type="subTitle" idx="1"/>
          </p:nvPr>
        </p:nvSpPr>
        <p:spPr>
          <a:xfrm>
            <a:off x="554736" y="1318966"/>
            <a:ext cx="11082528" cy="276999"/>
          </a:xfrm>
        </p:spPr>
        <p:txBody>
          <a:bodyPr/>
          <a:lstStyle/>
          <a:p>
            <a:r>
              <a:rPr lang="en-US" dirty="0"/>
              <a:t>A business </a:t>
            </a:r>
            <a:r>
              <a:rPr lang="en-US" i="1" dirty="0"/>
              <a:t>case</a:t>
            </a:r>
            <a:r>
              <a:rPr lang="en-US" dirty="0"/>
              <a:t> is a static document specific to a certain project while a business </a:t>
            </a:r>
            <a:r>
              <a:rPr lang="en-US" i="1" dirty="0"/>
              <a:t>plan</a:t>
            </a:r>
            <a:r>
              <a:rPr lang="en-US" dirty="0"/>
              <a:t> is broader, more dynamic, and typically more externally oriented</a:t>
            </a:r>
          </a:p>
        </p:txBody>
      </p:sp>
      <p:sp>
        <p:nvSpPr>
          <p:cNvPr id="4" name="Text Placeholder 3">
            <a:extLst>
              <a:ext uri="{FF2B5EF4-FFF2-40B4-BE49-F238E27FC236}">
                <a16:creationId xmlns:a16="http://schemas.microsoft.com/office/drawing/2014/main" id="{88BD63AD-CBBF-2C7B-D296-F9BF030BBF7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4937E896-44F9-4231-2C1A-3D80395B7026}"/>
              </a:ext>
            </a:extLst>
          </p:cNvPr>
          <p:cNvSpPr/>
          <p:nvPr/>
        </p:nvSpPr>
        <p:spPr>
          <a:xfrm>
            <a:off x="2650315" y="2162401"/>
            <a:ext cx="4311317" cy="60443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Business case</a:t>
            </a:r>
          </a:p>
        </p:txBody>
      </p:sp>
      <p:sp>
        <p:nvSpPr>
          <p:cNvPr id="8" name="Rectangle 7">
            <a:extLst>
              <a:ext uri="{FF2B5EF4-FFF2-40B4-BE49-F238E27FC236}">
                <a16:creationId xmlns:a16="http://schemas.microsoft.com/office/drawing/2014/main" id="{80BC26FB-D826-30DE-5D67-F28F1273F1A3}"/>
              </a:ext>
            </a:extLst>
          </p:cNvPr>
          <p:cNvSpPr/>
          <p:nvPr/>
        </p:nvSpPr>
        <p:spPr>
          <a:xfrm>
            <a:off x="7325947" y="2162401"/>
            <a:ext cx="4311317" cy="604434"/>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Business plan</a:t>
            </a:r>
          </a:p>
        </p:txBody>
      </p:sp>
      <p:sp>
        <p:nvSpPr>
          <p:cNvPr id="9" name="Rectangle 8">
            <a:extLst>
              <a:ext uri="{FF2B5EF4-FFF2-40B4-BE49-F238E27FC236}">
                <a16:creationId xmlns:a16="http://schemas.microsoft.com/office/drawing/2014/main" id="{E46982BF-7075-D36C-F486-11F6138A3044}"/>
              </a:ext>
            </a:extLst>
          </p:cNvPr>
          <p:cNvSpPr/>
          <p:nvPr/>
        </p:nvSpPr>
        <p:spPr>
          <a:xfrm>
            <a:off x="554737" y="2813059"/>
            <a:ext cx="1731264"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Scope</a:t>
            </a:r>
          </a:p>
        </p:txBody>
      </p:sp>
      <p:sp>
        <p:nvSpPr>
          <p:cNvPr id="10" name="Rectangle 9">
            <a:extLst>
              <a:ext uri="{FF2B5EF4-FFF2-40B4-BE49-F238E27FC236}">
                <a16:creationId xmlns:a16="http://schemas.microsoft.com/office/drawing/2014/main" id="{DE1EDFF2-5420-33AE-C02E-77324A30336E}"/>
              </a:ext>
            </a:extLst>
          </p:cNvPr>
          <p:cNvSpPr/>
          <p:nvPr/>
        </p:nvSpPr>
        <p:spPr>
          <a:xfrm>
            <a:off x="554737" y="3422570"/>
            <a:ext cx="1731264"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Audience</a:t>
            </a:r>
          </a:p>
        </p:txBody>
      </p:sp>
      <p:sp>
        <p:nvSpPr>
          <p:cNvPr id="11" name="Rectangle 10">
            <a:extLst>
              <a:ext uri="{FF2B5EF4-FFF2-40B4-BE49-F238E27FC236}">
                <a16:creationId xmlns:a16="http://schemas.microsoft.com/office/drawing/2014/main" id="{397E1EF1-E346-272C-05D6-B5109E874DDF}"/>
              </a:ext>
            </a:extLst>
          </p:cNvPr>
          <p:cNvSpPr/>
          <p:nvPr/>
        </p:nvSpPr>
        <p:spPr>
          <a:xfrm>
            <a:off x="554737" y="4032081"/>
            <a:ext cx="1731264"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Purpose</a:t>
            </a:r>
          </a:p>
        </p:txBody>
      </p:sp>
      <p:sp>
        <p:nvSpPr>
          <p:cNvPr id="12" name="Rectangle 11">
            <a:extLst>
              <a:ext uri="{FF2B5EF4-FFF2-40B4-BE49-F238E27FC236}">
                <a16:creationId xmlns:a16="http://schemas.microsoft.com/office/drawing/2014/main" id="{DB7AAD08-A421-9C0A-40A9-0F03EB3E3409}"/>
              </a:ext>
            </a:extLst>
          </p:cNvPr>
          <p:cNvSpPr/>
          <p:nvPr/>
        </p:nvSpPr>
        <p:spPr>
          <a:xfrm>
            <a:off x="554737" y="4641592"/>
            <a:ext cx="1731264" cy="109431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Content</a:t>
            </a:r>
          </a:p>
        </p:txBody>
      </p:sp>
      <p:sp>
        <p:nvSpPr>
          <p:cNvPr id="13" name="Rectangle 12">
            <a:extLst>
              <a:ext uri="{FF2B5EF4-FFF2-40B4-BE49-F238E27FC236}">
                <a16:creationId xmlns:a16="http://schemas.microsoft.com/office/drawing/2014/main" id="{4BE8BFE1-AF5D-E32E-0C0F-990BFE0C8D39}"/>
              </a:ext>
            </a:extLst>
          </p:cNvPr>
          <p:cNvSpPr/>
          <p:nvPr/>
        </p:nvSpPr>
        <p:spPr>
          <a:xfrm>
            <a:off x="554737" y="5740984"/>
            <a:ext cx="1731264"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Frequency</a:t>
            </a:r>
          </a:p>
        </p:txBody>
      </p:sp>
      <p:sp>
        <p:nvSpPr>
          <p:cNvPr id="14" name="Rectangle 13">
            <a:extLst>
              <a:ext uri="{FF2B5EF4-FFF2-40B4-BE49-F238E27FC236}">
                <a16:creationId xmlns:a16="http://schemas.microsoft.com/office/drawing/2014/main" id="{92A1CB67-DE83-E7F6-53D4-D0C476FEE756}"/>
              </a:ext>
            </a:extLst>
          </p:cNvPr>
          <p:cNvSpPr/>
          <p:nvPr/>
        </p:nvSpPr>
        <p:spPr>
          <a:xfrm>
            <a:off x="2650315" y="2774227"/>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Specific project</a:t>
            </a:r>
          </a:p>
        </p:txBody>
      </p:sp>
      <p:sp>
        <p:nvSpPr>
          <p:cNvPr id="15" name="Rectangle 14">
            <a:extLst>
              <a:ext uri="{FF2B5EF4-FFF2-40B4-BE49-F238E27FC236}">
                <a16:creationId xmlns:a16="http://schemas.microsoft.com/office/drawing/2014/main" id="{563AB06C-DF85-4D5B-2D08-AFE78E26E826}"/>
              </a:ext>
            </a:extLst>
          </p:cNvPr>
          <p:cNvSpPr/>
          <p:nvPr/>
        </p:nvSpPr>
        <p:spPr>
          <a:xfrm>
            <a:off x="2650315" y="3393446"/>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Internal stakeholders</a:t>
            </a:r>
          </a:p>
        </p:txBody>
      </p:sp>
      <p:sp>
        <p:nvSpPr>
          <p:cNvPr id="16" name="Rectangle 15">
            <a:extLst>
              <a:ext uri="{FF2B5EF4-FFF2-40B4-BE49-F238E27FC236}">
                <a16:creationId xmlns:a16="http://schemas.microsoft.com/office/drawing/2014/main" id="{355A58F0-7765-9969-7793-5C22233B78CC}"/>
              </a:ext>
            </a:extLst>
          </p:cNvPr>
          <p:cNvSpPr/>
          <p:nvPr/>
        </p:nvSpPr>
        <p:spPr>
          <a:xfrm>
            <a:off x="2650315" y="4012665"/>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Justify a specific project or initiative</a:t>
            </a:r>
          </a:p>
        </p:txBody>
      </p:sp>
      <p:sp>
        <p:nvSpPr>
          <p:cNvPr id="17" name="Rectangle 16">
            <a:extLst>
              <a:ext uri="{FF2B5EF4-FFF2-40B4-BE49-F238E27FC236}">
                <a16:creationId xmlns:a16="http://schemas.microsoft.com/office/drawing/2014/main" id="{A7DF9594-8071-5BEE-EACE-121CD627F2FF}"/>
              </a:ext>
            </a:extLst>
          </p:cNvPr>
          <p:cNvSpPr/>
          <p:nvPr/>
        </p:nvSpPr>
        <p:spPr>
          <a:xfrm>
            <a:off x="2650315" y="4631884"/>
            <a:ext cx="4311317" cy="109431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Executive summary, background and context, problem, objectives, options, solution, benefits, costs, timeline, risks, governance, recommendation</a:t>
            </a:r>
          </a:p>
        </p:txBody>
      </p:sp>
      <p:sp>
        <p:nvSpPr>
          <p:cNvPr id="18" name="Rectangle 17">
            <a:extLst>
              <a:ext uri="{FF2B5EF4-FFF2-40B4-BE49-F238E27FC236}">
                <a16:creationId xmlns:a16="http://schemas.microsoft.com/office/drawing/2014/main" id="{62642573-2008-9AA6-32D4-F55860137E86}"/>
              </a:ext>
            </a:extLst>
          </p:cNvPr>
          <p:cNvSpPr/>
          <p:nvPr/>
        </p:nvSpPr>
        <p:spPr>
          <a:xfrm>
            <a:off x="2650315" y="5740984"/>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Static document for a specific project or initiative</a:t>
            </a:r>
          </a:p>
        </p:txBody>
      </p:sp>
      <p:sp>
        <p:nvSpPr>
          <p:cNvPr id="19" name="Rectangle 18">
            <a:extLst>
              <a:ext uri="{FF2B5EF4-FFF2-40B4-BE49-F238E27FC236}">
                <a16:creationId xmlns:a16="http://schemas.microsoft.com/office/drawing/2014/main" id="{E7C7A6D7-FABB-F216-8C8D-836CCA5575CA}"/>
              </a:ext>
            </a:extLst>
          </p:cNvPr>
          <p:cNvSpPr/>
          <p:nvPr/>
        </p:nvSpPr>
        <p:spPr>
          <a:xfrm>
            <a:off x="7325947" y="5740984"/>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Dynamic document with ongoing updates</a:t>
            </a:r>
          </a:p>
        </p:txBody>
      </p:sp>
      <p:sp>
        <p:nvSpPr>
          <p:cNvPr id="20" name="Rectangle 19">
            <a:extLst>
              <a:ext uri="{FF2B5EF4-FFF2-40B4-BE49-F238E27FC236}">
                <a16:creationId xmlns:a16="http://schemas.microsoft.com/office/drawing/2014/main" id="{36F63142-C084-89DD-380E-9BFD3C3C8C0D}"/>
              </a:ext>
            </a:extLst>
          </p:cNvPr>
          <p:cNvSpPr/>
          <p:nvPr/>
        </p:nvSpPr>
        <p:spPr>
          <a:xfrm>
            <a:off x="7325947" y="4631881"/>
            <a:ext cx="4311317" cy="109431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Executive summary, purpose, market analysis, team, solution, go-to-market, business model, financial projections, funding request (if applicable)</a:t>
            </a:r>
          </a:p>
        </p:txBody>
      </p:sp>
      <p:sp>
        <p:nvSpPr>
          <p:cNvPr id="21" name="Rectangle 20">
            <a:extLst>
              <a:ext uri="{FF2B5EF4-FFF2-40B4-BE49-F238E27FC236}">
                <a16:creationId xmlns:a16="http://schemas.microsoft.com/office/drawing/2014/main" id="{90061CF0-93FE-0931-5B2D-F72B29A13387}"/>
              </a:ext>
            </a:extLst>
          </p:cNvPr>
          <p:cNvSpPr/>
          <p:nvPr/>
        </p:nvSpPr>
        <p:spPr>
          <a:xfrm>
            <a:off x="7325947" y="4012663"/>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Outlines an entire business’ overall strategy, goals, and plans</a:t>
            </a:r>
          </a:p>
        </p:txBody>
      </p:sp>
      <p:sp>
        <p:nvSpPr>
          <p:cNvPr id="22" name="Rectangle 21">
            <a:extLst>
              <a:ext uri="{FF2B5EF4-FFF2-40B4-BE49-F238E27FC236}">
                <a16:creationId xmlns:a16="http://schemas.microsoft.com/office/drawing/2014/main" id="{EE21D225-7E82-53A2-1188-7B71B7C5F598}"/>
              </a:ext>
            </a:extLst>
          </p:cNvPr>
          <p:cNvSpPr/>
          <p:nvPr/>
        </p:nvSpPr>
        <p:spPr>
          <a:xfrm>
            <a:off x="7325947" y="3393445"/>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External stakeholders</a:t>
            </a:r>
          </a:p>
        </p:txBody>
      </p:sp>
      <p:sp>
        <p:nvSpPr>
          <p:cNvPr id="23" name="Rectangle 22">
            <a:extLst>
              <a:ext uri="{FF2B5EF4-FFF2-40B4-BE49-F238E27FC236}">
                <a16:creationId xmlns:a16="http://schemas.microsoft.com/office/drawing/2014/main" id="{6DE126F8-9861-2869-B176-BE0B29603841}"/>
              </a:ext>
            </a:extLst>
          </p:cNvPr>
          <p:cNvSpPr/>
          <p:nvPr/>
        </p:nvSpPr>
        <p:spPr>
          <a:xfrm>
            <a:off x="7325947" y="2774227"/>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Entire organization/business unit</a:t>
            </a:r>
          </a:p>
        </p:txBody>
      </p:sp>
      <p:cxnSp>
        <p:nvCxnSpPr>
          <p:cNvPr id="25" name="Straight Connector 24">
            <a:extLst>
              <a:ext uri="{FF2B5EF4-FFF2-40B4-BE49-F238E27FC236}">
                <a16:creationId xmlns:a16="http://schemas.microsoft.com/office/drawing/2014/main" id="{A2DA6BBA-0C50-E1C3-2A39-EC7A8EC498A4}"/>
              </a:ext>
            </a:extLst>
          </p:cNvPr>
          <p:cNvCxnSpPr>
            <a:cxnSpLocks/>
          </p:cNvCxnSpPr>
          <p:nvPr/>
        </p:nvCxnSpPr>
        <p:spPr>
          <a:xfrm>
            <a:off x="554736" y="3386053"/>
            <a:ext cx="11082528" cy="0"/>
          </a:xfrm>
          <a:prstGeom prst="line">
            <a:avLst/>
          </a:prstGeom>
          <a:ln w="1587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87F75-BDFD-3C90-1D3F-6550B5278B05}"/>
              </a:ext>
            </a:extLst>
          </p:cNvPr>
          <p:cNvCxnSpPr>
            <a:cxnSpLocks/>
          </p:cNvCxnSpPr>
          <p:nvPr/>
        </p:nvCxnSpPr>
        <p:spPr>
          <a:xfrm>
            <a:off x="554736" y="4005271"/>
            <a:ext cx="11082528" cy="0"/>
          </a:xfrm>
          <a:prstGeom prst="line">
            <a:avLst/>
          </a:prstGeom>
          <a:ln w="1587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673BDEF-A365-E96E-DC47-50E49DA0AD59}"/>
              </a:ext>
            </a:extLst>
          </p:cNvPr>
          <p:cNvCxnSpPr>
            <a:cxnSpLocks/>
          </p:cNvCxnSpPr>
          <p:nvPr/>
        </p:nvCxnSpPr>
        <p:spPr>
          <a:xfrm>
            <a:off x="554736" y="4624489"/>
            <a:ext cx="11082528" cy="0"/>
          </a:xfrm>
          <a:prstGeom prst="line">
            <a:avLst/>
          </a:prstGeom>
          <a:ln w="1587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CD33377-C999-68AD-144E-E34279F1B8EE}"/>
              </a:ext>
            </a:extLst>
          </p:cNvPr>
          <p:cNvCxnSpPr>
            <a:cxnSpLocks/>
          </p:cNvCxnSpPr>
          <p:nvPr/>
        </p:nvCxnSpPr>
        <p:spPr>
          <a:xfrm>
            <a:off x="554736" y="5733590"/>
            <a:ext cx="11082528" cy="0"/>
          </a:xfrm>
          <a:prstGeom prst="line">
            <a:avLst/>
          </a:prstGeom>
          <a:ln w="1587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9896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C2F88-E342-5F2A-ED0A-2C63D270C8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C7067D-361A-E909-D544-513D01E04C0D}"/>
              </a:ext>
            </a:extLst>
          </p:cNvPr>
          <p:cNvSpPr>
            <a:spLocks noGrp="1"/>
          </p:cNvSpPr>
          <p:nvPr>
            <p:ph type="title"/>
          </p:nvPr>
        </p:nvSpPr>
        <p:spPr/>
        <p:txBody>
          <a:bodyPr/>
          <a:lstStyle/>
          <a:p>
            <a:r>
              <a:rPr lang="en-US" dirty="0"/>
              <a:t>Option [insert] has the highest return on investment</a:t>
            </a:r>
          </a:p>
        </p:txBody>
      </p:sp>
      <p:sp>
        <p:nvSpPr>
          <p:cNvPr id="5" name="Subtitle 4">
            <a:extLst>
              <a:ext uri="{FF2B5EF4-FFF2-40B4-BE49-F238E27FC236}">
                <a16:creationId xmlns:a16="http://schemas.microsoft.com/office/drawing/2014/main" id="{D8FFE93F-B223-E74D-BC77-279ECCEB2751}"/>
              </a:ext>
            </a:extLst>
          </p:cNvPr>
          <p:cNvSpPr>
            <a:spLocks noGrp="1"/>
          </p:cNvSpPr>
          <p:nvPr>
            <p:ph type="subTitle" idx="1"/>
          </p:nvPr>
        </p:nvSpPr>
        <p:spPr/>
        <p:txBody>
          <a:bodyPr/>
          <a:lstStyle/>
          <a:p>
            <a:endParaRPr lang="en-US" dirty="0"/>
          </a:p>
        </p:txBody>
      </p:sp>
      <p:sp>
        <p:nvSpPr>
          <p:cNvPr id="7" name="Text Placeholder 6">
            <a:extLst>
              <a:ext uri="{FF2B5EF4-FFF2-40B4-BE49-F238E27FC236}">
                <a16:creationId xmlns:a16="http://schemas.microsoft.com/office/drawing/2014/main" id="{B22FF04D-5CEA-B5B4-C663-FC80E115EC37}"/>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4E65D7A9-1973-BEE1-1A60-9886FFA7B53C}"/>
              </a:ext>
            </a:extLst>
          </p:cNvPr>
          <p:cNvGraphicFramePr>
            <a:graphicFrameLocks noGrp="1"/>
          </p:cNvGraphicFramePr>
          <p:nvPr>
            <p:extLst>
              <p:ext uri="{D42A27DB-BD31-4B8C-83A1-F6EECF244321}">
                <p14:modId xmlns:p14="http://schemas.microsoft.com/office/powerpoint/2010/main" val="4257125748"/>
              </p:ext>
            </p:extLst>
          </p:nvPr>
        </p:nvGraphicFramePr>
        <p:xfrm>
          <a:off x="554733" y="1828321"/>
          <a:ext cx="11082529" cy="3350022"/>
        </p:xfrm>
        <a:graphic>
          <a:graphicData uri="http://schemas.openxmlformats.org/drawingml/2006/table">
            <a:tbl>
              <a:tblPr firstRow="1" bandRow="1">
                <a:tableStyleId>{5C22544A-7EE6-4342-B048-85BDC9FD1C3A}</a:tableStyleId>
              </a:tblPr>
              <a:tblGrid>
                <a:gridCol w="1232023">
                  <a:extLst>
                    <a:ext uri="{9D8B030D-6E8A-4147-A177-3AD203B41FA5}">
                      <a16:colId xmlns:a16="http://schemas.microsoft.com/office/drawing/2014/main" val="37025601"/>
                    </a:ext>
                  </a:extLst>
                </a:gridCol>
                <a:gridCol w="3283502">
                  <a:extLst>
                    <a:ext uri="{9D8B030D-6E8A-4147-A177-3AD203B41FA5}">
                      <a16:colId xmlns:a16="http://schemas.microsoft.com/office/drawing/2014/main" val="4183002035"/>
                    </a:ext>
                  </a:extLst>
                </a:gridCol>
                <a:gridCol w="3283502">
                  <a:extLst>
                    <a:ext uri="{9D8B030D-6E8A-4147-A177-3AD203B41FA5}">
                      <a16:colId xmlns:a16="http://schemas.microsoft.com/office/drawing/2014/main" val="535283520"/>
                    </a:ext>
                  </a:extLst>
                </a:gridCol>
                <a:gridCol w="3283502">
                  <a:extLst>
                    <a:ext uri="{9D8B030D-6E8A-4147-A177-3AD203B41FA5}">
                      <a16:colId xmlns:a16="http://schemas.microsoft.com/office/drawing/2014/main" val="1262215776"/>
                    </a:ext>
                  </a:extLst>
                </a:gridCol>
              </a:tblGrid>
              <a:tr h="441409">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Net present value (NPV)</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Payback period</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Internal rate of return (IRR)</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971100">
                <a:tc>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[Insert NPV]</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[Insert payback period in months or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[Insert IRR]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943491">
                <a:tc>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[Insert NPV]</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[Insert payback period in months or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[Insert IRR]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943491">
                <a:tc>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[Insert NPV]</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[Insert payback period in months or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[Insert IRR]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Rectangle 1">
            <a:extLst>
              <a:ext uri="{FF2B5EF4-FFF2-40B4-BE49-F238E27FC236}">
                <a16:creationId xmlns:a16="http://schemas.microsoft.com/office/drawing/2014/main" id="{F86CD077-3BC6-DEAC-563F-BEA56304D8F9}"/>
              </a:ext>
            </a:extLst>
          </p:cNvPr>
          <p:cNvSpPr/>
          <p:nvPr/>
        </p:nvSpPr>
        <p:spPr>
          <a:xfrm>
            <a:off x="554732" y="5360894"/>
            <a:ext cx="11082529" cy="897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Assumption for calculations:</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assumptions e.g., discount rate]</a:t>
            </a: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3" name="Google Shape;507;p14">
            <a:extLst>
              <a:ext uri="{FF2B5EF4-FFF2-40B4-BE49-F238E27FC236}">
                <a16:creationId xmlns:a16="http://schemas.microsoft.com/office/drawing/2014/main" id="{30AA5009-24BB-C648-EAB3-F4599BC2DE0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1673617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FA8CD548-3C33-3324-D423-3A231A92342C}"/>
              </a:ext>
            </a:extLst>
          </p:cNvPr>
          <p:cNvSpPr>
            <a:spLocks noGrp="1"/>
          </p:cNvSpPr>
          <p:nvPr>
            <p:ph type="subTitle" idx="1"/>
          </p:nvPr>
        </p:nvSpPr>
        <p:spPr/>
        <p:txBody>
          <a:bodyPr/>
          <a:lstStyle/>
          <a:p>
            <a:r>
              <a:rPr lang="en-US" dirty="0"/>
              <a:t>Financial evaluation of options</a:t>
            </a:r>
          </a:p>
        </p:txBody>
      </p:sp>
      <p:sp>
        <p:nvSpPr>
          <p:cNvPr id="8" name="Text Placeholder 7">
            <a:extLst>
              <a:ext uri="{FF2B5EF4-FFF2-40B4-BE49-F238E27FC236}">
                <a16:creationId xmlns:a16="http://schemas.microsoft.com/office/drawing/2014/main" id="{FC82A500-0D21-DA57-38EF-0539F3E3001A}"/>
              </a:ext>
            </a:extLst>
          </p:cNvPr>
          <p:cNvSpPr>
            <a:spLocks noGrp="1"/>
          </p:cNvSpPr>
          <p:nvPr>
            <p:ph type="body" sz="quarter" idx="17"/>
          </p:nvPr>
        </p:nvSpPr>
        <p:spPr/>
        <p:txBody>
          <a:bodyPr/>
          <a:lstStyle/>
          <a:p>
            <a:endParaRPr lang="en-US"/>
          </a:p>
        </p:txBody>
      </p:sp>
      <p:graphicFrame>
        <p:nvGraphicFramePr>
          <p:cNvPr id="3" name="Table 2">
            <a:extLst>
              <a:ext uri="{FF2B5EF4-FFF2-40B4-BE49-F238E27FC236}">
                <a16:creationId xmlns:a16="http://schemas.microsoft.com/office/drawing/2014/main" id="{739E614F-61F0-4F57-8B92-D882A9FD04EF}"/>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4214229208"/>
              </p:ext>
            </p:extLst>
          </p:nvPr>
        </p:nvGraphicFramePr>
        <p:xfrm>
          <a:off x="547688" y="1940986"/>
          <a:ext cx="11082530" cy="4273920"/>
        </p:xfrm>
        <a:graphic>
          <a:graphicData uri="http://schemas.openxmlformats.org/drawingml/2006/table">
            <a:tbl>
              <a:tblPr/>
              <a:tblGrid>
                <a:gridCol w="3790224">
                  <a:extLst>
                    <a:ext uri="{9D8B030D-6E8A-4147-A177-3AD203B41FA5}">
                      <a16:colId xmlns:a16="http://schemas.microsoft.com/office/drawing/2014/main" val="1732323582"/>
                    </a:ext>
                  </a:extLst>
                </a:gridCol>
                <a:gridCol w="1041758">
                  <a:extLst>
                    <a:ext uri="{9D8B030D-6E8A-4147-A177-3AD203B41FA5}">
                      <a16:colId xmlns:a16="http://schemas.microsoft.com/office/drawing/2014/main" val="450707176"/>
                    </a:ext>
                  </a:extLst>
                </a:gridCol>
                <a:gridCol w="1041758">
                  <a:extLst>
                    <a:ext uri="{9D8B030D-6E8A-4147-A177-3AD203B41FA5}">
                      <a16:colId xmlns:a16="http://schemas.microsoft.com/office/drawing/2014/main" val="1497423596"/>
                    </a:ext>
                  </a:extLst>
                </a:gridCol>
                <a:gridCol w="1041758">
                  <a:extLst>
                    <a:ext uri="{9D8B030D-6E8A-4147-A177-3AD203B41FA5}">
                      <a16:colId xmlns:a16="http://schemas.microsoft.com/office/drawing/2014/main" val="3154465499"/>
                    </a:ext>
                  </a:extLst>
                </a:gridCol>
                <a:gridCol w="1041758">
                  <a:extLst>
                    <a:ext uri="{9D8B030D-6E8A-4147-A177-3AD203B41FA5}">
                      <a16:colId xmlns:a16="http://schemas.microsoft.com/office/drawing/2014/main" val="4168944530"/>
                    </a:ext>
                  </a:extLst>
                </a:gridCol>
                <a:gridCol w="1041758">
                  <a:extLst>
                    <a:ext uri="{9D8B030D-6E8A-4147-A177-3AD203B41FA5}">
                      <a16:colId xmlns:a16="http://schemas.microsoft.com/office/drawing/2014/main" val="350306520"/>
                    </a:ext>
                  </a:extLst>
                </a:gridCol>
                <a:gridCol w="1041758">
                  <a:extLst>
                    <a:ext uri="{9D8B030D-6E8A-4147-A177-3AD203B41FA5}">
                      <a16:colId xmlns:a16="http://schemas.microsoft.com/office/drawing/2014/main" val="3891287346"/>
                    </a:ext>
                  </a:extLst>
                </a:gridCol>
                <a:gridCol w="1041758">
                  <a:extLst>
                    <a:ext uri="{9D8B030D-6E8A-4147-A177-3AD203B41FA5}">
                      <a16:colId xmlns:a16="http://schemas.microsoft.com/office/drawing/2014/main" val="3268269598"/>
                    </a:ext>
                  </a:extLst>
                </a:gridCol>
              </a:tblGrid>
              <a:tr h="249742">
                <a:tc>
                  <a:txBody>
                    <a:bodyPr/>
                    <a:lstStyle/>
                    <a:p>
                      <a:pPr algn="l" fontAlgn="ctr"/>
                      <a:r>
                        <a:rPr lang="en-AU" sz="1200" b="1" i="0" u="none" strike="noStrike" dirty="0">
                          <a:solidFill>
                            <a:schemeClr val="bg1"/>
                          </a:solidFill>
                          <a:effectLst/>
                          <a:latin typeface="+mn-lt"/>
                        </a:rPr>
                        <a:t> Revenue</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Entry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2030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Exit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2531971619"/>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Option 1: [Insert name of option 1]</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$50,000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$60,000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$70,000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$80,000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$90,000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827503774"/>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2: [Insert name of option 2]</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331798862"/>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3: [Insert name of option 3]</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AU" sz="1200" b="0" i="0" u="none" strike="noStrike" dirty="0">
                          <a:solidFill>
                            <a:schemeClr val="tx1"/>
                          </a:solidFill>
                          <a:effectLst/>
                          <a:latin typeface="+mn-lt"/>
                        </a:rPr>
                        <a: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6966526"/>
                  </a:ext>
                </a:extLst>
              </a:tr>
              <a:tr h="172236">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13711788"/>
                  </a:ext>
                </a:extLst>
              </a:tr>
              <a:tr h="249742">
                <a:tc>
                  <a:txBody>
                    <a:bodyPr/>
                    <a:lstStyle/>
                    <a:p>
                      <a:pPr algn="l" fontAlgn="ctr"/>
                      <a:r>
                        <a:rPr lang="en-AU" sz="1200" b="1" i="0" u="none" strike="noStrike" dirty="0">
                          <a:solidFill>
                            <a:schemeClr val="bg1"/>
                          </a:solidFill>
                          <a:effectLst/>
                          <a:latin typeface="+mn-lt"/>
                        </a:rPr>
                        <a:t> EBITDA</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Entry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2030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Exit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3512384290"/>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1: [Insert name of option 1]</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$244,000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$390,000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$396,000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$402,000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$408,000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969191705"/>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2: [Insert name of option 2]</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021757677"/>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3: [Insert name of option 3]</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AU" sz="1200" b="0" i="0" u="none" strike="noStrike" dirty="0">
                          <a:solidFill>
                            <a:schemeClr val="tx1"/>
                          </a:solidFill>
                          <a:effectLst/>
                          <a:latin typeface="+mn-lt"/>
                        </a:rPr>
                        <a:t>-</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5436951"/>
                  </a:ext>
                </a:extLst>
              </a:tr>
              <a:tr h="172236">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54119830"/>
                  </a:ext>
                </a:extLst>
              </a:tr>
              <a:tr h="249742">
                <a:tc>
                  <a:txBody>
                    <a:bodyPr/>
                    <a:lstStyle/>
                    <a:p>
                      <a:pPr algn="l" fontAlgn="ctr"/>
                      <a:r>
                        <a:rPr lang="en-AU" sz="1200" b="1" i="0" u="none" strike="noStrike" dirty="0">
                          <a:solidFill>
                            <a:schemeClr val="bg1"/>
                          </a:solidFill>
                          <a:effectLst/>
                          <a:latin typeface="+mn-lt"/>
                        </a:rPr>
                        <a:t> Net cash flow</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Entry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2030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Exit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3353956270"/>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1: [Insert name of option 1]</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-$540,000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$60,428</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$162,150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$163,110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$164,070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$165,030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$1,888,672</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254471194"/>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2: [Insert name of option 2]</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942401585"/>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3: [Insert name of option 3]</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1025845"/>
                  </a:ext>
                </a:extLst>
              </a:tr>
            </a:tbl>
          </a:graphicData>
        </a:graphic>
      </p:graphicFrame>
      <p:sp>
        <p:nvSpPr>
          <p:cNvPr id="10" name="Title 9">
            <a:extLst>
              <a:ext uri="{FF2B5EF4-FFF2-40B4-BE49-F238E27FC236}">
                <a16:creationId xmlns:a16="http://schemas.microsoft.com/office/drawing/2014/main" id="{6840E9EE-08BD-BC1E-2F2A-5348E65CABA1}"/>
              </a:ext>
            </a:extLst>
          </p:cNvPr>
          <p:cNvSpPr>
            <a:spLocks noGrp="1"/>
          </p:cNvSpPr>
          <p:nvPr>
            <p:ph type="title"/>
          </p:nvPr>
        </p:nvSpPr>
        <p:spPr/>
        <p:txBody>
          <a:bodyPr/>
          <a:lstStyle/>
          <a:p>
            <a:r>
              <a:rPr lang="en-US" dirty="0"/>
              <a:t>Option [x] is most attractive overall</a:t>
            </a:r>
          </a:p>
        </p:txBody>
      </p:sp>
      <p:sp>
        <p:nvSpPr>
          <p:cNvPr id="2" name="Google Shape;507;p14">
            <a:extLst>
              <a:ext uri="{FF2B5EF4-FFF2-40B4-BE49-F238E27FC236}">
                <a16:creationId xmlns:a16="http://schemas.microsoft.com/office/drawing/2014/main" id="{9A995F53-6089-26EB-E3D7-20CEF3E6B3F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631820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7B56296A-72D7-4040-81B3-E1418071C6EF}"/>
              </a:ext>
            </a:extLst>
          </p:cNvPr>
          <p:cNvGraphicFramePr>
            <a:graphicFrameLocks noGrp="1"/>
          </p:cNvGraphicFramePr>
          <p:nvPr>
            <p:extLst>
              <p:ext uri="{D42A27DB-BD31-4B8C-83A1-F6EECF244321}">
                <p14:modId xmlns:p14="http://schemas.microsoft.com/office/powerpoint/2010/main" val="3545018765"/>
              </p:ext>
            </p:extLst>
          </p:nvPr>
        </p:nvGraphicFramePr>
        <p:xfrm>
          <a:off x="554736" y="1903412"/>
          <a:ext cx="11080055" cy="4306887"/>
        </p:xfrm>
        <a:graphic>
          <a:graphicData uri="http://schemas.openxmlformats.org/drawingml/2006/table">
            <a:tbl>
              <a:tblPr/>
              <a:tblGrid>
                <a:gridCol w="3356864">
                  <a:extLst>
                    <a:ext uri="{9D8B030D-6E8A-4147-A177-3AD203B41FA5}">
                      <a16:colId xmlns:a16="http://schemas.microsoft.com/office/drawing/2014/main" val="1488708375"/>
                    </a:ext>
                  </a:extLst>
                </a:gridCol>
                <a:gridCol w="1103313">
                  <a:extLst>
                    <a:ext uri="{9D8B030D-6E8A-4147-A177-3AD203B41FA5}">
                      <a16:colId xmlns:a16="http://schemas.microsoft.com/office/drawing/2014/main" val="2513090653"/>
                    </a:ext>
                  </a:extLst>
                </a:gridCol>
                <a:gridCol w="1103313">
                  <a:extLst>
                    <a:ext uri="{9D8B030D-6E8A-4147-A177-3AD203B41FA5}">
                      <a16:colId xmlns:a16="http://schemas.microsoft.com/office/drawing/2014/main" val="1214919338"/>
                    </a:ext>
                  </a:extLst>
                </a:gridCol>
                <a:gridCol w="1103313">
                  <a:extLst>
                    <a:ext uri="{9D8B030D-6E8A-4147-A177-3AD203B41FA5}">
                      <a16:colId xmlns:a16="http://schemas.microsoft.com/office/drawing/2014/main" val="915060649"/>
                    </a:ext>
                  </a:extLst>
                </a:gridCol>
                <a:gridCol w="1103313">
                  <a:extLst>
                    <a:ext uri="{9D8B030D-6E8A-4147-A177-3AD203B41FA5}">
                      <a16:colId xmlns:a16="http://schemas.microsoft.com/office/drawing/2014/main" val="2362351219"/>
                    </a:ext>
                  </a:extLst>
                </a:gridCol>
                <a:gridCol w="1103313">
                  <a:extLst>
                    <a:ext uri="{9D8B030D-6E8A-4147-A177-3AD203B41FA5}">
                      <a16:colId xmlns:a16="http://schemas.microsoft.com/office/drawing/2014/main" val="2541603713"/>
                    </a:ext>
                  </a:extLst>
                </a:gridCol>
                <a:gridCol w="1103313">
                  <a:extLst>
                    <a:ext uri="{9D8B030D-6E8A-4147-A177-3AD203B41FA5}">
                      <a16:colId xmlns:a16="http://schemas.microsoft.com/office/drawing/2014/main" val="3306530999"/>
                    </a:ext>
                  </a:extLst>
                </a:gridCol>
                <a:gridCol w="1103313">
                  <a:extLst>
                    <a:ext uri="{9D8B030D-6E8A-4147-A177-3AD203B41FA5}">
                      <a16:colId xmlns:a16="http://schemas.microsoft.com/office/drawing/2014/main" val="1528696225"/>
                    </a:ext>
                  </a:extLst>
                </a:gridCol>
              </a:tblGrid>
              <a:tr h="478543">
                <a:tc>
                  <a:txBody>
                    <a:bodyPr/>
                    <a:lstStyle/>
                    <a:p>
                      <a:pPr algn="l" fontAlgn="ctr"/>
                      <a:r>
                        <a:rPr lang="en-AU" sz="1200" b="1" i="0" u="none" strike="noStrike" dirty="0">
                          <a:solidFill>
                            <a:schemeClr val="bg1"/>
                          </a:solidFill>
                          <a:effectLst/>
                          <a:latin typeface="+mn-lt"/>
                        </a:rPr>
                        <a:t> Discounted cash flow (DCF) </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Entry</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2030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Exit</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887699461"/>
                  </a:ext>
                </a:extLst>
              </a:tr>
              <a:tr h="478543">
                <a:tc>
                  <a:txBody>
                    <a:bodyPr/>
                    <a:lstStyle/>
                    <a:p>
                      <a:pPr algn="l" fontAlgn="b"/>
                      <a:r>
                        <a:rPr lang="en-AU" sz="1200" b="0" i="0" u="none" strike="noStrike" dirty="0">
                          <a:solidFill>
                            <a:schemeClr val="tx1"/>
                          </a:solidFill>
                          <a:effectLst/>
                          <a:latin typeface="+mn-lt"/>
                        </a:rPr>
                        <a:t>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-$1,000,000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-$324,000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$400,000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$1,420,000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$1,955,00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$2,882,554</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$34,500,500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extLst>
                  <a:ext uri="{0D108BD9-81ED-4DB2-BD59-A6C34878D82A}">
                    <a16:rowId xmlns:a16="http://schemas.microsoft.com/office/drawing/2014/main" val="168067904"/>
                  </a:ext>
                </a:extLst>
              </a:tr>
              <a:tr h="478543">
                <a:tc>
                  <a:txBody>
                    <a:bodyPr/>
                    <a:lstStyle/>
                    <a:p>
                      <a:pPr algn="l" fontAlgn="b"/>
                      <a:r>
                        <a:rPr lang="en-AU" sz="1200" b="0" i="0" u="none" strike="noStrike" dirty="0">
                          <a:solidFill>
                            <a:schemeClr val="tx1"/>
                          </a:solidFill>
                          <a:effectLst/>
                          <a:latin typeface="+mn-lt"/>
                        </a:rPr>
                        <a:t>Present value of 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extLst>
                  <a:ext uri="{0D108BD9-81ED-4DB2-BD59-A6C34878D82A}">
                    <a16:rowId xmlns:a16="http://schemas.microsoft.com/office/drawing/2014/main" val="3620507275"/>
                  </a:ext>
                </a:extLst>
              </a:tr>
              <a:tr h="478543">
                <a:tc>
                  <a:txBody>
                    <a:bodyPr/>
                    <a:lstStyle/>
                    <a:p>
                      <a:pPr algn="l" fontAlgn="b"/>
                      <a:r>
                        <a:rPr lang="en-AU" sz="1200" b="0" i="0" u="none" strike="noStrike" dirty="0">
                          <a:solidFill>
                            <a:schemeClr val="tx1"/>
                          </a:solidFill>
                          <a:effectLst/>
                          <a:latin typeface="+mn-lt"/>
                        </a:rPr>
                        <a:t>Cumulative present value of 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46920343"/>
                  </a:ext>
                </a:extLst>
              </a:tr>
              <a:tr h="478543">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245196"/>
                  </a:ext>
                </a:extLst>
              </a:tr>
              <a:tr h="478543">
                <a:tc>
                  <a:txBody>
                    <a:bodyPr/>
                    <a:lstStyle/>
                    <a:p>
                      <a:pPr algn="l" fontAlgn="b"/>
                      <a:r>
                        <a:rPr lang="en-AU" sz="1200" b="1" i="0" u="none" strike="noStrike" dirty="0">
                          <a:solidFill>
                            <a:schemeClr val="tx1"/>
                          </a:solidFill>
                          <a:effectLst/>
                          <a:latin typeface="+mn-lt"/>
                        </a:rPr>
                        <a:t>Net present value (NPV)</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8876990"/>
                  </a:ext>
                </a:extLst>
              </a:tr>
              <a:tr h="478543">
                <a:tc>
                  <a:txBody>
                    <a:bodyPr/>
                    <a:lstStyle/>
                    <a:p>
                      <a:pPr algn="l" fontAlgn="b"/>
                      <a:r>
                        <a:rPr lang="en-AU" sz="1200" b="1" i="0" u="none" strike="noStrike" dirty="0">
                          <a:solidFill>
                            <a:schemeClr val="tx1"/>
                          </a:solidFill>
                          <a:effectLst/>
                          <a:latin typeface="+mn-lt"/>
                        </a:rPr>
                        <a:t>Internal rate of return (IRR)</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733648"/>
                  </a:ext>
                </a:extLst>
              </a:tr>
              <a:tr h="478543">
                <a:tc>
                  <a:txBody>
                    <a:bodyPr/>
                    <a:lstStyle/>
                    <a:p>
                      <a:pPr algn="l" fontAlgn="b"/>
                      <a:r>
                        <a:rPr lang="en-AU" sz="1200" b="1" i="0" u="none" strike="noStrike" dirty="0">
                          <a:solidFill>
                            <a:schemeClr val="tx1"/>
                          </a:solidFill>
                          <a:effectLst/>
                          <a:latin typeface="+mn-lt"/>
                        </a:rPr>
                        <a:t>Discounted payback period (years)</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608997"/>
                  </a:ext>
                </a:extLst>
              </a:tr>
              <a:tr h="478543">
                <a:tc>
                  <a:txBody>
                    <a:bodyPr/>
                    <a:lstStyle/>
                    <a:p>
                      <a:pPr algn="l" fontAlgn="b"/>
                      <a:r>
                        <a:rPr lang="en-AU" sz="1200" b="1" i="0" u="none" strike="noStrike" dirty="0">
                          <a:solidFill>
                            <a:schemeClr val="tx1"/>
                          </a:solidFill>
                          <a:effectLst/>
                          <a:latin typeface="+mn-lt"/>
                        </a:rPr>
                        <a:t>Profit to investment ratio</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499701"/>
                  </a:ext>
                </a:extLst>
              </a:tr>
            </a:tbl>
          </a:graphicData>
        </a:graphic>
      </p:graphicFrame>
      <p:sp>
        <p:nvSpPr>
          <p:cNvPr id="4" name="Text Placeholder 3">
            <a:extLst>
              <a:ext uri="{FF2B5EF4-FFF2-40B4-BE49-F238E27FC236}">
                <a16:creationId xmlns:a16="http://schemas.microsoft.com/office/drawing/2014/main" id="{8F1AA2DD-C178-6672-C632-78389CD23D5E}"/>
              </a:ext>
            </a:extLst>
          </p:cNvPr>
          <p:cNvSpPr>
            <a:spLocks noGrp="1"/>
          </p:cNvSpPr>
          <p:nvPr>
            <p:ph type="body" sz="quarter" idx="17"/>
          </p:nvPr>
        </p:nvSpPr>
        <p:spPr/>
        <p:txBody>
          <a:bodyPr/>
          <a:lstStyle/>
          <a:p>
            <a:endParaRPr lang="en-US"/>
          </a:p>
        </p:txBody>
      </p:sp>
      <p:sp>
        <p:nvSpPr>
          <p:cNvPr id="6" name="Title 5">
            <a:extLst>
              <a:ext uri="{FF2B5EF4-FFF2-40B4-BE49-F238E27FC236}">
                <a16:creationId xmlns:a16="http://schemas.microsoft.com/office/drawing/2014/main" id="{829D9E65-CDA8-C8B1-6213-2D092491C793}"/>
              </a:ext>
            </a:extLst>
          </p:cNvPr>
          <p:cNvSpPr>
            <a:spLocks noGrp="1"/>
          </p:cNvSpPr>
          <p:nvPr>
            <p:ph type="title"/>
          </p:nvPr>
        </p:nvSpPr>
        <p:spPr/>
        <p:txBody>
          <a:bodyPr/>
          <a:lstStyle/>
          <a:p>
            <a:r>
              <a:rPr lang="en-US" dirty="0"/>
              <a:t>Return on investment estimated to be [insert most relevant metric, depending on your stakeholders]</a:t>
            </a:r>
          </a:p>
        </p:txBody>
      </p:sp>
      <p:sp>
        <p:nvSpPr>
          <p:cNvPr id="8" name="Subtitle 7">
            <a:extLst>
              <a:ext uri="{FF2B5EF4-FFF2-40B4-BE49-F238E27FC236}">
                <a16:creationId xmlns:a16="http://schemas.microsoft.com/office/drawing/2014/main" id="{39C50BA1-76B9-0C2A-56E3-7242063ABCDB}"/>
              </a:ext>
            </a:extLst>
          </p:cNvPr>
          <p:cNvSpPr>
            <a:spLocks noGrp="1"/>
          </p:cNvSpPr>
          <p:nvPr>
            <p:ph type="subTitle" idx="1"/>
          </p:nvPr>
        </p:nvSpPr>
        <p:spPr/>
        <p:txBody>
          <a:bodyPr/>
          <a:lstStyle/>
          <a:p>
            <a:endParaRPr lang="en-US"/>
          </a:p>
        </p:txBody>
      </p:sp>
      <p:sp>
        <p:nvSpPr>
          <p:cNvPr id="3" name="Google Shape;507;p14">
            <a:extLst>
              <a:ext uri="{FF2B5EF4-FFF2-40B4-BE49-F238E27FC236}">
                <a16:creationId xmlns:a16="http://schemas.microsoft.com/office/drawing/2014/main" id="{CD6D5589-7E62-D395-B5B1-5C09B00559B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493295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D48D9-C590-7150-84A5-7FC78C2EDA4A}"/>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BF3E65F-B334-FB5B-9591-A05974819A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CBF3E65F-B334-FB5B-9591-A05974819A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8D9F6ACD-DFBF-1C7B-2EFA-9B1D38A31460}"/>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0F159E3-C466-347F-D55A-98F1695B7F45}"/>
              </a:ext>
            </a:extLst>
          </p:cNvPr>
          <p:cNvSpPr>
            <a:spLocks noGrp="1"/>
          </p:cNvSpPr>
          <p:nvPr>
            <p:ph type="body" sz="quarter" idx="17"/>
          </p:nvPr>
        </p:nvSpPr>
        <p:spPr/>
        <p:txBody>
          <a:bodyPr/>
          <a:lstStyle/>
          <a:p>
            <a:endParaRPr lang="en-US"/>
          </a:p>
        </p:txBody>
      </p:sp>
      <p:sp>
        <p:nvSpPr>
          <p:cNvPr id="11" name="Rectangle 10">
            <a:extLst>
              <a:ext uri="{FF2B5EF4-FFF2-40B4-BE49-F238E27FC236}">
                <a16:creationId xmlns:a16="http://schemas.microsoft.com/office/drawing/2014/main" id="{A79DBDD4-03AF-6F3A-78F2-50CA259F56A7}"/>
              </a:ext>
            </a:extLst>
          </p:cNvPr>
          <p:cNvSpPr/>
          <p:nvPr/>
        </p:nvSpPr>
        <p:spPr>
          <a:xfrm>
            <a:off x="546398" y="1716649"/>
            <a:ext cx="76578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Net present value (NPV) estimate</a:t>
            </a:r>
          </a:p>
        </p:txBody>
      </p:sp>
      <p:graphicFrame>
        <p:nvGraphicFramePr>
          <p:cNvPr id="12" name="Table 2">
            <a:extLst>
              <a:ext uri="{FF2B5EF4-FFF2-40B4-BE49-F238E27FC236}">
                <a16:creationId xmlns:a16="http://schemas.microsoft.com/office/drawing/2014/main" id="{32D4E939-C5EF-703B-489C-469380E0AC48}"/>
              </a:ext>
            </a:extLst>
          </p:cNvPr>
          <p:cNvGraphicFramePr>
            <a:graphicFrameLocks noGrp="1"/>
          </p:cNvGraphicFramePr>
          <p:nvPr>
            <p:extLst>
              <p:ext uri="{D42A27DB-BD31-4B8C-83A1-F6EECF244321}">
                <p14:modId xmlns:p14="http://schemas.microsoft.com/office/powerpoint/2010/main" val="2967057597"/>
              </p:ext>
            </p:extLst>
          </p:nvPr>
        </p:nvGraphicFramePr>
        <p:xfrm>
          <a:off x="547688" y="2619280"/>
          <a:ext cx="7656516" cy="3612150"/>
        </p:xfrm>
        <a:graphic>
          <a:graphicData uri="http://schemas.openxmlformats.org/drawingml/2006/table">
            <a:tbl>
              <a:tblPr firstRow="1" bandRow="1">
                <a:tableStyleId>{5C22544A-7EE6-4342-B048-85BDC9FD1C3A}</a:tableStyleId>
              </a:tblPr>
              <a:tblGrid>
                <a:gridCol w="2716212">
                  <a:extLst>
                    <a:ext uri="{9D8B030D-6E8A-4147-A177-3AD203B41FA5}">
                      <a16:colId xmlns:a16="http://schemas.microsoft.com/office/drawing/2014/main" val="3251365807"/>
                    </a:ext>
                  </a:extLst>
                </a:gridCol>
                <a:gridCol w="823384">
                  <a:extLst>
                    <a:ext uri="{9D8B030D-6E8A-4147-A177-3AD203B41FA5}">
                      <a16:colId xmlns:a16="http://schemas.microsoft.com/office/drawing/2014/main" val="3520300318"/>
                    </a:ext>
                  </a:extLst>
                </a:gridCol>
                <a:gridCol w="823384">
                  <a:extLst>
                    <a:ext uri="{9D8B030D-6E8A-4147-A177-3AD203B41FA5}">
                      <a16:colId xmlns:a16="http://schemas.microsoft.com/office/drawing/2014/main" val="1628469395"/>
                    </a:ext>
                  </a:extLst>
                </a:gridCol>
                <a:gridCol w="823384">
                  <a:extLst>
                    <a:ext uri="{9D8B030D-6E8A-4147-A177-3AD203B41FA5}">
                      <a16:colId xmlns:a16="http://schemas.microsoft.com/office/drawing/2014/main" val="4159118298"/>
                    </a:ext>
                  </a:extLst>
                </a:gridCol>
                <a:gridCol w="823384">
                  <a:extLst>
                    <a:ext uri="{9D8B030D-6E8A-4147-A177-3AD203B41FA5}">
                      <a16:colId xmlns:a16="http://schemas.microsoft.com/office/drawing/2014/main" val="2283986259"/>
                    </a:ext>
                  </a:extLst>
                </a:gridCol>
                <a:gridCol w="823384">
                  <a:extLst>
                    <a:ext uri="{9D8B030D-6E8A-4147-A177-3AD203B41FA5}">
                      <a16:colId xmlns:a16="http://schemas.microsoft.com/office/drawing/2014/main" val="3723021574"/>
                    </a:ext>
                  </a:extLst>
                </a:gridCol>
                <a:gridCol w="823384">
                  <a:extLst>
                    <a:ext uri="{9D8B030D-6E8A-4147-A177-3AD203B41FA5}">
                      <a16:colId xmlns:a16="http://schemas.microsoft.com/office/drawing/2014/main" val="533632750"/>
                    </a:ext>
                  </a:extLst>
                </a:gridCol>
              </a:tblGrid>
              <a:tr h="602025">
                <a:tc>
                  <a:txBody>
                    <a:bodyPr/>
                    <a:lstStyle/>
                    <a:p>
                      <a:pPr algn="ctr"/>
                      <a:endParaRPr lang="en-US" sz="1200"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1</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2</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3</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4</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5</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Total</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1457937666"/>
                  </a:ext>
                </a:extLst>
              </a:tr>
              <a:tr h="602025">
                <a:tc>
                  <a:txBody>
                    <a:bodyPr/>
                    <a:lstStyle/>
                    <a:p>
                      <a:r>
                        <a:rPr lang="en-IN" sz="1200" b="0" dirty="0">
                          <a:solidFill>
                            <a:schemeClr val="tx1"/>
                          </a:solidFill>
                          <a:latin typeface="Arial" panose="020B0604020202020204" pitchFamily="34" charset="0"/>
                          <a:cs typeface="Arial" panose="020B0604020202020204" pitchFamily="34" charset="0"/>
                        </a:rPr>
                        <a:t>Project costs</a:t>
                      </a:r>
                      <a:endParaRPr lang="en-US" sz="1200" b="0" dirty="0">
                        <a:solidFill>
                          <a:schemeClr val="tx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lang="en-US" sz="1200" b="0" dirty="0">
                        <a:solidFill>
                          <a:schemeClr val="tx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602025">
                <a:tc>
                  <a:txBody>
                    <a:bodyPr/>
                    <a:lstStyle/>
                    <a:p>
                      <a:r>
                        <a:rPr lang="en-IN" sz="1200" b="0" dirty="0">
                          <a:solidFill>
                            <a:schemeClr val="tx1"/>
                          </a:solidFill>
                          <a:latin typeface="Arial" panose="020B0604020202020204" pitchFamily="34" charset="0"/>
                          <a:cs typeface="Arial" panose="020B0604020202020204" pitchFamily="34" charset="0"/>
                        </a:rPr>
                        <a:t>Additional revenue generated</a:t>
                      </a:r>
                      <a:endParaRPr lang="en-US" sz="1200" b="0" dirty="0">
                        <a:solidFill>
                          <a:schemeClr val="tx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US" sz="1200" b="0" dirty="0">
                        <a:solidFill>
                          <a:schemeClr val="tx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602025">
                <a:tc>
                  <a:txBody>
                    <a:bodyPr/>
                    <a:lstStyle/>
                    <a:p>
                      <a:r>
                        <a:rPr lang="en-IN" sz="1200" b="0" dirty="0">
                          <a:solidFill>
                            <a:schemeClr val="tx1"/>
                          </a:solidFill>
                          <a:latin typeface="Arial" panose="020B0604020202020204" pitchFamily="34" charset="0"/>
                          <a:cs typeface="Arial" panose="020B0604020202020204" pitchFamily="34" charset="0"/>
                        </a:rPr>
                        <a:t>Cost savings</a:t>
                      </a:r>
                      <a:endParaRPr lang="en-US" sz="1200" b="0" dirty="0">
                        <a:solidFill>
                          <a:schemeClr val="tx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US" sz="1200" b="0" dirty="0">
                        <a:solidFill>
                          <a:schemeClr val="tx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602025">
                <a:tc>
                  <a:txBody>
                    <a:bodyPr/>
                    <a:lstStyle/>
                    <a:p>
                      <a:r>
                        <a:rPr lang="en-IN" sz="1200" b="1" dirty="0">
                          <a:solidFill>
                            <a:schemeClr val="tx1"/>
                          </a:solidFill>
                          <a:latin typeface="Arial" panose="020B0604020202020204" pitchFamily="34" charset="0"/>
                          <a:cs typeface="Arial" panose="020B0604020202020204" pitchFamily="34" charset="0"/>
                        </a:rPr>
                        <a:t>Cash flow</a:t>
                      </a:r>
                      <a:endParaRPr lang="en-US" sz="1200" b="1" dirty="0">
                        <a:solidFill>
                          <a:schemeClr val="tx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US" sz="1200" b="1" dirty="0">
                        <a:solidFill>
                          <a:schemeClr val="tx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602025">
                <a:tc>
                  <a:txBody>
                    <a:bodyPr/>
                    <a:lstStyle/>
                    <a:p>
                      <a:r>
                        <a:rPr lang="en-IN" sz="1200" b="1" dirty="0">
                          <a:solidFill>
                            <a:schemeClr val="bg1"/>
                          </a:solidFill>
                          <a:latin typeface="Arial" panose="020B0604020202020204" pitchFamily="34" charset="0"/>
                          <a:cs typeface="Arial" panose="020B0604020202020204" pitchFamily="34" charset="0"/>
                        </a:rPr>
                        <a:t>Net present value (NPV)</a:t>
                      </a:r>
                      <a:endParaRPr lang="en-US" sz="1200" b="1" dirty="0">
                        <a:solidFill>
                          <a:schemeClr val="bg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kumimoji="0" lang="en-IN"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$xx</a:t>
                      </a:r>
                      <a:endParaRPr lang="en-US" sz="1200" b="0" dirty="0">
                        <a:solidFill>
                          <a:schemeClr val="bg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93474886"/>
                  </a:ext>
                </a:extLst>
              </a:tr>
            </a:tbl>
          </a:graphicData>
        </a:graphic>
      </p:graphicFrame>
      <p:cxnSp>
        <p:nvCxnSpPr>
          <p:cNvPr id="14" name="Straight Connector 13">
            <a:extLst>
              <a:ext uri="{FF2B5EF4-FFF2-40B4-BE49-F238E27FC236}">
                <a16:creationId xmlns:a16="http://schemas.microsoft.com/office/drawing/2014/main" id="{0244B3A7-FA5D-6629-2CBF-3CF5AB9DC967}"/>
              </a:ext>
            </a:extLst>
          </p:cNvPr>
          <p:cNvCxnSpPr>
            <a:cxnSpLocks/>
          </p:cNvCxnSpPr>
          <p:nvPr/>
        </p:nvCxnSpPr>
        <p:spPr>
          <a:xfrm>
            <a:off x="546398" y="2405465"/>
            <a:ext cx="7657802"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7CE1E62E-FB6C-CC4B-F86F-EAEBA2D351F1}"/>
              </a:ext>
            </a:extLst>
          </p:cNvPr>
          <p:cNvSpPr>
            <a:spLocks noGrp="1"/>
          </p:cNvSpPr>
          <p:nvPr>
            <p:ph type="title"/>
          </p:nvPr>
        </p:nvSpPr>
        <p:spPr/>
        <p:txBody>
          <a:bodyPr/>
          <a:lstStyle/>
          <a:p>
            <a:r>
              <a:rPr lang="en-US" dirty="0">
                <a:solidFill>
                  <a:schemeClr val="accent2"/>
                </a:solidFill>
              </a:rPr>
              <a:t>NPV: </a:t>
            </a:r>
            <a:r>
              <a:rPr lang="en-US" dirty="0"/>
              <a:t>NPV estimated to be [insert]</a:t>
            </a:r>
          </a:p>
        </p:txBody>
      </p:sp>
      <p:sp>
        <p:nvSpPr>
          <p:cNvPr id="16" name="Rectangle 15">
            <a:extLst>
              <a:ext uri="{FF2B5EF4-FFF2-40B4-BE49-F238E27FC236}">
                <a16:creationId xmlns:a16="http://schemas.microsoft.com/office/drawing/2014/main" id="{E96DD215-D69D-9FCA-FC00-682253299D4A}"/>
              </a:ext>
            </a:extLst>
          </p:cNvPr>
          <p:cNvSpPr/>
          <p:nvPr/>
        </p:nvSpPr>
        <p:spPr>
          <a:xfrm>
            <a:off x="8534401" y="1716649"/>
            <a:ext cx="31112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Assumptions</a:t>
            </a:r>
            <a:endParaRPr lang="en-AU" sz="1400" dirty="0">
              <a:solidFill>
                <a:schemeClr val="tx1"/>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8C51E44F-0429-9FD5-501E-C5CB25BA4CB4}"/>
              </a:ext>
            </a:extLst>
          </p:cNvPr>
          <p:cNvCxnSpPr>
            <a:cxnSpLocks/>
          </p:cNvCxnSpPr>
          <p:nvPr/>
        </p:nvCxnSpPr>
        <p:spPr>
          <a:xfrm>
            <a:off x="8535203" y="2405465"/>
            <a:ext cx="31104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 name="Ellipse 52">
            <a:extLst>
              <a:ext uri="{FF2B5EF4-FFF2-40B4-BE49-F238E27FC236}">
                <a16:creationId xmlns:a16="http://schemas.microsoft.com/office/drawing/2014/main" id="{1CC20DC2-C61F-3ED6-C7D5-9DB61FF77E4B}"/>
              </a:ext>
            </a:extLst>
          </p:cNvPr>
          <p:cNvSpPr/>
          <p:nvPr/>
        </p:nvSpPr>
        <p:spPr>
          <a:xfrm>
            <a:off x="8534401" y="2619280"/>
            <a:ext cx="3111202" cy="3612163"/>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tx1"/>
                </a:solidFill>
                <a:effectLst/>
                <a:uLnTx/>
                <a:uFillTx/>
                <a:latin typeface="Arial "/>
                <a:ea typeface="+mn-ea"/>
                <a:cs typeface="+mn-cs"/>
              </a:rPr>
              <a:t>Discount rate: </a:t>
            </a:r>
            <a:r>
              <a:rPr kumimoji="0" lang="en-US" sz="1200" b="0" i="0" u="none" strike="noStrike" kern="1200" cap="none" spc="0" normalizeH="0" baseline="0" noProof="0" dirty="0">
                <a:ln>
                  <a:noFill/>
                </a:ln>
                <a:solidFill>
                  <a:schemeClr val="tx1"/>
                </a:solidFill>
                <a:effectLst/>
                <a:uLnTx/>
                <a:uFillTx/>
                <a:latin typeface="Arial "/>
                <a:ea typeface="+mn-ea"/>
                <a:cs typeface="+mn-cs"/>
              </a:rPr>
              <a:t>xx%</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NPV]</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NPV]</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NPV]</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200" dirty="0">
                <a:solidFill>
                  <a:schemeClr val="tx1"/>
                </a:solidFill>
                <a:latin typeface="Arial "/>
              </a:rPr>
              <a:t>…</a:t>
            </a:r>
          </a:p>
        </p:txBody>
      </p:sp>
      <p:sp>
        <p:nvSpPr>
          <p:cNvPr id="5" name="Google Shape;507;p14">
            <a:extLst>
              <a:ext uri="{FF2B5EF4-FFF2-40B4-BE49-F238E27FC236}">
                <a16:creationId xmlns:a16="http://schemas.microsoft.com/office/drawing/2014/main" id="{943F3FA6-8905-1974-3F7F-7102B02115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1698421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915C0-6FC4-174C-BC42-8B2E5AF74C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0B6038C-B3C4-0EAD-BA00-7158192DBE6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C9732A98-38C0-29BD-E7B1-605B7BD047EE}"/>
              </a:ext>
            </a:extLst>
          </p:cNvPr>
          <p:cNvSpPr>
            <a:spLocks noGrp="1"/>
          </p:cNvSpPr>
          <p:nvPr>
            <p:ph type="body" sz="quarter" idx="17"/>
          </p:nvPr>
        </p:nvSpPr>
        <p:spPr/>
        <p:txBody>
          <a:bodyPr/>
          <a:lstStyle/>
          <a:p>
            <a:endParaRPr lang="en-US"/>
          </a:p>
        </p:txBody>
      </p:sp>
      <p:sp>
        <p:nvSpPr>
          <p:cNvPr id="8" name="Title 7">
            <a:extLst>
              <a:ext uri="{FF2B5EF4-FFF2-40B4-BE49-F238E27FC236}">
                <a16:creationId xmlns:a16="http://schemas.microsoft.com/office/drawing/2014/main" id="{590FB54B-26E5-582E-2F45-BD164CA59AE0}"/>
              </a:ext>
            </a:extLst>
          </p:cNvPr>
          <p:cNvSpPr>
            <a:spLocks noGrp="1"/>
          </p:cNvSpPr>
          <p:nvPr>
            <p:ph type="title"/>
          </p:nvPr>
        </p:nvSpPr>
        <p:spPr/>
        <p:txBody>
          <a:bodyPr/>
          <a:lstStyle/>
          <a:p>
            <a:r>
              <a:rPr lang="en-US" dirty="0"/>
              <a:t>Sensitivity analysis: NPV most impacted by changes in [insert assumption/parameter]</a:t>
            </a:r>
          </a:p>
        </p:txBody>
      </p:sp>
      <p:sp>
        <p:nvSpPr>
          <p:cNvPr id="7" name="TextBox 6">
            <a:extLst>
              <a:ext uri="{FF2B5EF4-FFF2-40B4-BE49-F238E27FC236}">
                <a16:creationId xmlns:a16="http://schemas.microsoft.com/office/drawing/2014/main" id="{A204B451-BD31-0EE1-5C97-0E37A0E70A1A}"/>
              </a:ext>
            </a:extLst>
          </p:cNvPr>
          <p:cNvSpPr txBox="1"/>
          <p:nvPr/>
        </p:nvSpPr>
        <p:spPr>
          <a:xfrm>
            <a:off x="552260" y="1961534"/>
            <a:ext cx="5164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Impact on NPV by change in assumptions, </a:t>
            </a:r>
            <a:r>
              <a:rPr lang="en-US" sz="1600" dirty="0">
                <a:solidFill>
                  <a:schemeClr val="bg1">
                    <a:lumMod val="65000"/>
                  </a:schemeClr>
                </a:solidFill>
              </a:rPr>
              <a:t>% change</a:t>
            </a:r>
          </a:p>
        </p:txBody>
      </p:sp>
      <p:graphicFrame>
        <p:nvGraphicFramePr>
          <p:cNvPr id="9" name="Chart 8">
            <a:extLst>
              <a:ext uri="{FF2B5EF4-FFF2-40B4-BE49-F238E27FC236}">
                <a16:creationId xmlns:a16="http://schemas.microsoft.com/office/drawing/2014/main" id="{46C7D855-5EF2-BE02-BF0F-25DFBA1B855F}"/>
              </a:ext>
            </a:extLst>
          </p:cNvPr>
          <p:cNvGraphicFramePr/>
          <p:nvPr>
            <p:extLst>
              <p:ext uri="{D42A27DB-BD31-4B8C-83A1-F6EECF244321}">
                <p14:modId xmlns:p14="http://schemas.microsoft.com/office/powerpoint/2010/main" val="3482988739"/>
              </p:ext>
            </p:extLst>
          </p:nvPr>
        </p:nvGraphicFramePr>
        <p:xfrm>
          <a:off x="552259" y="2362519"/>
          <a:ext cx="11082527" cy="3899800"/>
        </p:xfrm>
        <a:graphic>
          <a:graphicData uri="http://schemas.openxmlformats.org/drawingml/2006/chart">
            <c:chart xmlns:c="http://schemas.openxmlformats.org/drawingml/2006/chart" xmlns:r="http://schemas.openxmlformats.org/officeDocument/2006/relationships" r:id="rId2"/>
          </a:graphicData>
        </a:graphic>
      </p:graphicFrame>
      <p:sp>
        <p:nvSpPr>
          <p:cNvPr id="2" name="Google Shape;507;p14">
            <a:extLst>
              <a:ext uri="{FF2B5EF4-FFF2-40B4-BE49-F238E27FC236}">
                <a16:creationId xmlns:a16="http://schemas.microsoft.com/office/drawing/2014/main" id="{11D6D275-C8A7-EBA1-B049-0D68772EAB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79758873-EE39-40CF-8980-9B8F71DF5CD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2299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9D49FB1E-D5CC-1B10-4C64-804413138A0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617785F8-34B0-8C24-BC26-93DB6538E45B}"/>
              </a:ext>
            </a:extLst>
          </p:cNvPr>
          <p:cNvSpPr>
            <a:spLocks noGrp="1"/>
          </p:cNvSpPr>
          <p:nvPr>
            <p:ph type="body" sz="quarter" idx="17"/>
          </p:nvPr>
        </p:nvSpPr>
        <p:spPr/>
        <p:txBody>
          <a:bodyPr/>
          <a:lstStyle/>
          <a:p>
            <a:endParaRPr lang="en-US"/>
          </a:p>
        </p:txBody>
      </p:sp>
      <p:sp>
        <p:nvSpPr>
          <p:cNvPr id="56" name="Rectangle 55">
            <a:extLst>
              <a:ext uri="{FF2B5EF4-FFF2-40B4-BE49-F238E27FC236}">
                <a16:creationId xmlns:a16="http://schemas.microsoft.com/office/drawing/2014/main" id="{4D04E787-39EB-4C57-9727-5AFD27AE0AF8}"/>
              </a:ext>
            </a:extLst>
          </p:cNvPr>
          <p:cNvSpPr/>
          <p:nvPr/>
        </p:nvSpPr>
        <p:spPr>
          <a:xfrm>
            <a:off x="547688" y="2026027"/>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Total investment needed</a:t>
            </a:r>
          </a:p>
        </p:txBody>
      </p:sp>
      <p:sp>
        <p:nvSpPr>
          <p:cNvPr id="57" name="Rectangle 56">
            <a:extLst>
              <a:ext uri="{FF2B5EF4-FFF2-40B4-BE49-F238E27FC236}">
                <a16:creationId xmlns:a16="http://schemas.microsoft.com/office/drawing/2014/main" id="{5C6D686A-8AE0-43CF-9DA5-8041A5D93BD6}"/>
              </a:ext>
            </a:extLst>
          </p:cNvPr>
          <p:cNvSpPr/>
          <p:nvPr/>
        </p:nvSpPr>
        <p:spPr>
          <a:xfrm>
            <a:off x="547688" y="3306218"/>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Additional revenue generated + cost savings achieved</a:t>
            </a:r>
          </a:p>
        </p:txBody>
      </p:sp>
      <p:sp>
        <p:nvSpPr>
          <p:cNvPr id="58" name="Rectangle 57">
            <a:extLst>
              <a:ext uri="{FF2B5EF4-FFF2-40B4-BE49-F238E27FC236}">
                <a16:creationId xmlns:a16="http://schemas.microsoft.com/office/drawing/2014/main" id="{A6D70F93-5343-47AD-AB92-6316DC6C647F}"/>
              </a:ext>
            </a:extLst>
          </p:cNvPr>
          <p:cNvSpPr/>
          <p:nvPr/>
        </p:nvSpPr>
        <p:spPr>
          <a:xfrm>
            <a:off x="7797520" y="2026027"/>
            <a:ext cx="3837267" cy="114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$xx</a:t>
            </a:r>
          </a:p>
        </p:txBody>
      </p:sp>
      <p:sp>
        <p:nvSpPr>
          <p:cNvPr id="59" name="Rectangle 58">
            <a:extLst>
              <a:ext uri="{FF2B5EF4-FFF2-40B4-BE49-F238E27FC236}">
                <a16:creationId xmlns:a16="http://schemas.microsoft.com/office/drawing/2014/main" id="{612735C1-4047-4607-9DD3-AFFA139ED0BA}"/>
              </a:ext>
            </a:extLst>
          </p:cNvPr>
          <p:cNvSpPr/>
          <p:nvPr/>
        </p:nvSpPr>
        <p:spPr>
          <a:xfrm>
            <a:off x="7797520" y="3306218"/>
            <a:ext cx="3837267" cy="114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$xx + $xx = $xx</a:t>
            </a:r>
          </a:p>
        </p:txBody>
      </p:sp>
      <p:sp>
        <p:nvSpPr>
          <p:cNvPr id="60" name="Rectangle 59">
            <a:extLst>
              <a:ext uri="{FF2B5EF4-FFF2-40B4-BE49-F238E27FC236}">
                <a16:creationId xmlns:a16="http://schemas.microsoft.com/office/drawing/2014/main" id="{D97101FA-7D86-4137-87F5-E253681DCCDB}"/>
              </a:ext>
            </a:extLst>
          </p:cNvPr>
          <p:cNvSpPr/>
          <p:nvPr/>
        </p:nvSpPr>
        <p:spPr>
          <a:xfrm>
            <a:off x="547688" y="5142215"/>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Return on investment (ROI)</a:t>
            </a:r>
          </a:p>
        </p:txBody>
      </p:sp>
      <p:sp>
        <p:nvSpPr>
          <p:cNvPr id="61" name="Rectangle 60">
            <a:extLst>
              <a:ext uri="{FF2B5EF4-FFF2-40B4-BE49-F238E27FC236}">
                <a16:creationId xmlns:a16="http://schemas.microsoft.com/office/drawing/2014/main" id="{A7E9047D-B49D-4BCF-B1B2-02DD803ABDAE}"/>
              </a:ext>
            </a:extLst>
          </p:cNvPr>
          <p:cNvSpPr/>
          <p:nvPr/>
        </p:nvSpPr>
        <p:spPr>
          <a:xfrm>
            <a:off x="7797520" y="5142215"/>
            <a:ext cx="3837267" cy="1144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($xx - $xx)/$xx x 100 = xx%</a:t>
            </a:r>
          </a:p>
        </p:txBody>
      </p:sp>
      <p:sp>
        <p:nvSpPr>
          <p:cNvPr id="6" name="Title 5">
            <a:extLst>
              <a:ext uri="{FF2B5EF4-FFF2-40B4-BE49-F238E27FC236}">
                <a16:creationId xmlns:a16="http://schemas.microsoft.com/office/drawing/2014/main" id="{4EF84684-018E-BF98-DF15-2C1C6432F9FD}"/>
              </a:ext>
            </a:extLst>
          </p:cNvPr>
          <p:cNvSpPr>
            <a:spLocks noGrp="1"/>
          </p:cNvSpPr>
          <p:nvPr>
            <p:ph type="title"/>
          </p:nvPr>
        </p:nvSpPr>
        <p:spPr>
          <a:xfrm>
            <a:off x="554736" y="355092"/>
            <a:ext cx="11082528" cy="731520"/>
          </a:xfrm>
        </p:spPr>
        <p:txBody>
          <a:bodyPr/>
          <a:lstStyle/>
          <a:p>
            <a:r>
              <a:rPr lang="en-US" dirty="0"/>
              <a:t>Return on investment estimated to be xx%</a:t>
            </a:r>
          </a:p>
        </p:txBody>
      </p:sp>
      <p:sp>
        <p:nvSpPr>
          <p:cNvPr id="10" name="Right Brace 9">
            <a:extLst>
              <a:ext uri="{FF2B5EF4-FFF2-40B4-BE49-F238E27FC236}">
                <a16:creationId xmlns:a16="http://schemas.microsoft.com/office/drawing/2014/main" id="{BE44E089-23D0-DDAC-97B1-C864B9F1E72B}"/>
              </a:ext>
            </a:extLst>
          </p:cNvPr>
          <p:cNvSpPr/>
          <p:nvPr/>
        </p:nvSpPr>
        <p:spPr>
          <a:xfrm rot="5400000">
            <a:off x="5957500" y="-716789"/>
            <a:ext cx="277000" cy="11026263"/>
          </a:xfrm>
          <a:prstGeom prst="rightBrace">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Google Shape;507;p14">
            <a:extLst>
              <a:ext uri="{FF2B5EF4-FFF2-40B4-BE49-F238E27FC236}">
                <a16:creationId xmlns:a16="http://schemas.microsoft.com/office/drawing/2014/main" id="{CEA867BB-901E-C271-4AEE-9F6CA1267CA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8972508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p:txBody>
          <a:bodyPr/>
          <a:lstStyle/>
          <a:p>
            <a:r>
              <a:rPr lang="en-GB" dirty="0"/>
              <a:t>Developing the business case and ROI for [project x] is based on six building blocks</a:t>
            </a:r>
            <a:endParaRPr lang="en-US" dirty="0"/>
          </a:p>
        </p:txBody>
      </p:sp>
      <p:sp>
        <p:nvSpPr>
          <p:cNvPr id="5" name="Subtitle 4">
            <a:extLst>
              <a:ext uri="{FF2B5EF4-FFF2-40B4-BE49-F238E27FC236}">
                <a16:creationId xmlns:a16="http://schemas.microsoft.com/office/drawing/2014/main" id="{A03668B8-0DEB-DE42-10D2-0E4956E18D0F}"/>
              </a:ext>
            </a:extLst>
          </p:cNvPr>
          <p:cNvSpPr>
            <a:spLocks noGrp="1"/>
          </p:cNvSpPr>
          <p:nvPr>
            <p:ph type="subTitle" idx="1"/>
          </p:nvPr>
        </p:nvSpPr>
        <p:spPr/>
        <p:txBody>
          <a:bodyPr/>
          <a:lstStyle/>
          <a:p>
            <a:endParaRPr lang="en-US" dirty="0"/>
          </a:p>
        </p:txBody>
      </p:sp>
      <p:sp>
        <p:nvSpPr>
          <p:cNvPr id="9" name="Rectangle 8">
            <a:extLst>
              <a:ext uri="{FF2B5EF4-FFF2-40B4-BE49-F238E27FC236}">
                <a16:creationId xmlns:a16="http://schemas.microsoft.com/office/drawing/2014/main" id="{F0881E47-C1BA-70AD-4F23-1C150040FE68}"/>
              </a:ext>
            </a:extLst>
          </p:cNvPr>
          <p:cNvSpPr/>
          <p:nvPr/>
        </p:nvSpPr>
        <p:spPr>
          <a:xfrm>
            <a:off x="679971" y="4658724"/>
            <a:ext cx="10832060" cy="1599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Key considerations for the business case outcomes:</a:t>
            </a: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a:t>
            </a:r>
            <a:r>
              <a:rPr lang="en-US" sz="1200" dirty="0">
                <a:solidFill>
                  <a:schemeClr val="tx1"/>
                </a:solidFill>
                <a:latin typeface="Arial" panose="020B0604020202020204" pitchFamily="34" charset="0"/>
                <a:cs typeface="Arial" panose="020B0604020202020204" pitchFamily="34" charset="0"/>
              </a:rPr>
              <a:t> key considerations]</a:t>
            </a:r>
            <a:endPar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224" name="Rectangle 223">
            <a:extLst>
              <a:ext uri="{FF2B5EF4-FFF2-40B4-BE49-F238E27FC236}">
                <a16:creationId xmlns:a16="http://schemas.microsoft.com/office/drawing/2014/main" id="{D13C9C1B-63C4-0EFA-E3CF-6F13D73A9673}"/>
              </a:ext>
            </a:extLst>
          </p:cNvPr>
          <p:cNvSpPr/>
          <p:nvPr/>
        </p:nvSpPr>
        <p:spPr>
          <a:xfrm>
            <a:off x="679971" y="1829980"/>
            <a:ext cx="3613584"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Business case building blocks:</a:t>
            </a:r>
          </a:p>
        </p:txBody>
      </p:sp>
      <p:sp>
        <p:nvSpPr>
          <p:cNvPr id="238" name="Google Shape;507;p14">
            <a:extLst>
              <a:ext uri="{FF2B5EF4-FFF2-40B4-BE49-F238E27FC236}">
                <a16:creationId xmlns:a16="http://schemas.microsoft.com/office/drawing/2014/main" id="{DD540737-1266-78B1-36F9-11BE5E941E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10" name="Rectangle 9">
            <a:extLst>
              <a:ext uri="{FF2B5EF4-FFF2-40B4-BE49-F238E27FC236}">
                <a16:creationId xmlns:a16="http://schemas.microsoft.com/office/drawing/2014/main" id="{6278F93C-610F-C38C-1A4D-352F5F305769}"/>
              </a:ext>
            </a:extLst>
          </p:cNvPr>
          <p:cNvSpPr>
            <a:spLocks/>
          </p:cNvSpPr>
          <p:nvPr/>
        </p:nvSpPr>
        <p:spPr>
          <a:xfrm>
            <a:off x="9043282" y="2374019"/>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third parameter e.g. revenue per customer]</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1" name="Rectangle 10">
            <a:extLst>
              <a:ext uri="{FF2B5EF4-FFF2-40B4-BE49-F238E27FC236}">
                <a16:creationId xmlns:a16="http://schemas.microsoft.com/office/drawing/2014/main" id="{B46FD530-77C0-20A8-831E-B33C280D61EA}"/>
              </a:ext>
            </a:extLst>
          </p:cNvPr>
          <p:cNvSpPr>
            <a:spLocks/>
          </p:cNvSpPr>
          <p:nvPr/>
        </p:nvSpPr>
        <p:spPr>
          <a:xfrm>
            <a:off x="9050242" y="3433121"/>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third parameter e.g. ongoing </a:t>
            </a:r>
            <a:r>
              <a:rPr kumimoji="0" lang="en-GB" sz="1100" b="1" i="0" u="none" strike="noStrike" kern="0" cap="none" spc="0" normalizeH="0" baseline="0" noProof="0" err="1">
                <a:ln>
                  <a:noFill/>
                </a:ln>
                <a:solidFill>
                  <a:schemeClr val="bg1"/>
                </a:solidFill>
                <a:effectLst/>
                <a:uLnTx/>
                <a:uFillTx/>
                <a:latin typeface="Arial"/>
                <a:ea typeface="+mn-ea"/>
                <a:cs typeface="Arial"/>
                <a:sym typeface="Arial"/>
              </a:rPr>
              <a:t>opex</a:t>
            </a:r>
            <a:r>
              <a:rPr lang="en-GB" sz="1100" b="1">
                <a:solidFill>
                  <a:schemeClr val="bg1"/>
                </a:solidFill>
                <a:ea typeface="+mn-ea"/>
              </a:rPr>
              <a:t>]</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2" name="Rectangle 11">
            <a:extLst>
              <a:ext uri="{FF2B5EF4-FFF2-40B4-BE49-F238E27FC236}">
                <a16:creationId xmlns:a16="http://schemas.microsoft.com/office/drawing/2014/main" id="{D8720AAF-7DFE-7245-8FDB-54C666F63254}"/>
              </a:ext>
            </a:extLst>
          </p:cNvPr>
          <p:cNvSpPr>
            <a:spLocks/>
          </p:cNvSpPr>
          <p:nvPr/>
        </p:nvSpPr>
        <p:spPr>
          <a:xfrm>
            <a:off x="673011" y="2374019"/>
            <a:ext cx="1056974"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Net return</a:t>
            </a:r>
          </a:p>
        </p:txBody>
      </p:sp>
      <p:sp>
        <p:nvSpPr>
          <p:cNvPr id="13" name="Rectangle 12">
            <a:extLst>
              <a:ext uri="{FF2B5EF4-FFF2-40B4-BE49-F238E27FC236}">
                <a16:creationId xmlns:a16="http://schemas.microsoft.com/office/drawing/2014/main" id="{3DAE64E0-949F-ADB1-B661-C2267A18C130}"/>
              </a:ext>
            </a:extLst>
          </p:cNvPr>
          <p:cNvSpPr>
            <a:spLocks/>
          </p:cNvSpPr>
          <p:nvPr/>
        </p:nvSpPr>
        <p:spPr>
          <a:xfrm>
            <a:off x="679971" y="3433121"/>
            <a:ext cx="1056974"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Investment</a:t>
            </a:r>
          </a:p>
        </p:txBody>
      </p:sp>
      <p:sp>
        <p:nvSpPr>
          <p:cNvPr id="14" name="Rectangle 13">
            <a:extLst>
              <a:ext uri="{FF2B5EF4-FFF2-40B4-BE49-F238E27FC236}">
                <a16:creationId xmlns:a16="http://schemas.microsoft.com/office/drawing/2014/main" id="{AE29A47A-544B-817E-A62F-41D7C1562A64}"/>
              </a:ext>
            </a:extLst>
          </p:cNvPr>
          <p:cNvSpPr>
            <a:spLocks/>
          </p:cNvSpPr>
          <p:nvPr/>
        </p:nvSpPr>
        <p:spPr>
          <a:xfrm>
            <a:off x="2521919" y="3433121"/>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first parameter e.g. customer acquisition cost]</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5" name="Rectangle 14">
            <a:extLst>
              <a:ext uri="{FF2B5EF4-FFF2-40B4-BE49-F238E27FC236}">
                <a16:creationId xmlns:a16="http://schemas.microsoft.com/office/drawing/2014/main" id="{40B01D49-229C-BFC1-67ED-DDA6FEAA7A94}"/>
              </a:ext>
            </a:extLst>
          </p:cNvPr>
          <p:cNvSpPr>
            <a:spLocks/>
          </p:cNvSpPr>
          <p:nvPr/>
        </p:nvSpPr>
        <p:spPr>
          <a:xfrm>
            <a:off x="5782601" y="2374019"/>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second parameter e.g. conversion]</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6" name="Oval 15">
            <a:extLst>
              <a:ext uri="{FF2B5EF4-FFF2-40B4-BE49-F238E27FC236}">
                <a16:creationId xmlns:a16="http://schemas.microsoft.com/office/drawing/2014/main" id="{AD5DC37D-ABBD-FA86-1E4F-C9D39763219B}"/>
              </a:ext>
            </a:extLst>
          </p:cNvPr>
          <p:cNvSpPr/>
          <p:nvPr/>
        </p:nvSpPr>
        <p:spPr>
          <a:xfrm>
            <a:off x="2007709" y="2642276"/>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18" name="Oval 17">
            <a:extLst>
              <a:ext uri="{FF2B5EF4-FFF2-40B4-BE49-F238E27FC236}">
                <a16:creationId xmlns:a16="http://schemas.microsoft.com/office/drawing/2014/main" id="{F0CCAF22-E1DB-73ED-192B-61AEA824C533}"/>
              </a:ext>
            </a:extLst>
          </p:cNvPr>
          <p:cNvSpPr/>
          <p:nvPr/>
        </p:nvSpPr>
        <p:spPr>
          <a:xfrm>
            <a:off x="2007709" y="3709133"/>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19" name="Freeform: Shape 24">
            <a:extLst>
              <a:ext uri="{FF2B5EF4-FFF2-40B4-BE49-F238E27FC236}">
                <a16:creationId xmlns:a16="http://schemas.microsoft.com/office/drawing/2014/main" id="{A85F6352-DB6E-23B5-4235-60CCCC4CFD01}"/>
              </a:ext>
            </a:extLst>
          </p:cNvPr>
          <p:cNvSpPr>
            <a:spLocks noChangeAspect="1"/>
          </p:cNvSpPr>
          <p:nvPr/>
        </p:nvSpPr>
        <p:spPr>
          <a:xfrm>
            <a:off x="2050915" y="3792621"/>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bg1"/>
              </a:solidFill>
              <a:effectLst/>
              <a:uLnTx/>
              <a:uFillTx/>
              <a:latin typeface="Arial"/>
              <a:ea typeface="+mn-ea"/>
              <a:cs typeface="Arial"/>
              <a:sym typeface="Arial"/>
            </a:endParaRPr>
          </a:p>
        </p:txBody>
      </p:sp>
      <p:cxnSp>
        <p:nvCxnSpPr>
          <p:cNvPr id="22" name="LineContentSeparatorDefault 36">
            <a:extLst>
              <a:ext uri="{FF2B5EF4-FFF2-40B4-BE49-F238E27FC236}">
                <a16:creationId xmlns:a16="http://schemas.microsoft.com/office/drawing/2014/main" id="{3E3DFAD2-0DDB-706F-B954-F58561C275B5}"/>
              </a:ext>
            </a:extLst>
          </p:cNvPr>
          <p:cNvCxnSpPr>
            <a:cxnSpLocks/>
          </p:cNvCxnSpPr>
          <p:nvPr>
            <p:custDataLst>
              <p:tags r:id="rId1"/>
            </p:custDataLst>
          </p:nvPr>
        </p:nvCxnSpPr>
        <p:spPr>
          <a:xfrm flipV="1">
            <a:off x="2278154" y="2172128"/>
            <a:ext cx="3473379" cy="1"/>
          </a:xfrm>
          <a:prstGeom prst="straightConnector1">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FF1A406-4637-B98D-206E-A15F4FA97802}"/>
              </a:ext>
            </a:extLst>
          </p:cNvPr>
          <p:cNvSpPr>
            <a:spLocks/>
          </p:cNvSpPr>
          <p:nvPr/>
        </p:nvSpPr>
        <p:spPr>
          <a:xfrm>
            <a:off x="2521919" y="2374019"/>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first parameter e.g. traffic or number of customers reached]</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26" name="Rectangle 25">
            <a:extLst>
              <a:ext uri="{FF2B5EF4-FFF2-40B4-BE49-F238E27FC236}">
                <a16:creationId xmlns:a16="http://schemas.microsoft.com/office/drawing/2014/main" id="{B597EB09-339A-6A7D-7617-1F5D5341D633}"/>
              </a:ext>
            </a:extLst>
          </p:cNvPr>
          <p:cNvSpPr>
            <a:spLocks/>
          </p:cNvSpPr>
          <p:nvPr/>
        </p:nvSpPr>
        <p:spPr>
          <a:xfrm>
            <a:off x="5782601" y="3433121"/>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bg1"/>
                </a:solidFill>
                <a:effectLst/>
                <a:uLnTx/>
                <a:uFillTx/>
                <a:latin typeface="Arial"/>
                <a:ea typeface="+mn-ea"/>
                <a:cs typeface="Arial"/>
                <a:sym typeface="Arial"/>
              </a:rPr>
              <a:t>[Insert second parameter e.g. funding]</a:t>
            </a:r>
            <a:endParaRPr kumimoji="0" lang="en-GB" sz="1000" b="0" i="0" u="none" strike="noStrike" kern="0" cap="none" spc="0" normalizeH="0" baseline="0" noProof="0" dirty="0">
              <a:ln>
                <a:noFill/>
              </a:ln>
              <a:solidFill>
                <a:schemeClr val="bg1"/>
              </a:solidFill>
              <a:effectLst/>
              <a:uLnTx/>
              <a:uFillTx/>
              <a:latin typeface="Arial"/>
              <a:ea typeface="+mn-ea"/>
              <a:cs typeface="Arial"/>
              <a:sym typeface="Arial"/>
            </a:endParaRPr>
          </a:p>
        </p:txBody>
      </p:sp>
      <p:sp>
        <p:nvSpPr>
          <p:cNvPr id="27" name="Oval 26">
            <a:extLst>
              <a:ext uri="{FF2B5EF4-FFF2-40B4-BE49-F238E27FC236}">
                <a16:creationId xmlns:a16="http://schemas.microsoft.com/office/drawing/2014/main" id="{EFECA4CF-1AF1-5197-14D7-03D22574AC60}"/>
              </a:ext>
            </a:extLst>
          </p:cNvPr>
          <p:cNvSpPr/>
          <p:nvPr/>
        </p:nvSpPr>
        <p:spPr>
          <a:xfrm>
            <a:off x="5268391" y="2642276"/>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chemeClr val="bg1"/>
                </a:solidFill>
                <a:effectLst/>
                <a:uLnTx/>
                <a:uFillTx/>
                <a:latin typeface="Arial"/>
                <a:ea typeface="+mn-ea"/>
                <a:cs typeface="Arial"/>
                <a:sym typeface="Arial"/>
              </a:rPr>
              <a:t>X</a:t>
            </a:r>
            <a:endParaRPr kumimoji="0" lang="en-GB" sz="1200" b="1"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28" name="Oval 27">
            <a:extLst>
              <a:ext uri="{FF2B5EF4-FFF2-40B4-BE49-F238E27FC236}">
                <a16:creationId xmlns:a16="http://schemas.microsoft.com/office/drawing/2014/main" id="{1F8BC560-4950-5DC0-ABCE-90AE685C6699}"/>
              </a:ext>
            </a:extLst>
          </p:cNvPr>
          <p:cNvSpPr/>
          <p:nvPr/>
        </p:nvSpPr>
        <p:spPr>
          <a:xfrm>
            <a:off x="5268391" y="3709132"/>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chemeClr val="bg1"/>
                </a:solidFill>
                <a:effectLst/>
                <a:uLnTx/>
                <a:uFillTx/>
                <a:latin typeface="Arial"/>
                <a:ea typeface="+mn-ea"/>
                <a:cs typeface="Arial"/>
                <a:sym typeface="Arial"/>
              </a:rPr>
              <a:t>+</a:t>
            </a:r>
            <a:endParaRPr kumimoji="0" lang="en-GB" sz="18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29" name="Oval 28">
            <a:extLst>
              <a:ext uri="{FF2B5EF4-FFF2-40B4-BE49-F238E27FC236}">
                <a16:creationId xmlns:a16="http://schemas.microsoft.com/office/drawing/2014/main" id="{2D36CDED-0412-F1F6-ADA3-FF822A9CBFC9}"/>
              </a:ext>
            </a:extLst>
          </p:cNvPr>
          <p:cNvSpPr/>
          <p:nvPr/>
        </p:nvSpPr>
        <p:spPr>
          <a:xfrm>
            <a:off x="8529073" y="2642276"/>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chemeClr val="bg1"/>
                </a:solidFill>
                <a:effectLst/>
                <a:uLnTx/>
                <a:uFillTx/>
                <a:latin typeface="Arial"/>
                <a:ea typeface="+mn-ea"/>
                <a:cs typeface="Arial"/>
                <a:sym typeface="Arial"/>
              </a:rPr>
              <a:t>X</a:t>
            </a:r>
            <a:endParaRPr kumimoji="0" lang="en-GB" sz="1200" b="1"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30" name="Oval 29">
            <a:extLst>
              <a:ext uri="{FF2B5EF4-FFF2-40B4-BE49-F238E27FC236}">
                <a16:creationId xmlns:a16="http://schemas.microsoft.com/office/drawing/2014/main" id="{3FADA450-3E0B-F042-1230-1E7EECD2C47C}"/>
              </a:ext>
            </a:extLst>
          </p:cNvPr>
          <p:cNvSpPr/>
          <p:nvPr/>
        </p:nvSpPr>
        <p:spPr>
          <a:xfrm>
            <a:off x="8529073" y="3709132"/>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chemeClr val="bg1"/>
                </a:solidFill>
                <a:effectLst/>
                <a:uLnTx/>
                <a:uFillTx/>
                <a:latin typeface="Arial"/>
                <a:ea typeface="+mn-ea"/>
                <a:cs typeface="Arial"/>
                <a:sym typeface="Arial"/>
              </a:rPr>
              <a:t>+</a:t>
            </a:r>
            <a:endParaRPr kumimoji="0" lang="en-GB" sz="1800" b="0" i="0" u="none" strike="noStrike" kern="0" cap="none" spc="0" normalizeH="0" baseline="0" noProof="0">
              <a:ln>
                <a:noFill/>
              </a:ln>
              <a:solidFill>
                <a:schemeClr val="bg1"/>
              </a:solidFill>
              <a:effectLst/>
              <a:uLnTx/>
              <a:uFillTx/>
              <a:latin typeface="Arial"/>
              <a:ea typeface="+mn-ea"/>
              <a:cs typeface="Arial"/>
              <a:sym typeface="Arial"/>
            </a:endParaRPr>
          </a:p>
        </p:txBody>
      </p:sp>
      <p:cxnSp>
        <p:nvCxnSpPr>
          <p:cNvPr id="31" name="Straight Connector 30">
            <a:extLst>
              <a:ext uri="{FF2B5EF4-FFF2-40B4-BE49-F238E27FC236}">
                <a16:creationId xmlns:a16="http://schemas.microsoft.com/office/drawing/2014/main" id="{64C9E690-BD48-4554-AD32-E080D8FA11B0}"/>
              </a:ext>
            </a:extLst>
          </p:cNvPr>
          <p:cNvCxnSpPr>
            <a:cxnSpLocks/>
          </p:cNvCxnSpPr>
          <p:nvPr/>
        </p:nvCxnSpPr>
        <p:spPr>
          <a:xfrm flipV="1">
            <a:off x="3168493" y="2172128"/>
            <a:ext cx="0" cy="180781"/>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 name="Freeform: Shape 24">
            <a:extLst>
              <a:ext uri="{FF2B5EF4-FFF2-40B4-BE49-F238E27FC236}">
                <a16:creationId xmlns:a16="http://schemas.microsoft.com/office/drawing/2014/main" id="{7FB8F0E1-69D1-360F-9202-A45C40F6AF53}"/>
              </a:ext>
            </a:extLst>
          </p:cNvPr>
          <p:cNvSpPr>
            <a:spLocks noChangeAspect="1"/>
          </p:cNvSpPr>
          <p:nvPr/>
        </p:nvSpPr>
        <p:spPr>
          <a:xfrm>
            <a:off x="2050915" y="2725764"/>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4" name="Text Placeholder 3">
            <a:extLst>
              <a:ext uri="{FF2B5EF4-FFF2-40B4-BE49-F238E27FC236}">
                <a16:creationId xmlns:a16="http://schemas.microsoft.com/office/drawing/2014/main" id="{DDEE046F-9F21-44E8-2965-0751961D96E2}"/>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258342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5203128" cy="694944"/>
          </a:xfrm>
        </p:spPr>
        <p:txBody>
          <a:bodyPr vert="horz"/>
          <a:lstStyle/>
          <a:p>
            <a:r>
              <a:rPr lang="en-US" sz="4800" dirty="0"/>
              <a:t>Implementation plan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7</a:t>
            </a:r>
          </a:p>
        </p:txBody>
      </p:sp>
    </p:spTree>
    <p:extLst>
      <p:ext uri="{BB962C8B-B14F-4D97-AF65-F5344CB8AC3E}">
        <p14:creationId xmlns:p14="http://schemas.microsoft.com/office/powerpoint/2010/main" val="36365133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FEFDAC-1B0F-1695-CEBD-70FEB7433BC8}"/>
              </a:ext>
            </a:extLst>
          </p:cNvPr>
          <p:cNvSpPr>
            <a:spLocks noGrp="1"/>
          </p:cNvSpPr>
          <p:nvPr>
            <p:ph type="title"/>
          </p:nvPr>
        </p:nvSpPr>
        <p:spPr/>
        <p:txBody>
          <a:bodyPr/>
          <a:lstStyle/>
          <a:p>
            <a:r>
              <a:rPr lang="en-US" dirty="0"/>
              <a:t>Implementation plan</a:t>
            </a:r>
          </a:p>
        </p:txBody>
      </p:sp>
      <p:sp>
        <p:nvSpPr>
          <p:cNvPr id="5" name="Subtitle 4">
            <a:extLst>
              <a:ext uri="{FF2B5EF4-FFF2-40B4-BE49-F238E27FC236}">
                <a16:creationId xmlns:a16="http://schemas.microsoft.com/office/drawing/2014/main" id="{32D47A09-AC04-8803-B048-7C36D441EDE6}"/>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8F49C731-CA29-48B1-16C0-5C5CBAD9520E}"/>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4E1AD52-04BA-E108-A05E-9B0F1EB2497C}"/>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1-10 slides laying out the high-level implementation plan and resources needed</a:t>
            </a:r>
          </a:p>
        </p:txBody>
      </p:sp>
      <p:sp>
        <p:nvSpPr>
          <p:cNvPr id="8" name="Rectangle 7">
            <a:extLst>
              <a:ext uri="{FF2B5EF4-FFF2-40B4-BE49-F238E27FC236}">
                <a16:creationId xmlns:a16="http://schemas.microsoft.com/office/drawing/2014/main" id="{65915920-30ED-3199-8835-6857423B3DC1}"/>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Give stakeholders a sense of the time and cost associated with implementing your suggested solution, so they know what they are saying yes to and feel comfortable that you are realistic about implementation</a:t>
            </a:r>
          </a:p>
        </p:txBody>
      </p:sp>
      <p:sp>
        <p:nvSpPr>
          <p:cNvPr id="9" name="Rectangle 8">
            <a:extLst>
              <a:ext uri="{FF2B5EF4-FFF2-40B4-BE49-F238E27FC236}">
                <a16:creationId xmlns:a16="http://schemas.microsoft.com/office/drawing/2014/main" id="{06EFD571-D540-44B0-4716-165A37C0CDEE}"/>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Outline a high-level plan for implementing the proposed solution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Include key milestones, timelines, and dependencies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the resources required, including personnel, technology, and funding</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If working with several options, you can choose to include a high-level time and cost estimate for each option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You can choose to also include communication and change management plans, if you deem it relevant</a:t>
            </a:r>
          </a:p>
        </p:txBody>
      </p:sp>
    </p:spTree>
    <p:extLst>
      <p:ext uri="{BB962C8B-B14F-4D97-AF65-F5344CB8AC3E}">
        <p14:creationId xmlns:p14="http://schemas.microsoft.com/office/powerpoint/2010/main" val="14112188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34166-6130-46A0-AF5C-483067DBB38B}"/>
              </a:ext>
            </a:extLst>
          </p:cNvPr>
          <p:cNvSpPr>
            <a:spLocks noGrp="1"/>
          </p:cNvSpPr>
          <p:nvPr>
            <p:ph type="title"/>
          </p:nvPr>
        </p:nvSpPr>
        <p:spPr/>
        <p:txBody>
          <a:bodyPr/>
          <a:lstStyle/>
          <a:p>
            <a:r>
              <a:rPr lang="en-US" dirty="0"/>
              <a:t>Project schedule for each option</a:t>
            </a:r>
          </a:p>
        </p:txBody>
      </p:sp>
      <p:sp>
        <p:nvSpPr>
          <p:cNvPr id="5" name="Subtitle 4">
            <a:extLst>
              <a:ext uri="{FF2B5EF4-FFF2-40B4-BE49-F238E27FC236}">
                <a16:creationId xmlns:a16="http://schemas.microsoft.com/office/drawing/2014/main" id="{D5BF4860-7D78-0BD3-218C-71D7C18132B6}"/>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5BED6D3F-54B7-245F-A473-D72997A7BD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2144A06-FD3A-1550-7A8A-E8A133DBF955}"/>
              </a:ext>
            </a:extLst>
          </p:cNvPr>
          <p:cNvGraphicFramePr>
            <a:graphicFrameLocks noGrp="1"/>
          </p:cNvGraphicFramePr>
          <p:nvPr>
            <p:extLst>
              <p:ext uri="{D42A27DB-BD31-4B8C-83A1-F6EECF244321}">
                <p14:modId xmlns:p14="http://schemas.microsoft.com/office/powerpoint/2010/main" val="1753146123"/>
              </p:ext>
            </p:extLst>
          </p:nvPr>
        </p:nvGraphicFramePr>
        <p:xfrm>
          <a:off x="554733" y="1828321"/>
          <a:ext cx="11082527" cy="4272032"/>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1326019">
                  <a:extLst>
                    <a:ext uri="{9D8B030D-6E8A-4147-A177-3AD203B41FA5}">
                      <a16:colId xmlns:a16="http://schemas.microsoft.com/office/drawing/2014/main" val="4183002035"/>
                    </a:ext>
                  </a:extLst>
                </a:gridCol>
                <a:gridCol w="8005786">
                  <a:extLst>
                    <a:ext uri="{9D8B030D-6E8A-4147-A177-3AD203B41FA5}">
                      <a16:colId xmlns:a16="http://schemas.microsoft.com/office/drawing/2014/main" val="1262215776"/>
                    </a:ext>
                  </a:extLst>
                </a:gridCol>
              </a:tblGrid>
              <a:tr h="376793">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Duration</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Milestones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1298413">
                <a:tc>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[Insert duration e.g., 12 weeks]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[date/date]: [Insert milestone]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98413">
                <a:tc>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[Insert duration]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98413">
                <a:tc>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[Insert duration]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Google Shape;507;p14">
            <a:extLst>
              <a:ext uri="{FF2B5EF4-FFF2-40B4-BE49-F238E27FC236}">
                <a16:creationId xmlns:a16="http://schemas.microsoft.com/office/drawing/2014/main" id="{95F81C4C-AE36-CE1B-3D5B-564E541D916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40CD16E3-8100-7C1F-C989-89E251F8D1E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47484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4BD690-414D-AB31-73E7-33FF6C7365AF}"/>
              </a:ext>
            </a:extLst>
          </p:cNvPr>
          <p:cNvSpPr>
            <a:spLocks noGrp="1"/>
          </p:cNvSpPr>
          <p:nvPr>
            <p:ph type="title"/>
          </p:nvPr>
        </p:nvSpPr>
        <p:spPr/>
        <p:txBody>
          <a:bodyPr/>
          <a:lstStyle/>
          <a:p>
            <a:r>
              <a:rPr lang="en-US" dirty="0"/>
              <a:t>When should you create a business case?</a:t>
            </a:r>
          </a:p>
        </p:txBody>
      </p:sp>
      <p:sp>
        <p:nvSpPr>
          <p:cNvPr id="8" name="Subtitle 7">
            <a:extLst>
              <a:ext uri="{FF2B5EF4-FFF2-40B4-BE49-F238E27FC236}">
                <a16:creationId xmlns:a16="http://schemas.microsoft.com/office/drawing/2014/main" id="{F9AA1CC7-4F9E-D710-A4F2-54A07EE11615}"/>
              </a:ext>
            </a:extLst>
          </p:cNvPr>
          <p:cNvSpPr>
            <a:spLocks noGrp="1"/>
          </p:cNvSpPr>
          <p:nvPr>
            <p:ph type="subTitle" idx="1"/>
          </p:nvPr>
        </p:nvSpPr>
        <p:spPr/>
        <p:txBody>
          <a:bodyPr/>
          <a:lstStyle/>
          <a:p>
            <a:r>
              <a:rPr lang="en-US" dirty="0"/>
              <a:t>Examples of use cases</a:t>
            </a:r>
          </a:p>
        </p:txBody>
      </p:sp>
      <p:sp>
        <p:nvSpPr>
          <p:cNvPr id="9" name="Text Placeholder 8">
            <a:extLst>
              <a:ext uri="{FF2B5EF4-FFF2-40B4-BE49-F238E27FC236}">
                <a16:creationId xmlns:a16="http://schemas.microsoft.com/office/drawing/2014/main" id="{8280BC78-5191-B76E-14E3-CF18565DFAF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594491D7-4559-22D1-DBDC-87554D398D1B}"/>
              </a:ext>
            </a:extLst>
          </p:cNvPr>
          <p:cNvSpPr/>
          <p:nvPr/>
        </p:nvSpPr>
        <p:spPr>
          <a:xfrm>
            <a:off x="4694953" y="1742303"/>
            <a:ext cx="6942311" cy="425072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900"/>
              </a:spcAft>
            </a:pPr>
            <a:r>
              <a:rPr lang="en-US" sz="1600" dirty="0">
                <a:solidFill>
                  <a:schemeClr val="tx1"/>
                </a:solidFill>
              </a:rPr>
              <a:t>A business case is typically used when you want to:</a:t>
            </a:r>
          </a:p>
          <a:p>
            <a:pPr marL="285750" indent="-285750">
              <a:spcBef>
                <a:spcPts val="300"/>
              </a:spcBef>
              <a:spcAft>
                <a:spcPts val="900"/>
              </a:spcAft>
              <a:buFont typeface="Arial" panose="020B0604020202020204" pitchFamily="34" charset="0"/>
              <a:buChar char="•"/>
            </a:pPr>
            <a:r>
              <a:rPr lang="en-US" sz="1600" dirty="0">
                <a:solidFill>
                  <a:schemeClr val="tx1"/>
                </a:solidFill>
              </a:rPr>
              <a:t>Get the </a:t>
            </a:r>
            <a:r>
              <a:rPr lang="en-US" sz="1600" b="1" dirty="0">
                <a:solidFill>
                  <a:schemeClr val="tx1"/>
                </a:solidFill>
              </a:rPr>
              <a:t>go-ahead</a:t>
            </a:r>
            <a:r>
              <a:rPr lang="en-US" sz="1600" dirty="0">
                <a:solidFill>
                  <a:schemeClr val="tx1"/>
                </a:solidFill>
              </a:rPr>
              <a:t> to start developing a new product or service</a:t>
            </a:r>
          </a:p>
          <a:p>
            <a:pPr marL="285750" indent="-285750">
              <a:spcBef>
                <a:spcPts val="300"/>
              </a:spcBef>
              <a:spcAft>
                <a:spcPts val="900"/>
              </a:spcAft>
              <a:buFont typeface="Arial" panose="020B0604020202020204" pitchFamily="34" charset="0"/>
              <a:buChar char="•"/>
            </a:pPr>
            <a:r>
              <a:rPr lang="en-US" sz="1600" b="1" dirty="0">
                <a:solidFill>
                  <a:schemeClr val="tx1"/>
                </a:solidFill>
              </a:rPr>
              <a:t>Prioritize </a:t>
            </a:r>
            <a:r>
              <a:rPr lang="en-US" sz="1600" dirty="0">
                <a:solidFill>
                  <a:schemeClr val="tx1"/>
                </a:solidFill>
              </a:rPr>
              <a:t>between projects within your team or organization to decide which to allocate resources to</a:t>
            </a:r>
          </a:p>
          <a:p>
            <a:pPr marL="285750" indent="-285750">
              <a:spcBef>
                <a:spcPts val="300"/>
              </a:spcBef>
              <a:spcAft>
                <a:spcPts val="900"/>
              </a:spcAft>
              <a:buFont typeface="Arial" panose="020B0604020202020204" pitchFamily="34" charset="0"/>
              <a:buChar char="•"/>
            </a:pPr>
            <a:r>
              <a:rPr lang="en-US" sz="1600" dirty="0">
                <a:solidFill>
                  <a:schemeClr val="tx1"/>
                </a:solidFill>
              </a:rPr>
              <a:t>Obtain </a:t>
            </a:r>
            <a:r>
              <a:rPr lang="en-US" sz="1600" b="1" dirty="0">
                <a:solidFill>
                  <a:schemeClr val="tx1"/>
                </a:solidFill>
              </a:rPr>
              <a:t>additional resources </a:t>
            </a:r>
            <a:r>
              <a:rPr lang="en-US" sz="1600" dirty="0">
                <a:solidFill>
                  <a:schemeClr val="tx1"/>
                </a:solidFill>
              </a:rPr>
              <a:t>for a new project, initiative, or team member</a:t>
            </a:r>
          </a:p>
          <a:p>
            <a:pPr marL="285750" indent="-285750">
              <a:spcBef>
                <a:spcPts val="300"/>
              </a:spcBef>
              <a:spcAft>
                <a:spcPts val="900"/>
              </a:spcAft>
              <a:buFont typeface="Arial" panose="020B0604020202020204" pitchFamily="34" charset="0"/>
              <a:buChar char="•"/>
            </a:pPr>
            <a:r>
              <a:rPr lang="en-US" sz="1600" b="1" dirty="0">
                <a:solidFill>
                  <a:schemeClr val="tx1"/>
                </a:solidFill>
              </a:rPr>
              <a:t>Invest</a:t>
            </a:r>
            <a:r>
              <a:rPr lang="en-US" sz="1600" dirty="0">
                <a:solidFill>
                  <a:schemeClr val="tx1"/>
                </a:solidFill>
              </a:rPr>
              <a:t> in a new piece of software or a training program</a:t>
            </a:r>
          </a:p>
          <a:p>
            <a:pPr marL="285750" indent="-285750">
              <a:spcBef>
                <a:spcPts val="300"/>
              </a:spcBef>
              <a:spcAft>
                <a:spcPts val="900"/>
              </a:spcAft>
              <a:buFont typeface="Arial" panose="020B0604020202020204" pitchFamily="34" charset="0"/>
              <a:buChar char="•"/>
            </a:pPr>
            <a:r>
              <a:rPr lang="en-US" sz="1600" dirty="0">
                <a:solidFill>
                  <a:schemeClr val="tx1"/>
                </a:solidFill>
              </a:rPr>
              <a:t>Decide whether to </a:t>
            </a:r>
            <a:r>
              <a:rPr lang="en-US" sz="1600" b="1" dirty="0">
                <a:solidFill>
                  <a:schemeClr val="tx1"/>
                </a:solidFill>
              </a:rPr>
              <a:t>outsource</a:t>
            </a:r>
            <a:r>
              <a:rPr lang="en-US" sz="1600" dirty="0">
                <a:solidFill>
                  <a:schemeClr val="tx1"/>
                </a:solidFill>
              </a:rPr>
              <a:t> a particular task or function</a:t>
            </a:r>
          </a:p>
          <a:p>
            <a:pPr marL="285750" indent="-285750">
              <a:spcBef>
                <a:spcPts val="300"/>
              </a:spcBef>
              <a:spcAft>
                <a:spcPts val="900"/>
              </a:spcAft>
              <a:buFont typeface="Arial" panose="020B0604020202020204" pitchFamily="34" charset="0"/>
              <a:buChar char="•"/>
            </a:pPr>
            <a:r>
              <a:rPr lang="en-US" sz="1600" dirty="0">
                <a:solidFill>
                  <a:schemeClr val="tx1"/>
                </a:solidFill>
              </a:rPr>
              <a:t>Decide between options to </a:t>
            </a:r>
            <a:r>
              <a:rPr lang="en-US" sz="1600" b="1" dirty="0">
                <a:solidFill>
                  <a:schemeClr val="tx1"/>
                </a:solidFill>
              </a:rPr>
              <a:t>alleviate a problem</a:t>
            </a:r>
          </a:p>
          <a:p>
            <a:pPr marL="285750" indent="-285750">
              <a:spcBef>
                <a:spcPts val="300"/>
              </a:spcBef>
              <a:spcAft>
                <a:spcPts val="900"/>
              </a:spcAft>
              <a:buFont typeface="Arial" panose="020B0604020202020204" pitchFamily="34" charset="0"/>
              <a:buChar char="•"/>
            </a:pPr>
            <a:r>
              <a:rPr lang="en-US" sz="1600" dirty="0">
                <a:solidFill>
                  <a:schemeClr val="tx1"/>
                </a:solidFill>
              </a:rPr>
              <a:t>…</a:t>
            </a:r>
          </a:p>
          <a:p>
            <a:pPr marL="285750" indent="-285750">
              <a:spcBef>
                <a:spcPts val="300"/>
              </a:spcBef>
              <a:spcAft>
                <a:spcPts val="900"/>
              </a:spcAft>
              <a:buFont typeface="Arial" panose="020B0604020202020204" pitchFamily="34" charset="0"/>
              <a:buChar char="•"/>
            </a:pPr>
            <a:endParaRPr lang="en-US" sz="1600" dirty="0">
              <a:solidFill>
                <a:schemeClr val="tx1"/>
              </a:solidFill>
            </a:endParaRPr>
          </a:p>
          <a:p>
            <a:pPr>
              <a:spcBef>
                <a:spcPts val="300"/>
              </a:spcBef>
              <a:spcAft>
                <a:spcPts val="900"/>
              </a:spcAft>
            </a:pPr>
            <a:r>
              <a:rPr lang="en-US" sz="1600" b="1" dirty="0">
                <a:solidFill>
                  <a:schemeClr val="tx1"/>
                </a:solidFill>
              </a:rPr>
              <a:t>You use a business case whenever you want to say yes or no to a particular well-defined question</a:t>
            </a:r>
          </a:p>
        </p:txBody>
      </p:sp>
    </p:spTree>
    <p:extLst>
      <p:ext uri="{BB962C8B-B14F-4D97-AF65-F5344CB8AC3E}">
        <p14:creationId xmlns:p14="http://schemas.microsoft.com/office/powerpoint/2010/main" val="3958313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has five major milestones</a:t>
            </a:r>
            <a:endParaRPr lang="en-DK" dirty="0"/>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2" name="TextBox 11">
            <a:extLst>
              <a:ext uri="{FF2B5EF4-FFF2-40B4-BE49-F238E27FC236}">
                <a16:creationId xmlns:a16="http://schemas.microsoft.com/office/drawing/2014/main" id="{E0C29BE0-F1D1-F502-D66F-E71FE053E1FD}"/>
              </a:ext>
            </a:extLst>
          </p:cNvPr>
          <p:cNvSpPr txBox="1"/>
          <p:nvPr/>
        </p:nvSpPr>
        <p:spPr>
          <a:xfrm>
            <a:off x="773843" y="3545377"/>
            <a:ext cx="2124000" cy="1145680"/>
          </a:xfrm>
          <a:prstGeom prst="rect">
            <a:avLst/>
          </a:prstGeom>
          <a:noFill/>
        </p:spPr>
        <p:txBody>
          <a:bodyPr wrap="square" tIns="144000" rtlCol="0">
            <a:spAutoFit/>
          </a:bodyPr>
          <a:lstStyle/>
          <a:p>
            <a:pPr algn="ctr"/>
            <a:r>
              <a:rPr lang="en-US" sz="1600" b="1" dirty="0"/>
              <a:t>Milestone 1</a:t>
            </a:r>
          </a:p>
          <a:p>
            <a:endParaRPr lang="en-US" dirty="0"/>
          </a:p>
          <a:p>
            <a:pPr algn="ctr"/>
            <a:r>
              <a:rPr lang="en-US" sz="1400" dirty="0"/>
              <a:t>[Insert short description of milestone]</a:t>
            </a:r>
          </a:p>
        </p:txBody>
      </p:sp>
      <p:sp>
        <p:nvSpPr>
          <p:cNvPr id="13" name="TextBox 12">
            <a:extLst>
              <a:ext uri="{FF2B5EF4-FFF2-40B4-BE49-F238E27FC236}">
                <a16:creationId xmlns:a16="http://schemas.microsoft.com/office/drawing/2014/main" id="{ED5669F4-72CC-0F13-4AFB-E9D247371724}"/>
              </a:ext>
            </a:extLst>
          </p:cNvPr>
          <p:cNvSpPr txBox="1"/>
          <p:nvPr/>
        </p:nvSpPr>
        <p:spPr>
          <a:xfrm>
            <a:off x="2903922" y="3545377"/>
            <a:ext cx="2124000" cy="1114902"/>
          </a:xfrm>
          <a:prstGeom prst="rect">
            <a:avLst/>
          </a:prstGeom>
          <a:noFill/>
        </p:spPr>
        <p:txBody>
          <a:bodyPr wrap="square" tIns="144000" rtlCol="0">
            <a:spAutoFit/>
          </a:bodyPr>
          <a:lstStyle/>
          <a:p>
            <a:pPr algn="ctr"/>
            <a:r>
              <a:rPr lang="en-US" sz="1600" b="1" dirty="0"/>
              <a:t>Milestone 2</a:t>
            </a:r>
          </a:p>
          <a:p>
            <a:endParaRPr lang="en-US" sz="1600" dirty="0"/>
          </a:p>
          <a:p>
            <a:pPr algn="ctr"/>
            <a:r>
              <a:rPr lang="en-US" sz="1400" dirty="0"/>
              <a:t>[Insert short description of milestone]</a:t>
            </a:r>
          </a:p>
        </p:txBody>
      </p:sp>
      <p:sp>
        <p:nvSpPr>
          <p:cNvPr id="17" name="TextBox 16">
            <a:extLst>
              <a:ext uri="{FF2B5EF4-FFF2-40B4-BE49-F238E27FC236}">
                <a16:creationId xmlns:a16="http://schemas.microsoft.com/office/drawing/2014/main" id="{442B29AD-019E-B4E8-C592-E4FB9C15B34E}"/>
              </a:ext>
            </a:extLst>
          </p:cNvPr>
          <p:cNvSpPr txBox="1"/>
          <p:nvPr/>
        </p:nvSpPr>
        <p:spPr>
          <a:xfrm>
            <a:off x="5034001" y="3545377"/>
            <a:ext cx="2124000" cy="1114902"/>
          </a:xfrm>
          <a:prstGeom prst="rect">
            <a:avLst/>
          </a:prstGeom>
          <a:noFill/>
        </p:spPr>
        <p:txBody>
          <a:bodyPr wrap="square" tIns="144000" rtlCol="0">
            <a:spAutoFit/>
          </a:bodyPr>
          <a:lstStyle/>
          <a:p>
            <a:pPr algn="ctr"/>
            <a:r>
              <a:rPr lang="en-US" sz="1600" b="1" dirty="0"/>
              <a:t>Milestone 3</a:t>
            </a:r>
          </a:p>
          <a:p>
            <a:endParaRPr lang="en-US" sz="1600" dirty="0"/>
          </a:p>
          <a:p>
            <a:pPr algn="ctr"/>
            <a:r>
              <a:rPr lang="en-US" sz="1400" dirty="0"/>
              <a:t>[Insert short description of milestone]</a:t>
            </a:r>
          </a:p>
        </p:txBody>
      </p:sp>
      <p:sp>
        <p:nvSpPr>
          <p:cNvPr id="25" name="TextBox 24">
            <a:extLst>
              <a:ext uri="{FF2B5EF4-FFF2-40B4-BE49-F238E27FC236}">
                <a16:creationId xmlns:a16="http://schemas.microsoft.com/office/drawing/2014/main" id="{86671EE0-120D-1059-D526-416AC1EFE353}"/>
              </a:ext>
            </a:extLst>
          </p:cNvPr>
          <p:cNvSpPr txBox="1"/>
          <p:nvPr/>
        </p:nvSpPr>
        <p:spPr>
          <a:xfrm>
            <a:off x="9294157" y="3545377"/>
            <a:ext cx="2124000" cy="1114902"/>
          </a:xfrm>
          <a:prstGeom prst="rect">
            <a:avLst/>
          </a:prstGeom>
          <a:noFill/>
        </p:spPr>
        <p:txBody>
          <a:bodyPr wrap="square" tIns="144000" rtlCol="0">
            <a:spAutoFit/>
          </a:bodyPr>
          <a:lstStyle/>
          <a:p>
            <a:pPr algn="ctr"/>
            <a:r>
              <a:rPr lang="en-US" sz="1600" b="1" dirty="0"/>
              <a:t>Milestone 5</a:t>
            </a:r>
          </a:p>
          <a:p>
            <a:endParaRPr lang="en-US" sz="1600" dirty="0"/>
          </a:p>
          <a:p>
            <a:pPr algn="ctr"/>
            <a:r>
              <a:rPr lang="en-US" sz="1400" dirty="0"/>
              <a:t>[Insert short description of milestone]</a:t>
            </a:r>
          </a:p>
        </p:txBody>
      </p:sp>
      <p:sp>
        <p:nvSpPr>
          <p:cNvPr id="28" name="Oval 27">
            <a:extLst>
              <a:ext uri="{FF2B5EF4-FFF2-40B4-BE49-F238E27FC236}">
                <a16:creationId xmlns:a16="http://schemas.microsoft.com/office/drawing/2014/main" id="{7CA3A761-3E4C-C0F5-374E-A913AF01254F}"/>
              </a:ext>
            </a:extLst>
          </p:cNvPr>
          <p:cNvSpPr>
            <a:spLocks noChangeAspect="1"/>
          </p:cNvSpPr>
          <p:nvPr/>
        </p:nvSpPr>
        <p:spPr>
          <a:xfrm>
            <a:off x="1295843"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29" name="Oval 28">
            <a:extLst>
              <a:ext uri="{FF2B5EF4-FFF2-40B4-BE49-F238E27FC236}">
                <a16:creationId xmlns:a16="http://schemas.microsoft.com/office/drawing/2014/main" id="{9AB2F559-BC51-AF64-0690-51174BF0E33D}"/>
              </a:ext>
            </a:extLst>
          </p:cNvPr>
          <p:cNvSpPr>
            <a:spLocks noChangeAspect="1"/>
          </p:cNvSpPr>
          <p:nvPr/>
        </p:nvSpPr>
        <p:spPr>
          <a:xfrm>
            <a:off x="3425921"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30" name="Oval 29">
            <a:extLst>
              <a:ext uri="{FF2B5EF4-FFF2-40B4-BE49-F238E27FC236}">
                <a16:creationId xmlns:a16="http://schemas.microsoft.com/office/drawing/2014/main" id="{0309015D-9035-9EFB-331F-1CEACAA646B9}"/>
              </a:ext>
            </a:extLst>
          </p:cNvPr>
          <p:cNvSpPr>
            <a:spLocks noChangeAspect="1"/>
          </p:cNvSpPr>
          <p:nvPr/>
        </p:nvSpPr>
        <p:spPr>
          <a:xfrm>
            <a:off x="5555999"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33" name="Oval 32">
            <a:extLst>
              <a:ext uri="{FF2B5EF4-FFF2-40B4-BE49-F238E27FC236}">
                <a16:creationId xmlns:a16="http://schemas.microsoft.com/office/drawing/2014/main" id="{8CE821E0-C0EC-4900-DDE0-3D63953388BF}"/>
              </a:ext>
            </a:extLst>
          </p:cNvPr>
          <p:cNvSpPr>
            <a:spLocks noChangeAspect="1"/>
          </p:cNvSpPr>
          <p:nvPr/>
        </p:nvSpPr>
        <p:spPr>
          <a:xfrm>
            <a:off x="9816157"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cxnSp>
        <p:nvCxnSpPr>
          <p:cNvPr id="36" name="Straight Connector 35">
            <a:extLst>
              <a:ext uri="{FF2B5EF4-FFF2-40B4-BE49-F238E27FC236}">
                <a16:creationId xmlns:a16="http://schemas.microsoft.com/office/drawing/2014/main" id="{231EA39B-AC12-E26A-3D61-88E6C52BFA41}"/>
              </a:ext>
            </a:extLst>
          </p:cNvPr>
          <p:cNvCxnSpPr>
            <a:stCxn id="28" idx="4"/>
            <a:endCxn id="12" idx="0"/>
          </p:cNvCxnSpPr>
          <p:nvPr/>
        </p:nvCxnSpPr>
        <p:spPr>
          <a:xfrm>
            <a:off x="1835843"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5B5C2E-7534-F7CF-73BD-30FB00602438}"/>
              </a:ext>
            </a:extLst>
          </p:cNvPr>
          <p:cNvCxnSpPr>
            <a:cxnSpLocks/>
            <a:stCxn id="29" idx="4"/>
            <a:endCxn id="13" idx="0"/>
          </p:cNvCxnSpPr>
          <p:nvPr/>
        </p:nvCxnSpPr>
        <p:spPr>
          <a:xfrm>
            <a:off x="3965921" y="3121996"/>
            <a:ext cx="1"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CEEA30-B88B-3703-8600-32429E7A0A5F}"/>
              </a:ext>
            </a:extLst>
          </p:cNvPr>
          <p:cNvCxnSpPr>
            <a:cxnSpLocks/>
            <a:stCxn id="30" idx="4"/>
            <a:endCxn id="17" idx="0"/>
          </p:cNvCxnSpPr>
          <p:nvPr/>
        </p:nvCxnSpPr>
        <p:spPr>
          <a:xfrm>
            <a:off x="6095999" y="3121996"/>
            <a:ext cx="2"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7493EB-3773-1269-ED75-855736620548}"/>
              </a:ext>
            </a:extLst>
          </p:cNvPr>
          <p:cNvCxnSpPr>
            <a:cxnSpLocks/>
            <a:stCxn id="33" idx="4"/>
            <a:endCxn id="25" idx="0"/>
          </p:cNvCxnSpPr>
          <p:nvPr/>
        </p:nvCxnSpPr>
        <p:spPr>
          <a:xfrm>
            <a:off x="10356157"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35B612E-0265-56AF-1B60-21908312D93A}"/>
              </a:ext>
            </a:extLst>
          </p:cNvPr>
          <p:cNvSpPr txBox="1"/>
          <p:nvPr/>
        </p:nvSpPr>
        <p:spPr>
          <a:xfrm>
            <a:off x="7164080" y="3545377"/>
            <a:ext cx="2124000" cy="1114902"/>
          </a:xfrm>
          <a:prstGeom prst="rect">
            <a:avLst/>
          </a:prstGeom>
          <a:noFill/>
        </p:spPr>
        <p:txBody>
          <a:bodyPr wrap="square" tIns="144000" rtlCol="0">
            <a:spAutoFit/>
          </a:bodyPr>
          <a:lstStyle/>
          <a:p>
            <a:pPr algn="ctr"/>
            <a:r>
              <a:rPr lang="en-US" sz="1600" b="1" dirty="0"/>
              <a:t>Milestone 4</a:t>
            </a:r>
          </a:p>
          <a:p>
            <a:endParaRPr lang="en-US" sz="1600" dirty="0"/>
          </a:p>
          <a:p>
            <a:pPr algn="ctr"/>
            <a:r>
              <a:rPr lang="en-US" sz="1400" dirty="0"/>
              <a:t>[Insert short description of milestone]</a:t>
            </a:r>
          </a:p>
        </p:txBody>
      </p:sp>
      <p:sp>
        <p:nvSpPr>
          <p:cNvPr id="54" name="Oval 53">
            <a:extLst>
              <a:ext uri="{FF2B5EF4-FFF2-40B4-BE49-F238E27FC236}">
                <a16:creationId xmlns:a16="http://schemas.microsoft.com/office/drawing/2014/main" id="{E789C364-258A-87BC-3676-AD590B285D55}"/>
              </a:ext>
            </a:extLst>
          </p:cNvPr>
          <p:cNvSpPr>
            <a:spLocks noChangeAspect="1"/>
          </p:cNvSpPr>
          <p:nvPr/>
        </p:nvSpPr>
        <p:spPr>
          <a:xfrm>
            <a:off x="7686077"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cxnSp>
        <p:nvCxnSpPr>
          <p:cNvPr id="55" name="Straight Connector 54">
            <a:extLst>
              <a:ext uri="{FF2B5EF4-FFF2-40B4-BE49-F238E27FC236}">
                <a16:creationId xmlns:a16="http://schemas.microsoft.com/office/drawing/2014/main" id="{CEA6A867-0549-99E4-49DC-65B4F2BF12D1}"/>
              </a:ext>
            </a:extLst>
          </p:cNvPr>
          <p:cNvCxnSpPr>
            <a:cxnSpLocks/>
            <a:stCxn id="54" idx="4"/>
            <a:endCxn id="42" idx="0"/>
          </p:cNvCxnSpPr>
          <p:nvPr/>
        </p:nvCxnSpPr>
        <p:spPr>
          <a:xfrm>
            <a:off x="8226077" y="3121996"/>
            <a:ext cx="3"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3883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has five major milestones</a:t>
            </a:r>
            <a:endParaRPr lang="en-DK" dirty="0"/>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3" name="Rectangle 2">
            <a:extLst>
              <a:ext uri="{FF2B5EF4-FFF2-40B4-BE49-F238E27FC236}">
                <a16:creationId xmlns:a16="http://schemas.microsoft.com/office/drawing/2014/main" id="{F09F976E-0D25-00A5-7AE6-80B64251FCE6}"/>
              </a:ext>
            </a:extLst>
          </p:cNvPr>
          <p:cNvSpPr/>
          <p:nvPr/>
        </p:nvSpPr>
        <p:spPr>
          <a:xfrm>
            <a:off x="632968" y="4437955"/>
            <a:ext cx="2093250" cy="720000"/>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Plan</a:t>
            </a:r>
          </a:p>
        </p:txBody>
      </p:sp>
      <p:sp>
        <p:nvSpPr>
          <p:cNvPr id="4" name="Rectangle 3">
            <a:extLst>
              <a:ext uri="{FF2B5EF4-FFF2-40B4-BE49-F238E27FC236}">
                <a16:creationId xmlns:a16="http://schemas.microsoft.com/office/drawing/2014/main" id="{4C3335B3-9701-1AFD-625F-56BF8D23E98E}"/>
              </a:ext>
            </a:extLst>
          </p:cNvPr>
          <p:cNvSpPr/>
          <p:nvPr/>
        </p:nvSpPr>
        <p:spPr>
          <a:xfrm>
            <a:off x="2841172" y="3889829"/>
            <a:ext cx="2093250" cy="125932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Develop</a:t>
            </a:r>
          </a:p>
        </p:txBody>
      </p:sp>
      <p:sp>
        <p:nvSpPr>
          <p:cNvPr id="5" name="Rectangle 4">
            <a:extLst>
              <a:ext uri="{FF2B5EF4-FFF2-40B4-BE49-F238E27FC236}">
                <a16:creationId xmlns:a16="http://schemas.microsoft.com/office/drawing/2014/main" id="{996493E3-9CD0-16A8-E1B3-EC7CF43034C9}"/>
              </a:ext>
            </a:extLst>
          </p:cNvPr>
          <p:cNvSpPr/>
          <p:nvPr/>
        </p:nvSpPr>
        <p:spPr>
          <a:xfrm>
            <a:off x="5049376" y="3349155"/>
            <a:ext cx="2093250" cy="1800000"/>
          </a:xfrm>
          <a:prstGeom prst="rect">
            <a:avLst/>
          </a:prstGeom>
          <a:solidFill>
            <a:schemeClr val="accent4">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Build</a:t>
            </a:r>
          </a:p>
        </p:txBody>
      </p:sp>
      <p:sp>
        <p:nvSpPr>
          <p:cNvPr id="7" name="Rectangle 6">
            <a:extLst>
              <a:ext uri="{FF2B5EF4-FFF2-40B4-BE49-F238E27FC236}">
                <a16:creationId xmlns:a16="http://schemas.microsoft.com/office/drawing/2014/main" id="{675F2D92-7F9F-F4C7-4EF0-A6D2D3E2F944}"/>
              </a:ext>
            </a:extLst>
          </p:cNvPr>
          <p:cNvSpPr/>
          <p:nvPr/>
        </p:nvSpPr>
        <p:spPr>
          <a:xfrm>
            <a:off x="7257580" y="2809155"/>
            <a:ext cx="2093250" cy="2340000"/>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Test</a:t>
            </a:r>
          </a:p>
        </p:txBody>
      </p:sp>
      <p:sp>
        <p:nvSpPr>
          <p:cNvPr id="9" name="Rectangle 8">
            <a:extLst>
              <a:ext uri="{FF2B5EF4-FFF2-40B4-BE49-F238E27FC236}">
                <a16:creationId xmlns:a16="http://schemas.microsoft.com/office/drawing/2014/main" id="{47F79260-C374-854A-C591-63B5EE5DBB60}"/>
              </a:ext>
            </a:extLst>
          </p:cNvPr>
          <p:cNvSpPr/>
          <p:nvPr/>
        </p:nvSpPr>
        <p:spPr>
          <a:xfrm>
            <a:off x="9465782" y="2269155"/>
            <a:ext cx="2093250" cy="288000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Launch</a:t>
            </a:r>
          </a:p>
        </p:txBody>
      </p:sp>
      <p:sp>
        <p:nvSpPr>
          <p:cNvPr id="11" name="TextBox 10">
            <a:extLst>
              <a:ext uri="{FF2B5EF4-FFF2-40B4-BE49-F238E27FC236}">
                <a16:creationId xmlns:a16="http://schemas.microsoft.com/office/drawing/2014/main" id="{93E3694F-D3F0-6892-4B0F-31E56BC3B199}"/>
              </a:ext>
            </a:extLst>
          </p:cNvPr>
          <p:cNvSpPr txBox="1"/>
          <p:nvPr/>
        </p:nvSpPr>
        <p:spPr>
          <a:xfrm>
            <a:off x="632968" y="3946253"/>
            <a:ext cx="2093250" cy="391628"/>
          </a:xfrm>
          <a:prstGeom prst="rect">
            <a:avLst/>
          </a:prstGeom>
          <a:noFill/>
        </p:spPr>
        <p:txBody>
          <a:bodyPr wrap="square" tIns="72000" bIns="72000" rtlCol="0" anchor="ctr">
            <a:spAutoFit/>
          </a:bodyPr>
          <a:lstStyle/>
          <a:p>
            <a:pPr algn="ctr"/>
            <a:r>
              <a:rPr lang="en-US" sz="1600" b="1" dirty="0"/>
              <a:t>Milestone 1</a:t>
            </a:r>
          </a:p>
        </p:txBody>
      </p:sp>
      <p:sp>
        <p:nvSpPr>
          <p:cNvPr id="15" name="TextBox 14">
            <a:extLst>
              <a:ext uri="{FF2B5EF4-FFF2-40B4-BE49-F238E27FC236}">
                <a16:creationId xmlns:a16="http://schemas.microsoft.com/office/drawing/2014/main" id="{C695E073-E81D-A924-39A1-025C4191EEA3}"/>
              </a:ext>
            </a:extLst>
          </p:cNvPr>
          <p:cNvSpPr txBox="1"/>
          <p:nvPr/>
        </p:nvSpPr>
        <p:spPr>
          <a:xfrm>
            <a:off x="5049376" y="2844678"/>
            <a:ext cx="2093250" cy="391628"/>
          </a:xfrm>
          <a:prstGeom prst="rect">
            <a:avLst/>
          </a:prstGeom>
          <a:noFill/>
        </p:spPr>
        <p:txBody>
          <a:bodyPr wrap="square" tIns="72000" bIns="72000" rtlCol="0" anchor="ctr">
            <a:spAutoFit/>
          </a:bodyPr>
          <a:lstStyle/>
          <a:p>
            <a:pPr algn="ctr"/>
            <a:r>
              <a:rPr lang="en-US" sz="1600" b="1" dirty="0"/>
              <a:t>Milestone 3</a:t>
            </a:r>
          </a:p>
        </p:txBody>
      </p:sp>
      <p:sp>
        <p:nvSpPr>
          <p:cNvPr id="16" name="TextBox 15">
            <a:extLst>
              <a:ext uri="{FF2B5EF4-FFF2-40B4-BE49-F238E27FC236}">
                <a16:creationId xmlns:a16="http://schemas.microsoft.com/office/drawing/2014/main" id="{CCAAC996-0627-ED54-07DF-0850DE633CEB}"/>
              </a:ext>
            </a:extLst>
          </p:cNvPr>
          <p:cNvSpPr txBox="1"/>
          <p:nvPr/>
        </p:nvSpPr>
        <p:spPr>
          <a:xfrm>
            <a:off x="2841170" y="3395465"/>
            <a:ext cx="2093250" cy="391628"/>
          </a:xfrm>
          <a:prstGeom prst="rect">
            <a:avLst/>
          </a:prstGeom>
          <a:noFill/>
        </p:spPr>
        <p:txBody>
          <a:bodyPr wrap="square" tIns="72000" bIns="72000" rtlCol="0" anchor="ctr">
            <a:spAutoFit/>
          </a:bodyPr>
          <a:lstStyle/>
          <a:p>
            <a:pPr algn="ctr"/>
            <a:r>
              <a:rPr lang="en-US" sz="1600" b="1" dirty="0"/>
              <a:t>Milestone 2</a:t>
            </a:r>
          </a:p>
        </p:txBody>
      </p:sp>
      <p:sp>
        <p:nvSpPr>
          <p:cNvPr id="18" name="TextBox 17">
            <a:extLst>
              <a:ext uri="{FF2B5EF4-FFF2-40B4-BE49-F238E27FC236}">
                <a16:creationId xmlns:a16="http://schemas.microsoft.com/office/drawing/2014/main" id="{83FCB445-658A-E061-0AFF-F6461F5C2D89}"/>
              </a:ext>
            </a:extLst>
          </p:cNvPr>
          <p:cNvSpPr txBox="1"/>
          <p:nvPr/>
        </p:nvSpPr>
        <p:spPr>
          <a:xfrm>
            <a:off x="7257580" y="2293891"/>
            <a:ext cx="2093250" cy="391628"/>
          </a:xfrm>
          <a:prstGeom prst="rect">
            <a:avLst/>
          </a:prstGeom>
          <a:noFill/>
        </p:spPr>
        <p:txBody>
          <a:bodyPr wrap="square" tIns="72000" bIns="72000" rtlCol="0" anchor="ctr">
            <a:spAutoFit/>
          </a:bodyPr>
          <a:lstStyle/>
          <a:p>
            <a:pPr algn="ctr"/>
            <a:r>
              <a:rPr lang="en-US" sz="1600" b="1" dirty="0"/>
              <a:t>Milestone 4</a:t>
            </a:r>
          </a:p>
        </p:txBody>
      </p:sp>
      <p:sp>
        <p:nvSpPr>
          <p:cNvPr id="19" name="TextBox 18">
            <a:extLst>
              <a:ext uri="{FF2B5EF4-FFF2-40B4-BE49-F238E27FC236}">
                <a16:creationId xmlns:a16="http://schemas.microsoft.com/office/drawing/2014/main" id="{631ED7B7-B0D9-C3BC-F331-047FE4FD16D3}"/>
              </a:ext>
            </a:extLst>
          </p:cNvPr>
          <p:cNvSpPr txBox="1"/>
          <p:nvPr/>
        </p:nvSpPr>
        <p:spPr>
          <a:xfrm>
            <a:off x="9465782" y="1743104"/>
            <a:ext cx="2093250" cy="391628"/>
          </a:xfrm>
          <a:prstGeom prst="rect">
            <a:avLst/>
          </a:prstGeom>
          <a:noFill/>
        </p:spPr>
        <p:txBody>
          <a:bodyPr wrap="square" tIns="72000" bIns="72000" rtlCol="0" anchor="ctr">
            <a:spAutoFit/>
          </a:bodyPr>
          <a:lstStyle/>
          <a:p>
            <a:pPr algn="ctr"/>
            <a:r>
              <a:rPr lang="en-US" sz="1600" b="1" dirty="0"/>
              <a:t>Milestone 5</a:t>
            </a:r>
          </a:p>
        </p:txBody>
      </p:sp>
      <p:sp>
        <p:nvSpPr>
          <p:cNvPr id="20" name="TextBox 19">
            <a:extLst>
              <a:ext uri="{FF2B5EF4-FFF2-40B4-BE49-F238E27FC236}">
                <a16:creationId xmlns:a16="http://schemas.microsoft.com/office/drawing/2014/main" id="{EDBBC5E3-D97D-CB50-C703-AFB0CA599603}"/>
              </a:ext>
            </a:extLst>
          </p:cNvPr>
          <p:cNvSpPr txBox="1"/>
          <p:nvPr/>
        </p:nvSpPr>
        <p:spPr>
          <a:xfrm>
            <a:off x="632968"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
        <p:nvSpPr>
          <p:cNvPr id="21" name="TextBox 20">
            <a:extLst>
              <a:ext uri="{FF2B5EF4-FFF2-40B4-BE49-F238E27FC236}">
                <a16:creationId xmlns:a16="http://schemas.microsoft.com/office/drawing/2014/main" id="{13AA8ABF-16C5-C468-91CF-8DD478E476B9}"/>
              </a:ext>
            </a:extLst>
          </p:cNvPr>
          <p:cNvSpPr txBox="1"/>
          <p:nvPr/>
        </p:nvSpPr>
        <p:spPr>
          <a:xfrm>
            <a:off x="2841172"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
        <p:nvSpPr>
          <p:cNvPr id="22" name="TextBox 21">
            <a:extLst>
              <a:ext uri="{FF2B5EF4-FFF2-40B4-BE49-F238E27FC236}">
                <a16:creationId xmlns:a16="http://schemas.microsoft.com/office/drawing/2014/main" id="{C32702D3-0339-9DE5-2ED9-A2B73A79DAC5}"/>
              </a:ext>
            </a:extLst>
          </p:cNvPr>
          <p:cNvSpPr txBox="1"/>
          <p:nvPr/>
        </p:nvSpPr>
        <p:spPr>
          <a:xfrm>
            <a:off x="5049376"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
        <p:nvSpPr>
          <p:cNvPr id="23" name="TextBox 22">
            <a:extLst>
              <a:ext uri="{FF2B5EF4-FFF2-40B4-BE49-F238E27FC236}">
                <a16:creationId xmlns:a16="http://schemas.microsoft.com/office/drawing/2014/main" id="{69C8B43A-0DE3-C457-7C2A-C5B9BD2ACA2D}"/>
              </a:ext>
            </a:extLst>
          </p:cNvPr>
          <p:cNvSpPr txBox="1"/>
          <p:nvPr/>
        </p:nvSpPr>
        <p:spPr>
          <a:xfrm>
            <a:off x="7257580"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
        <p:nvSpPr>
          <p:cNvPr id="24" name="TextBox 23">
            <a:extLst>
              <a:ext uri="{FF2B5EF4-FFF2-40B4-BE49-F238E27FC236}">
                <a16:creationId xmlns:a16="http://schemas.microsoft.com/office/drawing/2014/main" id="{9D0C5796-B594-CF23-737B-C88D8DC5BF9B}"/>
              </a:ext>
            </a:extLst>
          </p:cNvPr>
          <p:cNvSpPr txBox="1"/>
          <p:nvPr/>
        </p:nvSpPr>
        <p:spPr>
          <a:xfrm>
            <a:off x="9465782"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Tree>
    <p:extLst>
      <p:ext uri="{BB962C8B-B14F-4D97-AF65-F5344CB8AC3E}">
        <p14:creationId xmlns:p14="http://schemas.microsoft.com/office/powerpoint/2010/main" val="36440939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think-cell data - do not delete" hidden="1">
            <a:extLst>
              <a:ext uri="{FF2B5EF4-FFF2-40B4-BE49-F238E27FC236}">
                <a16:creationId xmlns:a16="http://schemas.microsoft.com/office/drawing/2014/main" id="{AE422B86-6007-BF0D-7D25-ADEF0DCC84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03" progId="TCLayout.ActiveDocument.1">
                  <p:embed/>
                </p:oleObj>
              </mc:Choice>
              <mc:Fallback>
                <p:oleObj name="think-cell Slide" r:id="rId3" imgW="305" imgH="303" progId="TCLayout.ActiveDocument.1">
                  <p:embed/>
                  <p:pic>
                    <p:nvPicPr>
                      <p:cNvPr id="79" name="think-cell data - do not delete" hidden="1">
                        <a:extLst>
                          <a:ext uri="{FF2B5EF4-FFF2-40B4-BE49-F238E27FC236}">
                            <a16:creationId xmlns:a16="http://schemas.microsoft.com/office/drawing/2014/main" id="{AE422B86-6007-BF0D-7D25-ADEF0DCC84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object 15"/>
          <p:cNvSpPr/>
          <p:nvPr/>
        </p:nvSpPr>
        <p:spPr>
          <a:xfrm>
            <a:off x="4192109" y="3686856"/>
            <a:ext cx="2412000" cy="1225296"/>
          </a:xfrm>
          <a:custGeom>
            <a:avLst/>
            <a:gdLst/>
            <a:ahLst/>
            <a:cxnLst/>
            <a:rect l="l" t="t" r="r" b="b"/>
            <a:pathLst>
              <a:path w="2231390" h="1534795">
                <a:moveTo>
                  <a:pt x="2231136" y="767334"/>
                </a:moveTo>
                <a:lnTo>
                  <a:pt x="2083308" y="0"/>
                </a:lnTo>
                <a:lnTo>
                  <a:pt x="0" y="0"/>
                </a:lnTo>
                <a:lnTo>
                  <a:pt x="0" y="1534668"/>
                </a:lnTo>
                <a:lnTo>
                  <a:pt x="2083308" y="1534668"/>
                </a:lnTo>
                <a:lnTo>
                  <a:pt x="2231136" y="767334"/>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19" name="object 19"/>
          <p:cNvSpPr/>
          <p:nvPr/>
        </p:nvSpPr>
        <p:spPr>
          <a:xfrm>
            <a:off x="1714468" y="3686856"/>
            <a:ext cx="2412000" cy="1225296"/>
          </a:xfrm>
          <a:custGeom>
            <a:avLst/>
            <a:gdLst/>
            <a:ahLst/>
            <a:cxnLst/>
            <a:rect l="l" t="t" r="r" b="b"/>
            <a:pathLst>
              <a:path w="2227580" h="1534795">
                <a:moveTo>
                  <a:pt x="2227326" y="767334"/>
                </a:moveTo>
                <a:lnTo>
                  <a:pt x="2080260" y="0"/>
                </a:lnTo>
                <a:lnTo>
                  <a:pt x="0" y="0"/>
                </a:lnTo>
                <a:lnTo>
                  <a:pt x="0" y="1534668"/>
                </a:lnTo>
                <a:lnTo>
                  <a:pt x="2080260" y="1534668"/>
                </a:lnTo>
                <a:lnTo>
                  <a:pt x="2227326" y="767334"/>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21" name="object 21"/>
          <p:cNvSpPr/>
          <p:nvPr/>
        </p:nvSpPr>
        <p:spPr>
          <a:xfrm>
            <a:off x="6674031" y="3686856"/>
            <a:ext cx="2412000" cy="1225296"/>
          </a:xfrm>
          <a:custGeom>
            <a:avLst/>
            <a:gdLst/>
            <a:ahLst/>
            <a:cxnLst/>
            <a:rect l="l" t="t" r="r" b="b"/>
            <a:pathLst>
              <a:path w="2230754" h="1534795">
                <a:moveTo>
                  <a:pt x="2230373" y="767334"/>
                </a:moveTo>
                <a:lnTo>
                  <a:pt x="2083307" y="0"/>
                </a:lnTo>
                <a:lnTo>
                  <a:pt x="0" y="0"/>
                </a:lnTo>
                <a:lnTo>
                  <a:pt x="0" y="1534668"/>
                </a:lnTo>
                <a:lnTo>
                  <a:pt x="2083307" y="1534668"/>
                </a:lnTo>
                <a:lnTo>
                  <a:pt x="2230373" y="767334"/>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48" name="Title 47">
            <a:extLst>
              <a:ext uri="{FF2B5EF4-FFF2-40B4-BE49-F238E27FC236}">
                <a16:creationId xmlns:a16="http://schemas.microsoft.com/office/drawing/2014/main" id="{0B368A14-A854-4DF5-F88F-1FAB6535600B}"/>
              </a:ext>
            </a:extLst>
          </p:cNvPr>
          <p:cNvSpPr>
            <a:spLocks noGrp="1"/>
          </p:cNvSpPr>
          <p:nvPr>
            <p:ph type="title"/>
          </p:nvPr>
        </p:nvSpPr>
        <p:spPr/>
        <p:txBody>
          <a:bodyPr/>
          <a:lstStyle/>
          <a:p>
            <a:r>
              <a:rPr lang="en-US" spc="-10" dirty="0"/>
              <a:t>Four-</a:t>
            </a:r>
            <a:r>
              <a:rPr lang="en-US" dirty="0"/>
              <a:t>step</a:t>
            </a:r>
            <a:r>
              <a:rPr lang="en-US" spc="-50" dirty="0"/>
              <a:t> </a:t>
            </a:r>
            <a:r>
              <a:rPr lang="en-US" dirty="0"/>
              <a:t>approach</a:t>
            </a:r>
            <a:r>
              <a:rPr lang="en-US" spc="-45" dirty="0"/>
              <a:t> </a:t>
            </a:r>
            <a:r>
              <a:rPr lang="en-US" dirty="0"/>
              <a:t>to</a:t>
            </a:r>
            <a:r>
              <a:rPr lang="en-US" spc="-45" dirty="0"/>
              <a:t> </a:t>
            </a:r>
            <a:r>
              <a:rPr lang="en-US" dirty="0"/>
              <a:t>realize</a:t>
            </a:r>
            <a:r>
              <a:rPr lang="en-US" spc="-45" dirty="0"/>
              <a:t> </a:t>
            </a:r>
            <a:r>
              <a:rPr lang="en-US" dirty="0"/>
              <a:t>vision</a:t>
            </a:r>
            <a:r>
              <a:rPr lang="en-US" spc="-45" dirty="0"/>
              <a:t> </a:t>
            </a:r>
            <a:r>
              <a:rPr lang="en-US" dirty="0"/>
              <a:t>and</a:t>
            </a:r>
            <a:r>
              <a:rPr lang="en-US" spc="-50" dirty="0"/>
              <a:t> </a:t>
            </a:r>
            <a:r>
              <a:rPr lang="en-US" dirty="0"/>
              <a:t>capture</a:t>
            </a:r>
            <a:r>
              <a:rPr lang="en-US" spc="-45" dirty="0"/>
              <a:t> </a:t>
            </a:r>
            <a:r>
              <a:rPr lang="en-US" spc="-10" dirty="0"/>
              <a:t>value</a:t>
            </a:r>
            <a:endParaRPr lang="en-US" dirty="0"/>
          </a:p>
        </p:txBody>
      </p:sp>
      <p:sp>
        <p:nvSpPr>
          <p:cNvPr id="50" name="Text Placeholder 49">
            <a:extLst>
              <a:ext uri="{FF2B5EF4-FFF2-40B4-BE49-F238E27FC236}">
                <a16:creationId xmlns:a16="http://schemas.microsoft.com/office/drawing/2014/main" id="{ECFBBAEC-7EEE-9603-A7E9-58609349B444}"/>
              </a:ext>
            </a:extLst>
          </p:cNvPr>
          <p:cNvSpPr>
            <a:spLocks noGrp="1"/>
          </p:cNvSpPr>
          <p:nvPr>
            <p:ph type="body" sz="quarter" idx="17"/>
          </p:nvPr>
        </p:nvSpPr>
        <p:spPr/>
        <p:txBody>
          <a:bodyPr/>
          <a:lstStyle/>
          <a:p>
            <a:endParaRPr lang="en-US"/>
          </a:p>
        </p:txBody>
      </p:sp>
      <p:sp>
        <p:nvSpPr>
          <p:cNvPr id="17" name="object 17"/>
          <p:cNvSpPr/>
          <p:nvPr/>
        </p:nvSpPr>
        <p:spPr>
          <a:xfrm>
            <a:off x="1714468" y="4989374"/>
            <a:ext cx="7371557" cy="1226820"/>
          </a:xfrm>
          <a:custGeom>
            <a:avLst/>
            <a:gdLst/>
            <a:ahLst/>
            <a:cxnLst/>
            <a:rect l="l" t="t" r="r" b="b"/>
            <a:pathLst>
              <a:path w="6080125" h="1226820">
                <a:moveTo>
                  <a:pt x="6079997" y="613410"/>
                </a:moveTo>
                <a:lnTo>
                  <a:pt x="5953506" y="0"/>
                </a:lnTo>
                <a:lnTo>
                  <a:pt x="0" y="0"/>
                </a:lnTo>
                <a:lnTo>
                  <a:pt x="0" y="1226820"/>
                </a:lnTo>
                <a:lnTo>
                  <a:pt x="5953506" y="1226820"/>
                </a:lnTo>
                <a:lnTo>
                  <a:pt x="6079997" y="613410"/>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27" name="object 27"/>
          <p:cNvSpPr txBox="1"/>
          <p:nvPr/>
        </p:nvSpPr>
        <p:spPr>
          <a:xfrm>
            <a:off x="2676003" y="1652158"/>
            <a:ext cx="436491" cy="197490"/>
          </a:xfrm>
          <a:prstGeom prst="rect">
            <a:avLst/>
          </a:prstGeom>
        </p:spPr>
        <p:txBody>
          <a:bodyPr vert="horz" wrap="square" lIns="0" tIns="12700" rIns="0" bIns="0" rtlCol="0">
            <a:spAutoFit/>
          </a:bodyPr>
          <a:lstStyle/>
          <a:p>
            <a:pPr marL="12700" algn="ctr">
              <a:spcBef>
                <a:spcPts val="100"/>
              </a:spcBef>
            </a:pPr>
            <a:r>
              <a:rPr lang="da-DK" sz="1200" b="1" spc="-20" dirty="0">
                <a:latin typeface="Arial"/>
                <a:cs typeface="Arial"/>
              </a:rPr>
              <a:t>2025</a:t>
            </a:r>
            <a:endParaRPr sz="1200" b="1" dirty="0">
              <a:latin typeface="Arial"/>
              <a:cs typeface="Arial"/>
            </a:endParaRPr>
          </a:p>
        </p:txBody>
      </p:sp>
      <p:sp>
        <p:nvSpPr>
          <p:cNvPr id="28" name="object 28"/>
          <p:cNvSpPr txBox="1"/>
          <p:nvPr/>
        </p:nvSpPr>
        <p:spPr>
          <a:xfrm>
            <a:off x="10178347" y="1652158"/>
            <a:ext cx="436491" cy="197490"/>
          </a:xfrm>
          <a:prstGeom prst="rect">
            <a:avLst/>
          </a:prstGeom>
        </p:spPr>
        <p:txBody>
          <a:bodyPr vert="horz" wrap="square" lIns="0" tIns="12700" rIns="0" bIns="0" rtlCol="0">
            <a:spAutoFit/>
          </a:bodyPr>
          <a:lstStyle/>
          <a:p>
            <a:pPr marL="12700" algn="ctr">
              <a:spcBef>
                <a:spcPts val="100"/>
              </a:spcBef>
            </a:pPr>
            <a:r>
              <a:rPr lang="da-DK" sz="1200" b="1" spc="-20" dirty="0">
                <a:latin typeface="Arial"/>
                <a:cs typeface="Arial"/>
              </a:rPr>
              <a:t>2028</a:t>
            </a:r>
            <a:endParaRPr sz="1200" b="1" dirty="0">
              <a:latin typeface="Arial"/>
              <a:cs typeface="Arial"/>
            </a:endParaRPr>
          </a:p>
        </p:txBody>
      </p:sp>
      <p:sp>
        <p:nvSpPr>
          <p:cNvPr id="35" name="object 35"/>
          <p:cNvSpPr txBox="1"/>
          <p:nvPr/>
        </p:nvSpPr>
        <p:spPr>
          <a:xfrm>
            <a:off x="5176784" y="1652158"/>
            <a:ext cx="436491" cy="197490"/>
          </a:xfrm>
          <a:prstGeom prst="rect">
            <a:avLst/>
          </a:prstGeom>
        </p:spPr>
        <p:txBody>
          <a:bodyPr vert="horz" wrap="square" lIns="0" tIns="12700" rIns="0" bIns="0" rtlCol="0">
            <a:spAutoFit/>
          </a:bodyPr>
          <a:lstStyle/>
          <a:p>
            <a:pPr marL="12700" algn="ctr">
              <a:spcBef>
                <a:spcPts val="100"/>
              </a:spcBef>
            </a:pPr>
            <a:r>
              <a:rPr lang="da-DK" sz="1200" b="1" spc="-20" dirty="0">
                <a:latin typeface="Arial"/>
                <a:cs typeface="Arial"/>
              </a:rPr>
              <a:t>2026</a:t>
            </a:r>
            <a:endParaRPr sz="1200" b="1" dirty="0">
              <a:latin typeface="Arial"/>
              <a:cs typeface="Arial"/>
            </a:endParaRPr>
          </a:p>
        </p:txBody>
      </p:sp>
      <p:sp>
        <p:nvSpPr>
          <p:cNvPr id="4" name="object 4"/>
          <p:cNvSpPr txBox="1"/>
          <p:nvPr/>
        </p:nvSpPr>
        <p:spPr>
          <a:xfrm>
            <a:off x="1814018" y="3221978"/>
            <a:ext cx="2160460" cy="215444"/>
          </a:xfrm>
          <a:prstGeom prst="rect">
            <a:avLst/>
          </a:prstGeom>
        </p:spPr>
        <p:txBody>
          <a:bodyPr vert="horz" wrap="square" lIns="0" tIns="0" rIns="0" bIns="0" rtlCol="0">
            <a:spAutoFit/>
          </a:bodyPr>
          <a:lstStyle/>
          <a:p>
            <a:pPr marL="12700" algn="ctr">
              <a:spcBef>
                <a:spcPts val="630"/>
              </a:spcBef>
            </a:pPr>
            <a:r>
              <a:rPr sz="1400" b="1" dirty="0">
                <a:latin typeface="Arial"/>
                <a:cs typeface="Arial"/>
              </a:rPr>
              <a:t>Strengthen</a:t>
            </a:r>
            <a:r>
              <a:rPr sz="1400" b="1" spc="-50" dirty="0">
                <a:latin typeface="Arial"/>
                <a:cs typeface="Arial"/>
              </a:rPr>
              <a:t> </a:t>
            </a:r>
            <a:r>
              <a:rPr sz="1400" b="1" spc="-10" dirty="0">
                <a:latin typeface="Arial"/>
                <a:cs typeface="Arial"/>
              </a:rPr>
              <a:t>foundation</a:t>
            </a:r>
            <a:endParaRPr sz="1400" dirty="0">
              <a:latin typeface="Arial"/>
              <a:cs typeface="Arial"/>
            </a:endParaRPr>
          </a:p>
        </p:txBody>
      </p:sp>
      <p:sp>
        <p:nvSpPr>
          <p:cNvPr id="3" name="object 4">
            <a:extLst>
              <a:ext uri="{FF2B5EF4-FFF2-40B4-BE49-F238E27FC236}">
                <a16:creationId xmlns:a16="http://schemas.microsoft.com/office/drawing/2014/main" id="{FAA3DBAB-0F1F-C2A3-6FD5-3E6ABD8B3617}"/>
              </a:ext>
            </a:extLst>
          </p:cNvPr>
          <p:cNvSpPr txBox="1"/>
          <p:nvPr/>
        </p:nvSpPr>
        <p:spPr>
          <a:xfrm>
            <a:off x="4294016" y="2938405"/>
            <a:ext cx="2160460" cy="215444"/>
          </a:xfrm>
          <a:prstGeom prst="rect">
            <a:avLst/>
          </a:prstGeom>
        </p:spPr>
        <p:txBody>
          <a:bodyPr vert="horz" wrap="square" lIns="0" tIns="0" rIns="0" bIns="0" rtlCol="0">
            <a:spAutoFit/>
          </a:bodyPr>
          <a:lstStyle/>
          <a:p>
            <a:pPr algn="ctr"/>
            <a:r>
              <a:rPr sz="1400" b="1" spc="-10" dirty="0">
                <a:latin typeface="Arial"/>
                <a:cs typeface="Arial"/>
              </a:rPr>
              <a:t>Ramp-</a:t>
            </a:r>
            <a:r>
              <a:rPr sz="1400" b="1" spc="-25" dirty="0">
                <a:latin typeface="Arial"/>
                <a:cs typeface="Arial"/>
              </a:rPr>
              <a:t>up</a:t>
            </a:r>
            <a:endParaRPr sz="1400" dirty="0">
              <a:latin typeface="Arial"/>
              <a:cs typeface="Arial"/>
            </a:endParaRPr>
          </a:p>
        </p:txBody>
      </p:sp>
      <p:grpSp>
        <p:nvGrpSpPr>
          <p:cNvPr id="63" name="Group 62">
            <a:extLst>
              <a:ext uri="{FF2B5EF4-FFF2-40B4-BE49-F238E27FC236}">
                <a16:creationId xmlns:a16="http://schemas.microsoft.com/office/drawing/2014/main" id="{DEF969E4-69EA-9D24-6869-4814E4A38064}"/>
              </a:ext>
            </a:extLst>
          </p:cNvPr>
          <p:cNvGrpSpPr/>
          <p:nvPr/>
        </p:nvGrpSpPr>
        <p:grpSpPr>
          <a:xfrm>
            <a:off x="1714468" y="2369730"/>
            <a:ext cx="9920320" cy="1059270"/>
            <a:chOff x="1329762" y="1963666"/>
            <a:chExt cx="9542003" cy="1465334"/>
          </a:xfrm>
        </p:grpSpPr>
        <p:grpSp>
          <p:nvGrpSpPr>
            <p:cNvPr id="55" name="Group 54">
              <a:extLst>
                <a:ext uri="{FF2B5EF4-FFF2-40B4-BE49-F238E27FC236}">
                  <a16:creationId xmlns:a16="http://schemas.microsoft.com/office/drawing/2014/main" id="{0546888A-C1AA-EFA1-3F37-D82CB55798EC}"/>
                </a:ext>
              </a:extLst>
            </p:cNvPr>
            <p:cNvGrpSpPr/>
            <p:nvPr/>
          </p:nvGrpSpPr>
          <p:grpSpPr>
            <a:xfrm>
              <a:off x="1329762" y="2696333"/>
              <a:ext cx="4769976" cy="732667"/>
              <a:chOff x="1329762" y="2696333"/>
              <a:chExt cx="4769976" cy="732667"/>
            </a:xfrm>
          </p:grpSpPr>
          <p:grpSp>
            <p:nvGrpSpPr>
              <p:cNvPr id="51" name="Group 50">
                <a:extLst>
                  <a:ext uri="{FF2B5EF4-FFF2-40B4-BE49-F238E27FC236}">
                    <a16:creationId xmlns:a16="http://schemas.microsoft.com/office/drawing/2014/main" id="{662D9502-23AC-6346-F34A-692051BF957F}"/>
                  </a:ext>
                </a:extLst>
              </p:cNvPr>
              <p:cNvGrpSpPr/>
              <p:nvPr/>
            </p:nvGrpSpPr>
            <p:grpSpPr>
              <a:xfrm>
                <a:off x="1329762" y="3070860"/>
                <a:ext cx="2384988" cy="358140"/>
                <a:chOff x="1329762" y="3070860"/>
                <a:chExt cx="2384988" cy="358140"/>
              </a:xfrm>
            </p:grpSpPr>
            <p:cxnSp>
              <p:nvCxnSpPr>
                <p:cNvPr id="43" name="Straight Connector 42">
                  <a:extLst>
                    <a:ext uri="{FF2B5EF4-FFF2-40B4-BE49-F238E27FC236}">
                      <a16:creationId xmlns:a16="http://schemas.microsoft.com/office/drawing/2014/main" id="{61D09DEF-6AC0-B0F1-0FA3-626CFFE40624}"/>
                    </a:ext>
                  </a:extLst>
                </p:cNvPr>
                <p:cNvCxnSpPr/>
                <p:nvPr/>
              </p:nvCxnSpPr>
              <p:spPr>
                <a:xfrm>
                  <a:off x="1329762" y="3070860"/>
                  <a:ext cx="0" cy="35814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AE6708C-CF02-11F3-0BBE-DED69BC4FE4A}"/>
                    </a:ext>
                  </a:extLst>
                </p:cNvPr>
                <p:cNvCxnSpPr>
                  <a:cxnSpLocks/>
                </p:cNvCxnSpPr>
                <p:nvPr/>
              </p:nvCxnSpPr>
              <p:spPr>
                <a:xfrm>
                  <a:off x="1329762" y="3070860"/>
                  <a:ext cx="2384988" cy="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5E26F8D-1811-1295-3EB4-808588618FE3}"/>
                  </a:ext>
                </a:extLst>
              </p:cNvPr>
              <p:cNvGrpSpPr/>
              <p:nvPr/>
            </p:nvGrpSpPr>
            <p:grpSpPr>
              <a:xfrm>
                <a:off x="3714750" y="2696333"/>
                <a:ext cx="2384988" cy="358140"/>
                <a:chOff x="1329762" y="3070860"/>
                <a:chExt cx="2384988" cy="358140"/>
              </a:xfrm>
            </p:grpSpPr>
            <p:cxnSp>
              <p:nvCxnSpPr>
                <p:cNvPr id="53" name="Straight Connector 52">
                  <a:extLst>
                    <a:ext uri="{FF2B5EF4-FFF2-40B4-BE49-F238E27FC236}">
                      <a16:creationId xmlns:a16="http://schemas.microsoft.com/office/drawing/2014/main" id="{785568AF-BB67-3B82-1CC8-D2EA90587F5C}"/>
                    </a:ext>
                  </a:extLst>
                </p:cNvPr>
                <p:cNvCxnSpPr/>
                <p:nvPr/>
              </p:nvCxnSpPr>
              <p:spPr>
                <a:xfrm>
                  <a:off x="1329762" y="3070860"/>
                  <a:ext cx="0" cy="35814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960FCF-9022-C781-85DF-0D18792FC297}"/>
                    </a:ext>
                  </a:extLst>
                </p:cNvPr>
                <p:cNvCxnSpPr>
                  <a:cxnSpLocks/>
                </p:cNvCxnSpPr>
                <p:nvPr/>
              </p:nvCxnSpPr>
              <p:spPr>
                <a:xfrm>
                  <a:off x="1329762" y="3070860"/>
                  <a:ext cx="2384988" cy="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E121948D-DFD7-9244-56D8-340CE9A8B4B6}"/>
                </a:ext>
              </a:extLst>
            </p:cNvPr>
            <p:cNvGrpSpPr/>
            <p:nvPr/>
          </p:nvGrpSpPr>
          <p:grpSpPr>
            <a:xfrm>
              <a:off x="6101789" y="1963666"/>
              <a:ext cx="4769976" cy="732667"/>
              <a:chOff x="1329762" y="2696333"/>
              <a:chExt cx="4769976" cy="732667"/>
            </a:xfrm>
          </p:grpSpPr>
          <p:grpSp>
            <p:nvGrpSpPr>
              <p:cNvPr id="57" name="Group 56">
                <a:extLst>
                  <a:ext uri="{FF2B5EF4-FFF2-40B4-BE49-F238E27FC236}">
                    <a16:creationId xmlns:a16="http://schemas.microsoft.com/office/drawing/2014/main" id="{43C4E270-BB3A-B145-0EF3-F0F5B3087260}"/>
                  </a:ext>
                </a:extLst>
              </p:cNvPr>
              <p:cNvGrpSpPr/>
              <p:nvPr/>
            </p:nvGrpSpPr>
            <p:grpSpPr>
              <a:xfrm>
                <a:off x="1329762" y="3070860"/>
                <a:ext cx="2384988" cy="358140"/>
                <a:chOff x="1329762" y="3070860"/>
                <a:chExt cx="2384988" cy="358140"/>
              </a:xfrm>
            </p:grpSpPr>
            <p:cxnSp>
              <p:nvCxnSpPr>
                <p:cNvPr id="61" name="Straight Connector 60">
                  <a:extLst>
                    <a:ext uri="{FF2B5EF4-FFF2-40B4-BE49-F238E27FC236}">
                      <a16:creationId xmlns:a16="http://schemas.microsoft.com/office/drawing/2014/main" id="{694A4023-CC35-63A2-5FA7-6E5BF4FB1CA5}"/>
                    </a:ext>
                  </a:extLst>
                </p:cNvPr>
                <p:cNvCxnSpPr/>
                <p:nvPr/>
              </p:nvCxnSpPr>
              <p:spPr>
                <a:xfrm>
                  <a:off x="1329762" y="3070860"/>
                  <a:ext cx="0" cy="35814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F6B8A1-8999-CDE5-51A4-8D3EACEE3A4D}"/>
                    </a:ext>
                  </a:extLst>
                </p:cNvPr>
                <p:cNvCxnSpPr>
                  <a:cxnSpLocks/>
                </p:cNvCxnSpPr>
                <p:nvPr/>
              </p:nvCxnSpPr>
              <p:spPr>
                <a:xfrm>
                  <a:off x="1329762" y="3070860"/>
                  <a:ext cx="2384988" cy="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1C9CFE3-3EC6-9BF5-B620-562C5C5274D0}"/>
                  </a:ext>
                </a:extLst>
              </p:cNvPr>
              <p:cNvGrpSpPr/>
              <p:nvPr/>
            </p:nvGrpSpPr>
            <p:grpSpPr>
              <a:xfrm>
                <a:off x="3714750" y="2696333"/>
                <a:ext cx="2384988" cy="358140"/>
                <a:chOff x="1329762" y="3070860"/>
                <a:chExt cx="2384988" cy="358140"/>
              </a:xfrm>
            </p:grpSpPr>
            <p:cxnSp>
              <p:nvCxnSpPr>
                <p:cNvPr id="59" name="Straight Connector 58">
                  <a:extLst>
                    <a:ext uri="{FF2B5EF4-FFF2-40B4-BE49-F238E27FC236}">
                      <a16:creationId xmlns:a16="http://schemas.microsoft.com/office/drawing/2014/main" id="{91774FC2-78A1-1D71-D37D-557A5C200409}"/>
                    </a:ext>
                  </a:extLst>
                </p:cNvPr>
                <p:cNvCxnSpPr/>
                <p:nvPr/>
              </p:nvCxnSpPr>
              <p:spPr>
                <a:xfrm>
                  <a:off x="1329762" y="3070860"/>
                  <a:ext cx="0" cy="35814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5EE8842-12F9-59E6-7B4B-943AA1871B83}"/>
                    </a:ext>
                  </a:extLst>
                </p:cNvPr>
                <p:cNvCxnSpPr>
                  <a:cxnSpLocks/>
                </p:cNvCxnSpPr>
                <p:nvPr/>
              </p:nvCxnSpPr>
              <p:spPr>
                <a:xfrm>
                  <a:off x="1329762" y="3070860"/>
                  <a:ext cx="2384988" cy="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sp>
        <p:nvSpPr>
          <p:cNvPr id="64" name="object 4">
            <a:extLst>
              <a:ext uri="{FF2B5EF4-FFF2-40B4-BE49-F238E27FC236}">
                <a16:creationId xmlns:a16="http://schemas.microsoft.com/office/drawing/2014/main" id="{BC095288-4333-F4E1-E50B-1938C41B3800}"/>
              </a:ext>
            </a:extLst>
          </p:cNvPr>
          <p:cNvSpPr txBox="1"/>
          <p:nvPr/>
        </p:nvSpPr>
        <p:spPr>
          <a:xfrm>
            <a:off x="6868394" y="2675433"/>
            <a:ext cx="2160460" cy="215444"/>
          </a:xfrm>
          <a:prstGeom prst="rect">
            <a:avLst/>
          </a:prstGeom>
        </p:spPr>
        <p:txBody>
          <a:bodyPr vert="horz" wrap="square" lIns="0" tIns="0" rIns="0" bIns="0" rtlCol="0">
            <a:spAutoFit/>
          </a:bodyPr>
          <a:lstStyle/>
          <a:p>
            <a:pPr algn="ctr"/>
            <a:r>
              <a:rPr lang="en-IN" sz="1400" b="1" spc="-10" dirty="0">
                <a:latin typeface="Arial"/>
                <a:cs typeface="Arial"/>
              </a:rPr>
              <a:t>Expansion</a:t>
            </a:r>
          </a:p>
        </p:txBody>
      </p:sp>
      <p:sp>
        <p:nvSpPr>
          <p:cNvPr id="65" name="object 4">
            <a:extLst>
              <a:ext uri="{FF2B5EF4-FFF2-40B4-BE49-F238E27FC236}">
                <a16:creationId xmlns:a16="http://schemas.microsoft.com/office/drawing/2014/main" id="{A14ECAC1-9257-3534-9232-2798E1184E8D}"/>
              </a:ext>
            </a:extLst>
          </p:cNvPr>
          <p:cNvSpPr txBox="1"/>
          <p:nvPr/>
        </p:nvSpPr>
        <p:spPr>
          <a:xfrm>
            <a:off x="9316362" y="2413334"/>
            <a:ext cx="2160460" cy="215444"/>
          </a:xfrm>
          <a:prstGeom prst="rect">
            <a:avLst/>
          </a:prstGeom>
        </p:spPr>
        <p:txBody>
          <a:bodyPr vert="horz" wrap="square" lIns="0" tIns="0" rIns="0" bIns="0" rtlCol="0">
            <a:spAutoFit/>
          </a:bodyPr>
          <a:lstStyle/>
          <a:p>
            <a:pPr algn="ctr"/>
            <a:r>
              <a:rPr lang="en-IN" sz="1400" b="1" spc="-10" dirty="0">
                <a:latin typeface="Arial"/>
                <a:cs typeface="Arial"/>
              </a:rPr>
              <a:t>Full value capture</a:t>
            </a:r>
          </a:p>
        </p:txBody>
      </p:sp>
      <p:sp>
        <p:nvSpPr>
          <p:cNvPr id="80" name="Rectangle 79">
            <a:extLst>
              <a:ext uri="{FF2B5EF4-FFF2-40B4-BE49-F238E27FC236}">
                <a16:creationId xmlns:a16="http://schemas.microsoft.com/office/drawing/2014/main" id="{013D92D2-FFC4-718E-0C45-90CBA7EC153E}"/>
              </a:ext>
            </a:extLst>
          </p:cNvPr>
          <p:cNvSpPr/>
          <p:nvPr/>
        </p:nvSpPr>
        <p:spPr>
          <a:xfrm>
            <a:off x="554736" y="3686856"/>
            <a:ext cx="1066440" cy="122529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spc="-10" noProof="0" dirty="0">
                <a:solidFill>
                  <a:schemeClr val="bg1"/>
                </a:solidFill>
                <a:cs typeface="Arial"/>
              </a:rPr>
              <a:t>Functional initiatives</a:t>
            </a:r>
            <a:endParaRPr lang="en-US" sz="1200" noProof="0" dirty="0">
              <a:solidFill>
                <a:schemeClr val="bg1"/>
              </a:solidFill>
              <a:cs typeface="Arial"/>
            </a:endParaRPr>
          </a:p>
        </p:txBody>
      </p:sp>
      <p:sp>
        <p:nvSpPr>
          <p:cNvPr id="81" name="Rectangle 80">
            <a:extLst>
              <a:ext uri="{FF2B5EF4-FFF2-40B4-BE49-F238E27FC236}">
                <a16:creationId xmlns:a16="http://schemas.microsoft.com/office/drawing/2014/main" id="{3F536BBE-329F-3B3F-8ACD-FC46D6C82505}"/>
              </a:ext>
            </a:extLst>
          </p:cNvPr>
          <p:cNvSpPr/>
          <p:nvPr/>
        </p:nvSpPr>
        <p:spPr>
          <a:xfrm>
            <a:off x="554736" y="4982256"/>
            <a:ext cx="1066440" cy="122529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spc="-10" noProof="0" dirty="0">
                <a:solidFill>
                  <a:schemeClr val="bg1"/>
                </a:solidFill>
                <a:cs typeface="Arial"/>
              </a:rPr>
              <a:t>Strategic initiatives</a:t>
            </a:r>
          </a:p>
        </p:txBody>
      </p:sp>
      <p:sp>
        <p:nvSpPr>
          <p:cNvPr id="2" name="object 5">
            <a:extLst>
              <a:ext uri="{FF2B5EF4-FFF2-40B4-BE49-F238E27FC236}">
                <a16:creationId xmlns:a16="http://schemas.microsoft.com/office/drawing/2014/main" id="{6147FE29-6EF6-CA0D-1BA2-AE1B6CD1AA10}"/>
              </a:ext>
            </a:extLst>
          </p:cNvPr>
          <p:cNvSpPr/>
          <p:nvPr/>
        </p:nvSpPr>
        <p:spPr>
          <a:xfrm>
            <a:off x="1714468" y="1905440"/>
            <a:ext cx="9920318" cy="381000"/>
          </a:xfrm>
          <a:prstGeom prst="rightArrow">
            <a:avLst/>
          </a:prstGeom>
          <a:solidFill>
            <a:schemeClr val="accent2"/>
          </a:solidFill>
        </p:spPr>
        <p:txBody>
          <a:bodyPr wrap="square" lIns="0" tIns="0" rIns="0" bIns="0" rtlCol="0"/>
          <a:lstStyle/>
          <a:p>
            <a:endParaRPr sz="1100"/>
          </a:p>
        </p:txBody>
      </p:sp>
      <p:sp>
        <p:nvSpPr>
          <p:cNvPr id="13" name="object 35">
            <a:extLst>
              <a:ext uri="{FF2B5EF4-FFF2-40B4-BE49-F238E27FC236}">
                <a16:creationId xmlns:a16="http://schemas.microsoft.com/office/drawing/2014/main" id="{57852FDB-4D22-BA8E-389E-E5E55A5CC7BC}"/>
              </a:ext>
            </a:extLst>
          </p:cNvPr>
          <p:cNvSpPr txBox="1"/>
          <p:nvPr/>
        </p:nvSpPr>
        <p:spPr>
          <a:xfrm>
            <a:off x="7677565" y="1652158"/>
            <a:ext cx="436491" cy="197490"/>
          </a:xfrm>
          <a:prstGeom prst="rect">
            <a:avLst/>
          </a:prstGeom>
        </p:spPr>
        <p:txBody>
          <a:bodyPr vert="horz" wrap="square" lIns="0" tIns="12700" rIns="0" bIns="0" rtlCol="0">
            <a:spAutoFit/>
          </a:bodyPr>
          <a:lstStyle/>
          <a:p>
            <a:pPr marL="12700" algn="ctr">
              <a:spcBef>
                <a:spcPts val="100"/>
              </a:spcBef>
            </a:pPr>
            <a:r>
              <a:rPr lang="da-DK" sz="1200" b="1" spc="-20" dirty="0">
                <a:latin typeface="Arial"/>
                <a:cs typeface="Arial"/>
              </a:rPr>
              <a:t>2027</a:t>
            </a:r>
            <a:endParaRPr sz="1200" b="1" dirty="0">
              <a:latin typeface="Arial"/>
              <a:cs typeface="Arial"/>
            </a:endParaRPr>
          </a:p>
        </p:txBody>
      </p:sp>
      <p:sp>
        <p:nvSpPr>
          <p:cNvPr id="14" name="object 21">
            <a:extLst>
              <a:ext uri="{FF2B5EF4-FFF2-40B4-BE49-F238E27FC236}">
                <a16:creationId xmlns:a16="http://schemas.microsoft.com/office/drawing/2014/main" id="{850D2745-539F-9B58-894C-4A8D2F9BFB99}"/>
              </a:ext>
            </a:extLst>
          </p:cNvPr>
          <p:cNvSpPr/>
          <p:nvPr/>
        </p:nvSpPr>
        <p:spPr>
          <a:xfrm>
            <a:off x="9155240" y="3686856"/>
            <a:ext cx="2412000" cy="1225296"/>
          </a:xfrm>
          <a:custGeom>
            <a:avLst/>
            <a:gdLst/>
            <a:ahLst/>
            <a:cxnLst/>
            <a:rect l="l" t="t" r="r" b="b"/>
            <a:pathLst>
              <a:path w="2230754" h="1534795">
                <a:moveTo>
                  <a:pt x="2230373" y="767334"/>
                </a:moveTo>
                <a:lnTo>
                  <a:pt x="2083307" y="0"/>
                </a:lnTo>
                <a:lnTo>
                  <a:pt x="0" y="0"/>
                </a:lnTo>
                <a:lnTo>
                  <a:pt x="0" y="1534668"/>
                </a:lnTo>
                <a:lnTo>
                  <a:pt x="2083307" y="1534668"/>
                </a:lnTo>
                <a:lnTo>
                  <a:pt x="2230373" y="767334"/>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23" name="Google Shape;507;p14">
            <a:extLst>
              <a:ext uri="{FF2B5EF4-FFF2-40B4-BE49-F238E27FC236}">
                <a16:creationId xmlns:a16="http://schemas.microsoft.com/office/drawing/2014/main" id="{C1DD3317-41D1-61D5-F7BE-AEB285DA148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888854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DD23483-3930-DBF8-1437-8C60085FE4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03" progId="TCLayout.ActiveDocument.1">
                  <p:embed/>
                </p:oleObj>
              </mc:Choice>
              <mc:Fallback>
                <p:oleObj name="think-cell Slide" r:id="rId3" imgW="305" imgH="303" progId="TCLayout.ActiveDocument.1">
                  <p:embed/>
                  <p:pic>
                    <p:nvPicPr>
                      <p:cNvPr id="3" name="think-cell data - do not delete" hidden="1">
                        <a:extLst>
                          <a:ext uri="{FF2B5EF4-FFF2-40B4-BE49-F238E27FC236}">
                            <a16:creationId xmlns:a16="http://schemas.microsoft.com/office/drawing/2014/main" id="{CDD23483-3930-DBF8-1437-8C60085FE4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object 13"/>
          <p:cNvSpPr/>
          <p:nvPr/>
        </p:nvSpPr>
        <p:spPr>
          <a:xfrm>
            <a:off x="5957887" y="1965421"/>
            <a:ext cx="5676901" cy="546735"/>
          </a:xfrm>
          <a:prstGeom prst="chevron">
            <a:avLst>
              <a:gd name="adj" fmla="val 31785"/>
            </a:avLst>
          </a:prstGeom>
          <a:solidFill>
            <a:schemeClr val="accent2"/>
          </a:solidFill>
        </p:spPr>
        <p:txBody>
          <a:bodyPr wrap="square" lIns="0" tIns="0" rIns="0" bIns="0" rtlCol="0" anchor="ctr" anchorCtr="0"/>
          <a:lstStyle/>
          <a:p>
            <a:pPr algn="ctr"/>
            <a:r>
              <a:rPr lang="en-IN" sz="1400" b="1" spc="-10" dirty="0">
                <a:solidFill>
                  <a:schemeClr val="bg1"/>
                </a:solidFill>
                <a:latin typeface="Arial"/>
                <a:cs typeface="Arial"/>
              </a:rPr>
              <a:t>Ramp-</a:t>
            </a:r>
            <a:r>
              <a:rPr lang="en-IN" sz="1400" b="1" dirty="0">
                <a:solidFill>
                  <a:schemeClr val="bg1"/>
                </a:solidFill>
                <a:latin typeface="Arial"/>
                <a:cs typeface="Arial"/>
              </a:rPr>
              <a:t>up</a:t>
            </a:r>
            <a:r>
              <a:rPr lang="en-IN" sz="1400" b="1" spc="15" dirty="0">
                <a:solidFill>
                  <a:schemeClr val="bg1"/>
                </a:solidFill>
                <a:latin typeface="Arial"/>
                <a:cs typeface="Arial"/>
              </a:rPr>
              <a:t> </a:t>
            </a:r>
            <a:r>
              <a:rPr lang="en-IN" sz="1400" b="1" spc="-10" dirty="0">
                <a:solidFill>
                  <a:schemeClr val="bg1"/>
                </a:solidFill>
                <a:latin typeface="Arial"/>
                <a:cs typeface="Arial"/>
              </a:rPr>
              <a:t>phase</a:t>
            </a:r>
            <a:endParaRPr lang="en-IN" sz="1400" dirty="0">
              <a:solidFill>
                <a:schemeClr val="bg1"/>
              </a:solidFill>
              <a:latin typeface="Arial"/>
              <a:cs typeface="Arial"/>
            </a:endParaRPr>
          </a:p>
        </p:txBody>
      </p:sp>
      <p:sp>
        <p:nvSpPr>
          <p:cNvPr id="16" name="object 16"/>
          <p:cNvSpPr/>
          <p:nvPr/>
        </p:nvSpPr>
        <p:spPr>
          <a:xfrm>
            <a:off x="554736" y="1965420"/>
            <a:ext cx="5541264" cy="546735"/>
          </a:xfrm>
          <a:custGeom>
            <a:avLst/>
            <a:gdLst/>
            <a:ahLst/>
            <a:cxnLst/>
            <a:rect l="l" t="t" r="r" b="b"/>
            <a:pathLst>
              <a:path w="4198620" h="546735">
                <a:moveTo>
                  <a:pt x="4198620" y="273558"/>
                </a:moveTo>
                <a:lnTo>
                  <a:pt x="4066032" y="0"/>
                </a:lnTo>
                <a:lnTo>
                  <a:pt x="0" y="0"/>
                </a:lnTo>
                <a:lnTo>
                  <a:pt x="0" y="546354"/>
                </a:lnTo>
                <a:lnTo>
                  <a:pt x="4066032" y="546354"/>
                </a:lnTo>
                <a:lnTo>
                  <a:pt x="4198620" y="273558"/>
                </a:lnTo>
                <a:close/>
              </a:path>
            </a:pathLst>
          </a:custGeom>
          <a:solidFill>
            <a:schemeClr val="accent1"/>
          </a:solidFill>
        </p:spPr>
        <p:txBody>
          <a:bodyPr wrap="square" lIns="0" tIns="0" rIns="0" bIns="0" rtlCol="0" anchor="ctr" anchorCtr="0"/>
          <a:lstStyle/>
          <a:p>
            <a:pPr algn="ctr"/>
            <a:r>
              <a:rPr lang="en-IN" sz="1400" b="1" dirty="0">
                <a:solidFill>
                  <a:schemeClr val="bg1"/>
                </a:solidFill>
                <a:latin typeface="Arial"/>
                <a:cs typeface="Arial"/>
              </a:rPr>
              <a:t>Strengthen</a:t>
            </a:r>
            <a:r>
              <a:rPr lang="en-IN" sz="1400" b="1" spc="-80" dirty="0">
                <a:solidFill>
                  <a:schemeClr val="bg1"/>
                </a:solidFill>
                <a:latin typeface="Arial"/>
                <a:cs typeface="Arial"/>
              </a:rPr>
              <a:t> </a:t>
            </a:r>
            <a:r>
              <a:rPr lang="en-IN" sz="1400" b="1" spc="-10" dirty="0">
                <a:solidFill>
                  <a:schemeClr val="bg1"/>
                </a:solidFill>
                <a:latin typeface="Arial"/>
                <a:cs typeface="Arial"/>
              </a:rPr>
              <a:t>foundation</a:t>
            </a:r>
            <a:endParaRPr lang="en-IN" sz="1400" dirty="0">
              <a:solidFill>
                <a:schemeClr val="bg1"/>
              </a:solidFill>
              <a:latin typeface="Arial"/>
              <a:cs typeface="Arial"/>
            </a:endParaRPr>
          </a:p>
        </p:txBody>
      </p:sp>
      <p:sp>
        <p:nvSpPr>
          <p:cNvPr id="23" name="Title 22">
            <a:extLst>
              <a:ext uri="{FF2B5EF4-FFF2-40B4-BE49-F238E27FC236}">
                <a16:creationId xmlns:a16="http://schemas.microsoft.com/office/drawing/2014/main" id="{D0D0E08A-B117-DD45-C733-D6B9D44914FE}"/>
              </a:ext>
            </a:extLst>
          </p:cNvPr>
          <p:cNvSpPr>
            <a:spLocks noGrp="1"/>
          </p:cNvSpPr>
          <p:nvPr>
            <p:ph type="title"/>
          </p:nvPr>
        </p:nvSpPr>
        <p:spPr/>
        <p:txBody>
          <a:bodyPr/>
          <a:lstStyle/>
          <a:p>
            <a:r>
              <a:rPr lang="en-US" dirty="0"/>
              <a:t>Need</a:t>
            </a:r>
            <a:r>
              <a:rPr lang="en-US" spc="-65" dirty="0"/>
              <a:t> </a:t>
            </a:r>
            <a:r>
              <a:rPr lang="en-US" dirty="0"/>
              <a:t>for</a:t>
            </a:r>
            <a:r>
              <a:rPr lang="en-US" spc="-60" dirty="0"/>
              <a:t> </a:t>
            </a:r>
            <a:r>
              <a:rPr lang="en-US" dirty="0"/>
              <a:t>immediate</a:t>
            </a:r>
            <a:r>
              <a:rPr lang="en-US" spc="-60" dirty="0"/>
              <a:t> </a:t>
            </a:r>
            <a:r>
              <a:rPr lang="en-US" dirty="0"/>
              <a:t>actions</a:t>
            </a:r>
            <a:r>
              <a:rPr lang="en-US" spc="-60" dirty="0"/>
              <a:t> </a:t>
            </a:r>
            <a:r>
              <a:rPr lang="en-US" dirty="0"/>
              <a:t>to</a:t>
            </a:r>
            <a:r>
              <a:rPr lang="en-US" spc="-60" dirty="0"/>
              <a:t> </a:t>
            </a:r>
            <a:r>
              <a:rPr lang="en-US" dirty="0"/>
              <a:t>secure</a:t>
            </a:r>
            <a:r>
              <a:rPr lang="en-US" spc="-60" dirty="0"/>
              <a:t> </a:t>
            </a:r>
            <a:r>
              <a:rPr lang="en-US" spc="-10" dirty="0"/>
              <a:t>momentum</a:t>
            </a:r>
            <a:r>
              <a:rPr lang="en-US" spc="-60" dirty="0"/>
              <a:t> </a:t>
            </a:r>
            <a:r>
              <a:rPr lang="en-US" dirty="0"/>
              <a:t>in</a:t>
            </a:r>
            <a:r>
              <a:rPr lang="en-US" spc="-60" dirty="0"/>
              <a:t> </a:t>
            </a:r>
            <a:r>
              <a:rPr lang="en-US" spc="-25" dirty="0"/>
              <a:t>[insert timeframe]</a:t>
            </a:r>
            <a:endParaRPr lang="en-US" dirty="0"/>
          </a:p>
        </p:txBody>
      </p:sp>
      <p:sp>
        <p:nvSpPr>
          <p:cNvPr id="14" name="Subtitle 13">
            <a:extLst>
              <a:ext uri="{FF2B5EF4-FFF2-40B4-BE49-F238E27FC236}">
                <a16:creationId xmlns:a16="http://schemas.microsoft.com/office/drawing/2014/main" id="{9E77B294-5EE4-1EA3-60CA-03DF541524A1}"/>
              </a:ext>
            </a:extLst>
          </p:cNvPr>
          <p:cNvSpPr>
            <a:spLocks noGrp="1"/>
          </p:cNvSpPr>
          <p:nvPr>
            <p:ph type="subTitle" idx="1"/>
          </p:nvPr>
        </p:nvSpPr>
        <p:spPr/>
        <p:txBody>
          <a:bodyPr/>
          <a:lstStyle/>
          <a:p>
            <a:endParaRPr lang="en-US"/>
          </a:p>
        </p:txBody>
      </p:sp>
      <p:sp>
        <p:nvSpPr>
          <p:cNvPr id="15" name="Text Placeholder 14">
            <a:extLst>
              <a:ext uri="{FF2B5EF4-FFF2-40B4-BE49-F238E27FC236}">
                <a16:creationId xmlns:a16="http://schemas.microsoft.com/office/drawing/2014/main" id="{169BE1FC-6E43-BAD1-B940-B819F36D80CA}"/>
              </a:ext>
            </a:extLst>
          </p:cNvPr>
          <p:cNvSpPr>
            <a:spLocks noGrp="1"/>
          </p:cNvSpPr>
          <p:nvPr>
            <p:ph type="body" sz="quarter" idx="17"/>
          </p:nvPr>
        </p:nvSpPr>
        <p:spPr/>
        <p:txBody>
          <a:bodyPr/>
          <a:lstStyle/>
          <a:p>
            <a:endParaRPr lang="en-US"/>
          </a:p>
        </p:txBody>
      </p:sp>
      <p:sp>
        <p:nvSpPr>
          <p:cNvPr id="6" name="object 6"/>
          <p:cNvSpPr/>
          <p:nvPr/>
        </p:nvSpPr>
        <p:spPr>
          <a:xfrm>
            <a:off x="554736" y="5086205"/>
            <a:ext cx="10969393" cy="1122680"/>
          </a:xfrm>
          <a:prstGeom prst="homePlate">
            <a:avLst>
              <a:gd name="adj" fmla="val 29840"/>
            </a:avLst>
          </a:prstGeom>
          <a:solidFill>
            <a:schemeClr val="bg1">
              <a:lumMod val="95000"/>
            </a:schemeClr>
          </a:solidFill>
        </p:spPr>
        <p:txBody>
          <a:bodyPr wrap="square" lIns="108000" tIns="72000" rIns="108000" bIns="72000" rtlCol="0" anchor="ctr"/>
          <a:lstStyle/>
          <a:p>
            <a:pPr marR="30480">
              <a:spcAft>
                <a:spcPts val="300"/>
              </a:spcAft>
            </a:pPr>
            <a:r>
              <a:rPr lang="en-US" sz="1200" b="1" dirty="0">
                <a:latin typeface="Arial"/>
                <a:cs typeface="Arial"/>
              </a:rPr>
              <a:t>[Insert main goal(s) of period]</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a:t>
            </a:r>
          </a:p>
        </p:txBody>
      </p:sp>
      <p:sp>
        <p:nvSpPr>
          <p:cNvPr id="11" name="object 11"/>
          <p:cNvSpPr txBox="1"/>
          <p:nvPr/>
        </p:nvSpPr>
        <p:spPr>
          <a:xfrm>
            <a:off x="11010352" y="2594009"/>
            <a:ext cx="640080"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2029</a:t>
            </a:r>
            <a:endParaRPr sz="1400" dirty="0">
              <a:latin typeface="Arial"/>
              <a:cs typeface="Arial"/>
            </a:endParaRPr>
          </a:p>
        </p:txBody>
      </p:sp>
      <p:sp>
        <p:nvSpPr>
          <p:cNvPr id="12" name="object 12"/>
          <p:cNvSpPr txBox="1"/>
          <p:nvPr/>
        </p:nvSpPr>
        <p:spPr>
          <a:xfrm>
            <a:off x="511475" y="2594009"/>
            <a:ext cx="640080"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2025</a:t>
            </a:r>
            <a:endParaRPr sz="1400" dirty="0">
              <a:latin typeface="Arial"/>
              <a:cs typeface="Arial"/>
            </a:endParaRPr>
          </a:p>
        </p:txBody>
      </p:sp>
      <p:sp>
        <p:nvSpPr>
          <p:cNvPr id="4" name="object 4"/>
          <p:cNvSpPr/>
          <p:nvPr/>
        </p:nvSpPr>
        <p:spPr>
          <a:xfrm>
            <a:off x="5862918" y="2844944"/>
            <a:ext cx="5771869" cy="2159407"/>
          </a:xfrm>
          <a:prstGeom prst="chevron">
            <a:avLst>
              <a:gd name="adj" fmla="val 20841"/>
            </a:avLst>
          </a:prstGeom>
          <a:solidFill>
            <a:schemeClr val="bg1">
              <a:lumMod val="95000"/>
            </a:schemeClr>
          </a:solidFill>
        </p:spPr>
        <p:txBody>
          <a:bodyPr wrap="square" lIns="108000" tIns="72000" rIns="108000" bIns="72000" rtlCol="0" anchor="ctr"/>
          <a:lstStyle/>
          <a:p>
            <a:pPr marR="30480">
              <a:spcAft>
                <a:spcPts val="300"/>
              </a:spcAft>
            </a:pPr>
            <a:r>
              <a:rPr lang="en-US" sz="1200" b="1" dirty="0">
                <a:latin typeface="Arial"/>
                <a:cs typeface="Arial"/>
              </a:rPr>
              <a:t>[Insert main goal(s) of period]</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a:t>
            </a:r>
          </a:p>
          <a:p>
            <a:pPr marL="171450" marR="30480" indent="-171450">
              <a:spcAft>
                <a:spcPts val="300"/>
              </a:spcAft>
              <a:buFont typeface="Arial" panose="020B0604020202020204" pitchFamily="34" charset="0"/>
              <a:buChar char="•"/>
            </a:pPr>
            <a:endParaRPr lang="en-US" sz="1200" dirty="0">
              <a:latin typeface="Arial"/>
              <a:cs typeface="Arial"/>
            </a:endParaRPr>
          </a:p>
        </p:txBody>
      </p:sp>
      <p:sp>
        <p:nvSpPr>
          <p:cNvPr id="8" name="object 8"/>
          <p:cNvSpPr/>
          <p:nvPr/>
        </p:nvSpPr>
        <p:spPr>
          <a:xfrm>
            <a:off x="554733" y="2844944"/>
            <a:ext cx="5676901" cy="2159407"/>
          </a:xfrm>
          <a:prstGeom prst="homePlate">
            <a:avLst>
              <a:gd name="adj" fmla="val 20046"/>
            </a:avLst>
          </a:prstGeom>
          <a:solidFill>
            <a:schemeClr val="bg1">
              <a:lumMod val="95000"/>
            </a:schemeClr>
          </a:solidFill>
        </p:spPr>
        <p:txBody>
          <a:bodyPr wrap="square" lIns="108000" tIns="72000" rIns="108000" bIns="72000" rtlCol="0" anchor="ctr"/>
          <a:lstStyle/>
          <a:p>
            <a:pPr marR="30480">
              <a:spcAft>
                <a:spcPts val="300"/>
              </a:spcAft>
            </a:pPr>
            <a:r>
              <a:rPr lang="en-US" sz="1200" b="1" dirty="0">
                <a:latin typeface="Arial"/>
                <a:cs typeface="Arial"/>
              </a:rPr>
              <a:t>[Insert main goal(s) of period]</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a:t>
            </a:r>
          </a:p>
          <a:p>
            <a:pPr marL="171450" marR="30480" indent="-171450">
              <a:spcAft>
                <a:spcPts val="300"/>
              </a:spcAft>
              <a:buFont typeface="Arial" panose="020B0604020202020204" pitchFamily="34" charset="0"/>
              <a:buChar char="•"/>
            </a:pPr>
            <a:endParaRPr lang="en-US" sz="1200" dirty="0">
              <a:latin typeface="Arial"/>
              <a:cs typeface="Arial"/>
            </a:endParaRPr>
          </a:p>
          <a:p>
            <a:pPr marR="30480">
              <a:spcAft>
                <a:spcPts val="300"/>
              </a:spcAft>
            </a:pPr>
            <a:r>
              <a:rPr lang="en-US" sz="1200" b="1" dirty="0">
                <a:latin typeface="Arial"/>
                <a:cs typeface="Arial"/>
              </a:rPr>
              <a:t>[Insert main goal(s) of period]</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a:t>
            </a:r>
          </a:p>
        </p:txBody>
      </p:sp>
      <p:sp>
        <p:nvSpPr>
          <p:cNvPr id="2" name="object 12">
            <a:extLst>
              <a:ext uri="{FF2B5EF4-FFF2-40B4-BE49-F238E27FC236}">
                <a16:creationId xmlns:a16="http://schemas.microsoft.com/office/drawing/2014/main" id="{DBDF257D-14D5-6656-DEEF-ADABADABF58A}"/>
              </a:ext>
            </a:extLst>
          </p:cNvPr>
          <p:cNvSpPr txBox="1"/>
          <p:nvPr/>
        </p:nvSpPr>
        <p:spPr>
          <a:xfrm>
            <a:off x="3136194" y="2594009"/>
            <a:ext cx="640080" cy="228268"/>
          </a:xfrm>
          <a:prstGeom prst="rect">
            <a:avLst/>
          </a:prstGeom>
        </p:spPr>
        <p:txBody>
          <a:bodyPr vert="horz" wrap="square" lIns="0" tIns="12700" rIns="0" bIns="0" rtlCol="0">
            <a:spAutoFit/>
          </a:bodyPr>
          <a:lstStyle/>
          <a:p>
            <a:pPr marL="12700" algn="ctr">
              <a:spcBef>
                <a:spcPts val="100"/>
              </a:spcBef>
            </a:pPr>
            <a:r>
              <a:rPr lang="en-IN" sz="1400" b="1" spc="-20" dirty="0">
                <a:latin typeface="Arial"/>
                <a:cs typeface="Arial"/>
              </a:rPr>
              <a:t>2026</a:t>
            </a:r>
            <a:endParaRPr sz="1400" dirty="0">
              <a:latin typeface="Arial"/>
              <a:cs typeface="Arial"/>
            </a:endParaRPr>
          </a:p>
        </p:txBody>
      </p:sp>
      <p:sp>
        <p:nvSpPr>
          <p:cNvPr id="5" name="object 12">
            <a:extLst>
              <a:ext uri="{FF2B5EF4-FFF2-40B4-BE49-F238E27FC236}">
                <a16:creationId xmlns:a16="http://schemas.microsoft.com/office/drawing/2014/main" id="{65DC8F2D-6447-E8A3-F240-A02D557DCB30}"/>
              </a:ext>
            </a:extLst>
          </p:cNvPr>
          <p:cNvSpPr txBox="1"/>
          <p:nvPr/>
        </p:nvSpPr>
        <p:spPr>
          <a:xfrm>
            <a:off x="5760913" y="2594009"/>
            <a:ext cx="640080" cy="228268"/>
          </a:xfrm>
          <a:prstGeom prst="rect">
            <a:avLst/>
          </a:prstGeom>
        </p:spPr>
        <p:txBody>
          <a:bodyPr vert="horz" wrap="square" lIns="0" tIns="12700" rIns="0" bIns="0" rtlCol="0">
            <a:spAutoFit/>
          </a:bodyPr>
          <a:lstStyle/>
          <a:p>
            <a:pPr marL="12700" algn="ctr">
              <a:spcBef>
                <a:spcPts val="100"/>
              </a:spcBef>
            </a:pPr>
            <a:r>
              <a:rPr lang="en-IN" sz="1400" b="1" spc="-20" dirty="0">
                <a:latin typeface="Arial"/>
                <a:cs typeface="Arial"/>
              </a:rPr>
              <a:t>2027</a:t>
            </a:r>
            <a:endParaRPr sz="1400" dirty="0">
              <a:latin typeface="Arial"/>
              <a:cs typeface="Arial"/>
            </a:endParaRPr>
          </a:p>
        </p:txBody>
      </p:sp>
      <p:sp>
        <p:nvSpPr>
          <p:cNvPr id="10" name="object 12">
            <a:extLst>
              <a:ext uri="{FF2B5EF4-FFF2-40B4-BE49-F238E27FC236}">
                <a16:creationId xmlns:a16="http://schemas.microsoft.com/office/drawing/2014/main" id="{EA97FAD5-29B5-691A-2022-346BF89C08BA}"/>
              </a:ext>
            </a:extLst>
          </p:cNvPr>
          <p:cNvSpPr txBox="1"/>
          <p:nvPr/>
        </p:nvSpPr>
        <p:spPr>
          <a:xfrm>
            <a:off x="8385632" y="2594009"/>
            <a:ext cx="640080" cy="228268"/>
          </a:xfrm>
          <a:prstGeom prst="rect">
            <a:avLst/>
          </a:prstGeom>
        </p:spPr>
        <p:txBody>
          <a:bodyPr vert="horz" wrap="square" lIns="0" tIns="12700" rIns="0" bIns="0" rtlCol="0">
            <a:spAutoFit/>
          </a:bodyPr>
          <a:lstStyle/>
          <a:p>
            <a:pPr marL="12700" algn="ctr">
              <a:spcBef>
                <a:spcPts val="100"/>
              </a:spcBef>
            </a:pPr>
            <a:r>
              <a:rPr lang="en-IN" sz="1400" b="1" spc="-20" dirty="0">
                <a:latin typeface="Arial"/>
                <a:cs typeface="Arial"/>
              </a:rPr>
              <a:t>2028</a:t>
            </a:r>
            <a:endParaRPr sz="1400" dirty="0">
              <a:latin typeface="Arial"/>
              <a:cs typeface="Arial"/>
            </a:endParaRPr>
          </a:p>
        </p:txBody>
      </p:sp>
      <p:sp>
        <p:nvSpPr>
          <p:cNvPr id="17" name="Google Shape;507;p14">
            <a:extLst>
              <a:ext uri="{FF2B5EF4-FFF2-40B4-BE49-F238E27FC236}">
                <a16:creationId xmlns:a16="http://schemas.microsoft.com/office/drawing/2014/main" id="{E5E46C10-AFF5-1DAD-63D8-68802929E5B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682115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expected to start on [insert date]</a:t>
            </a:r>
            <a:endParaRPr lang="en-DK" dirty="0"/>
          </a:p>
        </p:txBody>
      </p:sp>
      <p:sp>
        <p:nvSpPr>
          <p:cNvPr id="6" name="Text Placeholder 5">
            <a:extLst>
              <a:ext uri="{FF2B5EF4-FFF2-40B4-BE49-F238E27FC236}">
                <a16:creationId xmlns:a16="http://schemas.microsoft.com/office/drawing/2014/main" id="{ED4C1A6E-1DBE-B684-24B4-1C1AEC3E415A}"/>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D3E30B9F-7F3B-8195-44A2-71259B6991B7}"/>
              </a:ext>
            </a:extLst>
          </p:cNvPr>
          <p:cNvGraphicFramePr>
            <a:graphicFrameLocks noGrp="1"/>
          </p:cNvGraphicFramePr>
          <p:nvPr>
            <p:extLst>
              <p:ext uri="{D42A27DB-BD31-4B8C-83A1-F6EECF244321}">
                <p14:modId xmlns:p14="http://schemas.microsoft.com/office/powerpoint/2010/main" val="2309194"/>
              </p:ext>
            </p:extLst>
          </p:nvPr>
        </p:nvGraphicFramePr>
        <p:xfrm>
          <a:off x="554736" y="1592883"/>
          <a:ext cx="11082534" cy="3728624"/>
        </p:xfrm>
        <a:graphic>
          <a:graphicData uri="http://schemas.openxmlformats.org/drawingml/2006/table">
            <a:tbl>
              <a:tblPr>
                <a:tableStyleId>{8799B23B-EC83-4686-B30A-512413B5E67A}</a:tableStyleId>
              </a:tblPr>
              <a:tblGrid>
                <a:gridCol w="2198652">
                  <a:extLst>
                    <a:ext uri="{9D8B030D-6E8A-4147-A177-3AD203B41FA5}">
                      <a16:colId xmlns:a16="http://schemas.microsoft.com/office/drawing/2014/main" val="20000"/>
                    </a:ext>
                  </a:extLst>
                </a:gridCol>
                <a:gridCol w="493549">
                  <a:extLst>
                    <a:ext uri="{9D8B030D-6E8A-4147-A177-3AD203B41FA5}">
                      <a16:colId xmlns:a16="http://schemas.microsoft.com/office/drawing/2014/main" val="20005"/>
                    </a:ext>
                  </a:extLst>
                </a:gridCol>
                <a:gridCol w="493549">
                  <a:extLst>
                    <a:ext uri="{9D8B030D-6E8A-4147-A177-3AD203B41FA5}">
                      <a16:colId xmlns:a16="http://schemas.microsoft.com/office/drawing/2014/main" val="20006"/>
                    </a:ext>
                  </a:extLst>
                </a:gridCol>
                <a:gridCol w="493549">
                  <a:extLst>
                    <a:ext uri="{9D8B030D-6E8A-4147-A177-3AD203B41FA5}">
                      <a16:colId xmlns:a16="http://schemas.microsoft.com/office/drawing/2014/main" val="20007"/>
                    </a:ext>
                  </a:extLst>
                </a:gridCol>
                <a:gridCol w="493549">
                  <a:extLst>
                    <a:ext uri="{9D8B030D-6E8A-4147-A177-3AD203B41FA5}">
                      <a16:colId xmlns:a16="http://schemas.microsoft.com/office/drawing/2014/main" val="20008"/>
                    </a:ext>
                  </a:extLst>
                </a:gridCol>
                <a:gridCol w="493549">
                  <a:extLst>
                    <a:ext uri="{9D8B030D-6E8A-4147-A177-3AD203B41FA5}">
                      <a16:colId xmlns:a16="http://schemas.microsoft.com/office/drawing/2014/main" val="20009"/>
                    </a:ext>
                  </a:extLst>
                </a:gridCol>
                <a:gridCol w="493549">
                  <a:extLst>
                    <a:ext uri="{9D8B030D-6E8A-4147-A177-3AD203B41FA5}">
                      <a16:colId xmlns:a16="http://schemas.microsoft.com/office/drawing/2014/main" val="20010"/>
                    </a:ext>
                  </a:extLst>
                </a:gridCol>
                <a:gridCol w="493549">
                  <a:extLst>
                    <a:ext uri="{9D8B030D-6E8A-4147-A177-3AD203B41FA5}">
                      <a16:colId xmlns:a16="http://schemas.microsoft.com/office/drawing/2014/main" val="20011"/>
                    </a:ext>
                  </a:extLst>
                </a:gridCol>
                <a:gridCol w="493549">
                  <a:extLst>
                    <a:ext uri="{9D8B030D-6E8A-4147-A177-3AD203B41FA5}">
                      <a16:colId xmlns:a16="http://schemas.microsoft.com/office/drawing/2014/main" val="2293856819"/>
                    </a:ext>
                  </a:extLst>
                </a:gridCol>
                <a:gridCol w="493549">
                  <a:extLst>
                    <a:ext uri="{9D8B030D-6E8A-4147-A177-3AD203B41FA5}">
                      <a16:colId xmlns:a16="http://schemas.microsoft.com/office/drawing/2014/main" val="1872980911"/>
                    </a:ext>
                  </a:extLst>
                </a:gridCol>
                <a:gridCol w="493549">
                  <a:extLst>
                    <a:ext uri="{9D8B030D-6E8A-4147-A177-3AD203B41FA5}">
                      <a16:colId xmlns:a16="http://schemas.microsoft.com/office/drawing/2014/main" val="1438900092"/>
                    </a:ext>
                  </a:extLst>
                </a:gridCol>
                <a:gridCol w="493549">
                  <a:extLst>
                    <a:ext uri="{9D8B030D-6E8A-4147-A177-3AD203B41FA5}">
                      <a16:colId xmlns:a16="http://schemas.microsoft.com/office/drawing/2014/main" val="1620501780"/>
                    </a:ext>
                  </a:extLst>
                </a:gridCol>
                <a:gridCol w="493549">
                  <a:extLst>
                    <a:ext uri="{9D8B030D-6E8A-4147-A177-3AD203B41FA5}">
                      <a16:colId xmlns:a16="http://schemas.microsoft.com/office/drawing/2014/main" val="4028456121"/>
                    </a:ext>
                  </a:extLst>
                </a:gridCol>
                <a:gridCol w="493549">
                  <a:extLst>
                    <a:ext uri="{9D8B030D-6E8A-4147-A177-3AD203B41FA5}">
                      <a16:colId xmlns:a16="http://schemas.microsoft.com/office/drawing/2014/main" val="3131324842"/>
                    </a:ext>
                  </a:extLst>
                </a:gridCol>
                <a:gridCol w="493549">
                  <a:extLst>
                    <a:ext uri="{9D8B030D-6E8A-4147-A177-3AD203B41FA5}">
                      <a16:colId xmlns:a16="http://schemas.microsoft.com/office/drawing/2014/main" val="3433666463"/>
                    </a:ext>
                  </a:extLst>
                </a:gridCol>
                <a:gridCol w="493549">
                  <a:extLst>
                    <a:ext uri="{9D8B030D-6E8A-4147-A177-3AD203B41FA5}">
                      <a16:colId xmlns:a16="http://schemas.microsoft.com/office/drawing/2014/main" val="2802038137"/>
                    </a:ext>
                  </a:extLst>
                </a:gridCol>
                <a:gridCol w="493549">
                  <a:extLst>
                    <a:ext uri="{9D8B030D-6E8A-4147-A177-3AD203B41FA5}">
                      <a16:colId xmlns:a16="http://schemas.microsoft.com/office/drawing/2014/main" val="2331802334"/>
                    </a:ext>
                  </a:extLst>
                </a:gridCol>
                <a:gridCol w="493549">
                  <a:extLst>
                    <a:ext uri="{9D8B030D-6E8A-4147-A177-3AD203B41FA5}">
                      <a16:colId xmlns:a16="http://schemas.microsoft.com/office/drawing/2014/main" val="1990143784"/>
                    </a:ext>
                  </a:extLst>
                </a:gridCol>
                <a:gridCol w="493549">
                  <a:extLst>
                    <a:ext uri="{9D8B030D-6E8A-4147-A177-3AD203B41FA5}">
                      <a16:colId xmlns:a16="http://schemas.microsoft.com/office/drawing/2014/main" val="1887288436"/>
                    </a:ext>
                  </a:extLst>
                </a:gridCol>
              </a:tblGrid>
              <a:tr h="371292">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Project week</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2</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3</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4</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5</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6</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7</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8</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9</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10</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11</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12</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13</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14</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15</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16</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17</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18</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71292">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Date</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3508209"/>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1</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2</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3</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4</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5</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bl>
          </a:graphicData>
        </a:graphic>
      </p:graphicFrame>
      <p:sp>
        <p:nvSpPr>
          <p:cNvPr id="3" name="Google Shape;507;p14">
            <a:extLst>
              <a:ext uri="{FF2B5EF4-FFF2-40B4-BE49-F238E27FC236}">
                <a16:creationId xmlns:a16="http://schemas.microsoft.com/office/drawing/2014/main" id="{5FAC2CEA-89E9-B101-19ED-1AFDBFC544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grpSp>
        <p:nvGrpSpPr>
          <p:cNvPr id="26" name="Group 25">
            <a:extLst>
              <a:ext uri="{FF2B5EF4-FFF2-40B4-BE49-F238E27FC236}">
                <a16:creationId xmlns:a16="http://schemas.microsoft.com/office/drawing/2014/main" id="{2278C348-83D6-6DA6-5947-A739BD1FF51F}"/>
              </a:ext>
            </a:extLst>
          </p:cNvPr>
          <p:cNvGrpSpPr/>
          <p:nvPr/>
        </p:nvGrpSpPr>
        <p:grpSpPr>
          <a:xfrm>
            <a:off x="3127826" y="2354317"/>
            <a:ext cx="228600" cy="3420911"/>
            <a:chOff x="3127826" y="2354317"/>
            <a:chExt cx="228600" cy="3420911"/>
          </a:xfrm>
        </p:grpSpPr>
        <p:sp>
          <p:nvSpPr>
            <p:cNvPr id="4" name="Triangle 3">
              <a:extLst>
                <a:ext uri="{FF2B5EF4-FFF2-40B4-BE49-F238E27FC236}">
                  <a16:creationId xmlns:a16="http://schemas.microsoft.com/office/drawing/2014/main" id="{B56FCB34-12FD-D566-31C2-9822E479526C}"/>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8" name="Straight Connector 7">
              <a:extLst>
                <a:ext uri="{FF2B5EF4-FFF2-40B4-BE49-F238E27FC236}">
                  <a16:creationId xmlns:a16="http://schemas.microsoft.com/office/drawing/2014/main" id="{A1D59CA3-3FBF-6D3D-111C-4F780BF4CC68}"/>
                </a:ext>
              </a:extLst>
            </p:cNvPr>
            <p:cNvCxnSpPr>
              <a:stCxn id="4"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56C734C-2E37-2708-4748-042FC504D5B6}"/>
              </a:ext>
            </a:extLst>
          </p:cNvPr>
          <p:cNvGrpSpPr/>
          <p:nvPr/>
        </p:nvGrpSpPr>
        <p:grpSpPr>
          <a:xfrm>
            <a:off x="4115854" y="2354317"/>
            <a:ext cx="228600" cy="3420911"/>
            <a:chOff x="3127826" y="2354317"/>
            <a:chExt cx="228600" cy="3420911"/>
          </a:xfrm>
        </p:grpSpPr>
        <p:sp>
          <p:nvSpPr>
            <p:cNvPr id="28" name="Triangle 27">
              <a:extLst>
                <a:ext uri="{FF2B5EF4-FFF2-40B4-BE49-F238E27FC236}">
                  <a16:creationId xmlns:a16="http://schemas.microsoft.com/office/drawing/2014/main" id="{969222E8-FCFE-9043-55E1-293B993236A5}"/>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9" name="Straight Connector 28">
              <a:extLst>
                <a:ext uri="{FF2B5EF4-FFF2-40B4-BE49-F238E27FC236}">
                  <a16:creationId xmlns:a16="http://schemas.microsoft.com/office/drawing/2014/main" id="{BFFC8756-4A7E-21DD-07F3-156A20CCD5DA}"/>
                </a:ext>
              </a:extLst>
            </p:cNvPr>
            <p:cNvCxnSpPr>
              <a:stCxn id="28"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341E634-9996-9BE9-D0E2-50F12D386BEA}"/>
              </a:ext>
            </a:extLst>
          </p:cNvPr>
          <p:cNvGrpSpPr/>
          <p:nvPr/>
        </p:nvGrpSpPr>
        <p:grpSpPr>
          <a:xfrm>
            <a:off x="7085027" y="2354317"/>
            <a:ext cx="228600" cy="3420911"/>
            <a:chOff x="3127826" y="2354317"/>
            <a:chExt cx="228600" cy="3420911"/>
          </a:xfrm>
        </p:grpSpPr>
        <p:sp>
          <p:nvSpPr>
            <p:cNvPr id="31" name="Triangle 30">
              <a:extLst>
                <a:ext uri="{FF2B5EF4-FFF2-40B4-BE49-F238E27FC236}">
                  <a16:creationId xmlns:a16="http://schemas.microsoft.com/office/drawing/2014/main" id="{339E42F3-69A2-847D-9695-D89305D35294}"/>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2" name="Straight Connector 31">
              <a:extLst>
                <a:ext uri="{FF2B5EF4-FFF2-40B4-BE49-F238E27FC236}">
                  <a16:creationId xmlns:a16="http://schemas.microsoft.com/office/drawing/2014/main" id="{E0FB6AB6-8080-276F-2DE1-08002AC77779}"/>
                </a:ext>
              </a:extLst>
            </p:cNvPr>
            <p:cNvCxnSpPr>
              <a:stCxn id="31"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9642B6F-848D-682D-5C89-5A1DE87C5F8C}"/>
              </a:ext>
            </a:extLst>
          </p:cNvPr>
          <p:cNvGrpSpPr/>
          <p:nvPr/>
        </p:nvGrpSpPr>
        <p:grpSpPr>
          <a:xfrm>
            <a:off x="9042295" y="2354317"/>
            <a:ext cx="228600" cy="3420911"/>
            <a:chOff x="3127826" y="2354317"/>
            <a:chExt cx="228600" cy="3420911"/>
          </a:xfrm>
        </p:grpSpPr>
        <p:sp>
          <p:nvSpPr>
            <p:cNvPr id="34" name="Triangle 33">
              <a:extLst>
                <a:ext uri="{FF2B5EF4-FFF2-40B4-BE49-F238E27FC236}">
                  <a16:creationId xmlns:a16="http://schemas.microsoft.com/office/drawing/2014/main" id="{6741DAE4-DB2D-83E3-6B10-35FE90213277}"/>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5" name="Straight Connector 34">
              <a:extLst>
                <a:ext uri="{FF2B5EF4-FFF2-40B4-BE49-F238E27FC236}">
                  <a16:creationId xmlns:a16="http://schemas.microsoft.com/office/drawing/2014/main" id="{1EFBDB64-A7BC-FB1C-80C7-2CD4705BE145}"/>
                </a:ext>
              </a:extLst>
            </p:cNvPr>
            <p:cNvCxnSpPr>
              <a:stCxn id="34"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54FC2C8-D05E-5965-8B49-0025C661D255}"/>
              </a:ext>
            </a:extLst>
          </p:cNvPr>
          <p:cNvGrpSpPr/>
          <p:nvPr/>
        </p:nvGrpSpPr>
        <p:grpSpPr>
          <a:xfrm>
            <a:off x="11522964" y="2354317"/>
            <a:ext cx="228600" cy="3420911"/>
            <a:chOff x="3127826" y="2354317"/>
            <a:chExt cx="228600" cy="3420911"/>
          </a:xfrm>
        </p:grpSpPr>
        <p:sp>
          <p:nvSpPr>
            <p:cNvPr id="37" name="Triangle 36">
              <a:extLst>
                <a:ext uri="{FF2B5EF4-FFF2-40B4-BE49-F238E27FC236}">
                  <a16:creationId xmlns:a16="http://schemas.microsoft.com/office/drawing/2014/main" id="{BFA40330-5761-9190-A112-9B403A2F8977}"/>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8" name="Straight Connector 37">
              <a:extLst>
                <a:ext uri="{FF2B5EF4-FFF2-40B4-BE49-F238E27FC236}">
                  <a16:creationId xmlns:a16="http://schemas.microsoft.com/office/drawing/2014/main" id="{E2A36A7D-D6BC-CF1C-A94D-8ED5E0F2FA92}"/>
                </a:ext>
              </a:extLst>
            </p:cNvPr>
            <p:cNvCxnSpPr>
              <a:stCxn id="37"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7CBD6D99-4F60-265C-5FD2-60BCA9F10347}"/>
              </a:ext>
            </a:extLst>
          </p:cNvPr>
          <p:cNvSpPr txBox="1"/>
          <p:nvPr/>
        </p:nvSpPr>
        <p:spPr>
          <a:xfrm>
            <a:off x="2666176"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[Insert main deliverable]</a:t>
            </a:r>
          </a:p>
        </p:txBody>
      </p:sp>
      <p:sp>
        <p:nvSpPr>
          <p:cNvPr id="40" name="TextBox 39">
            <a:extLst>
              <a:ext uri="{FF2B5EF4-FFF2-40B4-BE49-F238E27FC236}">
                <a16:creationId xmlns:a16="http://schemas.microsoft.com/office/drawing/2014/main" id="{6A5CFC3B-90E7-A9CA-E886-9042FDA302CF}"/>
              </a:ext>
            </a:extLst>
          </p:cNvPr>
          <p:cNvSpPr txBox="1"/>
          <p:nvPr/>
        </p:nvSpPr>
        <p:spPr>
          <a:xfrm>
            <a:off x="3654204"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[Insert main deliverable]</a:t>
            </a:r>
          </a:p>
        </p:txBody>
      </p:sp>
      <p:sp>
        <p:nvSpPr>
          <p:cNvPr id="41" name="TextBox 40">
            <a:extLst>
              <a:ext uri="{FF2B5EF4-FFF2-40B4-BE49-F238E27FC236}">
                <a16:creationId xmlns:a16="http://schemas.microsoft.com/office/drawing/2014/main" id="{984F1533-1C95-34DB-F3BC-B1B094679C3C}"/>
              </a:ext>
            </a:extLst>
          </p:cNvPr>
          <p:cNvSpPr txBox="1"/>
          <p:nvPr/>
        </p:nvSpPr>
        <p:spPr>
          <a:xfrm>
            <a:off x="6623377"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[Insert main deliverable]</a:t>
            </a:r>
          </a:p>
        </p:txBody>
      </p:sp>
      <p:sp>
        <p:nvSpPr>
          <p:cNvPr id="42" name="TextBox 41">
            <a:extLst>
              <a:ext uri="{FF2B5EF4-FFF2-40B4-BE49-F238E27FC236}">
                <a16:creationId xmlns:a16="http://schemas.microsoft.com/office/drawing/2014/main" id="{BFFCA5D1-DABD-0FC0-0D55-91B37ECD8E2A}"/>
              </a:ext>
            </a:extLst>
          </p:cNvPr>
          <p:cNvSpPr txBox="1"/>
          <p:nvPr/>
        </p:nvSpPr>
        <p:spPr>
          <a:xfrm>
            <a:off x="8580645"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[Insert main deliverable]</a:t>
            </a:r>
          </a:p>
        </p:txBody>
      </p:sp>
      <p:sp>
        <p:nvSpPr>
          <p:cNvPr id="43" name="TextBox 42">
            <a:extLst>
              <a:ext uri="{FF2B5EF4-FFF2-40B4-BE49-F238E27FC236}">
                <a16:creationId xmlns:a16="http://schemas.microsoft.com/office/drawing/2014/main" id="{D9456E20-5AF8-13ED-BAAD-E36D73173DA4}"/>
              </a:ext>
            </a:extLst>
          </p:cNvPr>
          <p:cNvSpPr txBox="1"/>
          <p:nvPr/>
        </p:nvSpPr>
        <p:spPr>
          <a:xfrm>
            <a:off x="10599664" y="5842825"/>
            <a:ext cx="1151900" cy="420625"/>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dirty="0"/>
              <a:t>[Insert main deliverable]</a:t>
            </a:r>
          </a:p>
        </p:txBody>
      </p:sp>
    </p:spTree>
    <p:extLst>
      <p:ext uri="{BB962C8B-B14F-4D97-AF65-F5344CB8AC3E}">
        <p14:creationId xmlns:p14="http://schemas.microsoft.com/office/powerpoint/2010/main" val="39434658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will evolve in three major phases</a:t>
            </a:r>
            <a:endParaRPr lang="en-DK" dirty="0"/>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
        <p:nvSpPr>
          <p:cNvPr id="5" name="Pentagon 4">
            <a:extLst>
              <a:ext uri="{FF2B5EF4-FFF2-40B4-BE49-F238E27FC236}">
                <a16:creationId xmlns:a16="http://schemas.microsoft.com/office/drawing/2014/main" id="{48B1EB53-4BB7-7D7C-5EDF-6660D9C4F60B}"/>
              </a:ext>
            </a:extLst>
          </p:cNvPr>
          <p:cNvSpPr/>
          <p:nvPr/>
        </p:nvSpPr>
        <p:spPr>
          <a:xfrm>
            <a:off x="550862" y="2051556"/>
            <a:ext cx="2809853" cy="439387"/>
          </a:xfrm>
          <a:prstGeom prst="homePlate">
            <a:avLst>
              <a:gd name="adj" fmla="val 337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7" name="Chevron 6">
            <a:extLst>
              <a:ext uri="{FF2B5EF4-FFF2-40B4-BE49-F238E27FC236}">
                <a16:creationId xmlns:a16="http://schemas.microsoft.com/office/drawing/2014/main" id="{D139B489-81C0-D28C-4EC8-1D5D3E46447C}"/>
              </a:ext>
            </a:extLst>
          </p:cNvPr>
          <p:cNvSpPr/>
          <p:nvPr/>
        </p:nvSpPr>
        <p:spPr>
          <a:xfrm>
            <a:off x="3277589" y="2051802"/>
            <a:ext cx="4020889" cy="439387"/>
          </a:xfrm>
          <a:prstGeom prst="chevron">
            <a:avLst>
              <a:gd name="adj" fmla="val 310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solidFill>
            </a:endParaRPr>
          </a:p>
        </p:txBody>
      </p:sp>
      <p:sp>
        <p:nvSpPr>
          <p:cNvPr id="9" name="Oval 8">
            <a:extLst>
              <a:ext uri="{FF2B5EF4-FFF2-40B4-BE49-F238E27FC236}">
                <a16:creationId xmlns:a16="http://schemas.microsoft.com/office/drawing/2014/main" id="{FF1678E1-F7EC-B9F7-57F0-9ED00DE806E6}"/>
              </a:ext>
            </a:extLst>
          </p:cNvPr>
          <p:cNvSpPr/>
          <p:nvPr/>
        </p:nvSpPr>
        <p:spPr>
          <a:xfrm>
            <a:off x="622114" y="2113901"/>
            <a:ext cx="314697" cy="314697"/>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bg1"/>
                </a:solidFill>
              </a:rPr>
              <a:t>1</a:t>
            </a:r>
          </a:p>
        </p:txBody>
      </p:sp>
      <p:sp>
        <p:nvSpPr>
          <p:cNvPr id="10" name="TextBox 9">
            <a:extLst>
              <a:ext uri="{FF2B5EF4-FFF2-40B4-BE49-F238E27FC236}">
                <a16:creationId xmlns:a16="http://schemas.microsoft.com/office/drawing/2014/main" id="{CF2E9EA1-5F51-E1AA-4EEF-F93047108DEE}"/>
              </a:ext>
            </a:extLst>
          </p:cNvPr>
          <p:cNvSpPr txBox="1"/>
          <p:nvPr/>
        </p:nvSpPr>
        <p:spPr>
          <a:xfrm>
            <a:off x="1021278" y="2132750"/>
            <a:ext cx="2101933" cy="276999"/>
          </a:xfrm>
          <a:prstGeom prst="rect">
            <a:avLst/>
          </a:prstGeom>
          <a:noFill/>
        </p:spPr>
        <p:txBody>
          <a:bodyPr wrap="square" rtlCol="0">
            <a:spAutoFit/>
          </a:bodyPr>
          <a:lstStyle/>
          <a:p>
            <a:r>
              <a:rPr lang="en-DK" sz="1200" b="1">
                <a:solidFill>
                  <a:schemeClr val="bg1"/>
                </a:solidFill>
              </a:rPr>
              <a:t>Expore opportunity</a:t>
            </a:r>
            <a:endParaRPr lang="en-DK" sz="1200" b="1" dirty="0">
              <a:solidFill>
                <a:schemeClr val="bg1"/>
              </a:solidFill>
            </a:endParaRPr>
          </a:p>
        </p:txBody>
      </p:sp>
      <p:sp>
        <p:nvSpPr>
          <p:cNvPr id="11" name="Chevron 10">
            <a:extLst>
              <a:ext uri="{FF2B5EF4-FFF2-40B4-BE49-F238E27FC236}">
                <a16:creationId xmlns:a16="http://schemas.microsoft.com/office/drawing/2014/main" id="{EFC42EEA-2FFC-3B13-DCB5-3DA4319C825D}"/>
              </a:ext>
            </a:extLst>
          </p:cNvPr>
          <p:cNvSpPr/>
          <p:nvPr/>
        </p:nvSpPr>
        <p:spPr>
          <a:xfrm>
            <a:off x="7220197" y="2051556"/>
            <a:ext cx="4396303" cy="439387"/>
          </a:xfrm>
          <a:prstGeom prst="chevron">
            <a:avLst>
              <a:gd name="adj" fmla="val 31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15" name="Oval 14">
            <a:extLst>
              <a:ext uri="{FF2B5EF4-FFF2-40B4-BE49-F238E27FC236}">
                <a16:creationId xmlns:a16="http://schemas.microsoft.com/office/drawing/2014/main" id="{CAC61D60-E3FE-480D-EBB6-87CB4C50659B}"/>
              </a:ext>
            </a:extLst>
          </p:cNvPr>
          <p:cNvSpPr/>
          <p:nvPr/>
        </p:nvSpPr>
        <p:spPr>
          <a:xfrm>
            <a:off x="3526972" y="2113901"/>
            <a:ext cx="314697" cy="314697"/>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dirty="0">
                <a:solidFill>
                  <a:schemeClr val="bg1"/>
                </a:solidFill>
              </a:rPr>
              <a:t>2</a:t>
            </a:r>
          </a:p>
        </p:txBody>
      </p:sp>
      <p:sp>
        <p:nvSpPr>
          <p:cNvPr id="16" name="TextBox 15">
            <a:extLst>
              <a:ext uri="{FF2B5EF4-FFF2-40B4-BE49-F238E27FC236}">
                <a16:creationId xmlns:a16="http://schemas.microsoft.com/office/drawing/2014/main" id="{6D830209-A71F-FFC3-2F61-4D3434EAC290}"/>
              </a:ext>
            </a:extLst>
          </p:cNvPr>
          <p:cNvSpPr txBox="1"/>
          <p:nvPr/>
        </p:nvSpPr>
        <p:spPr>
          <a:xfrm>
            <a:off x="3926136" y="2132750"/>
            <a:ext cx="3056557" cy="276999"/>
          </a:xfrm>
          <a:prstGeom prst="rect">
            <a:avLst/>
          </a:prstGeom>
          <a:noFill/>
        </p:spPr>
        <p:txBody>
          <a:bodyPr wrap="square" rtlCol="0">
            <a:spAutoFit/>
          </a:bodyPr>
          <a:lstStyle/>
          <a:p>
            <a:r>
              <a:rPr lang="en-DK" sz="1200" b="1" dirty="0">
                <a:solidFill>
                  <a:schemeClr val="bg1"/>
                </a:solidFill>
              </a:rPr>
              <a:t>Detail design and MVP</a:t>
            </a:r>
          </a:p>
        </p:txBody>
      </p:sp>
      <p:sp>
        <p:nvSpPr>
          <p:cNvPr id="18" name="TextBox 17">
            <a:extLst>
              <a:ext uri="{FF2B5EF4-FFF2-40B4-BE49-F238E27FC236}">
                <a16:creationId xmlns:a16="http://schemas.microsoft.com/office/drawing/2014/main" id="{16CE6A8D-3029-B602-3890-A3AF509A7DB4}"/>
              </a:ext>
            </a:extLst>
          </p:cNvPr>
          <p:cNvSpPr txBox="1"/>
          <p:nvPr/>
        </p:nvSpPr>
        <p:spPr>
          <a:xfrm>
            <a:off x="1021278" y="2586192"/>
            <a:ext cx="2256310" cy="1000274"/>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a:p>
            <a:pPr>
              <a:spcAft>
                <a:spcPts val="600"/>
              </a:spcAft>
            </a:pPr>
            <a:endParaRPr lang="en-US" sz="1100" b="1" dirty="0"/>
          </a:p>
        </p:txBody>
      </p:sp>
      <p:sp>
        <p:nvSpPr>
          <p:cNvPr id="21" name="Oval 20">
            <a:extLst>
              <a:ext uri="{FF2B5EF4-FFF2-40B4-BE49-F238E27FC236}">
                <a16:creationId xmlns:a16="http://schemas.microsoft.com/office/drawing/2014/main" id="{3682852B-A1E8-17BA-28BC-85DB6C8F83FF}"/>
              </a:ext>
            </a:extLst>
          </p:cNvPr>
          <p:cNvSpPr/>
          <p:nvPr/>
        </p:nvSpPr>
        <p:spPr>
          <a:xfrm>
            <a:off x="7426676" y="2113901"/>
            <a:ext cx="314697" cy="31469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bg1"/>
                </a:solidFill>
              </a:rPr>
              <a:t>3</a:t>
            </a:r>
          </a:p>
        </p:txBody>
      </p:sp>
      <p:sp>
        <p:nvSpPr>
          <p:cNvPr id="22" name="TextBox 21">
            <a:extLst>
              <a:ext uri="{FF2B5EF4-FFF2-40B4-BE49-F238E27FC236}">
                <a16:creationId xmlns:a16="http://schemas.microsoft.com/office/drawing/2014/main" id="{6B549C51-5FE2-F42D-B4A6-F96BD5809A9B}"/>
              </a:ext>
            </a:extLst>
          </p:cNvPr>
          <p:cNvSpPr txBox="1"/>
          <p:nvPr/>
        </p:nvSpPr>
        <p:spPr>
          <a:xfrm>
            <a:off x="7825840" y="2132750"/>
            <a:ext cx="3656003" cy="276999"/>
          </a:xfrm>
          <a:prstGeom prst="rect">
            <a:avLst/>
          </a:prstGeom>
          <a:noFill/>
        </p:spPr>
        <p:txBody>
          <a:bodyPr wrap="square" rtlCol="0">
            <a:spAutoFit/>
          </a:bodyPr>
          <a:lstStyle/>
          <a:p>
            <a:r>
              <a:rPr lang="en-DK" sz="1200" b="1" dirty="0">
                <a:solidFill>
                  <a:schemeClr val="bg1"/>
                </a:solidFill>
              </a:rPr>
              <a:t>Build MVP and launch in market</a:t>
            </a:r>
          </a:p>
        </p:txBody>
      </p:sp>
      <p:sp>
        <p:nvSpPr>
          <p:cNvPr id="23" name="TextBox 22">
            <a:extLst>
              <a:ext uri="{FF2B5EF4-FFF2-40B4-BE49-F238E27FC236}">
                <a16:creationId xmlns:a16="http://schemas.microsoft.com/office/drawing/2014/main" id="{A8FA6796-B5A6-A9FA-90DB-A89A6A4E2AE1}"/>
              </a:ext>
            </a:extLst>
          </p:cNvPr>
          <p:cNvSpPr txBox="1"/>
          <p:nvPr/>
        </p:nvSpPr>
        <p:spPr>
          <a:xfrm>
            <a:off x="3926136" y="2586192"/>
            <a:ext cx="3244575" cy="754053"/>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p:txBody>
      </p:sp>
      <p:sp>
        <p:nvSpPr>
          <p:cNvPr id="24" name="TextBox 23">
            <a:extLst>
              <a:ext uri="{FF2B5EF4-FFF2-40B4-BE49-F238E27FC236}">
                <a16:creationId xmlns:a16="http://schemas.microsoft.com/office/drawing/2014/main" id="{4717C69B-BA5A-E1B5-8E6C-EEAA2D7E2552}"/>
              </a:ext>
            </a:extLst>
          </p:cNvPr>
          <p:cNvSpPr txBox="1"/>
          <p:nvPr/>
        </p:nvSpPr>
        <p:spPr>
          <a:xfrm>
            <a:off x="7825840" y="2586192"/>
            <a:ext cx="3744037" cy="1000274"/>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a:p>
            <a:pPr>
              <a:spcAft>
                <a:spcPts val="600"/>
              </a:spcAft>
            </a:pPr>
            <a:endParaRPr lang="en-US" sz="1100" b="1" dirty="0"/>
          </a:p>
        </p:txBody>
      </p:sp>
      <p:cxnSp>
        <p:nvCxnSpPr>
          <p:cNvPr id="26" name="Straight Connector 25">
            <a:extLst>
              <a:ext uri="{FF2B5EF4-FFF2-40B4-BE49-F238E27FC236}">
                <a16:creationId xmlns:a16="http://schemas.microsoft.com/office/drawing/2014/main" id="{98321E6A-EC88-D6A1-BFE6-7F1F1A64DD53}"/>
              </a:ext>
            </a:extLst>
          </p:cNvPr>
          <p:cNvCxnSpPr/>
          <p:nvPr/>
        </p:nvCxnSpPr>
        <p:spPr>
          <a:xfrm>
            <a:off x="3277589" y="2586192"/>
            <a:ext cx="0" cy="37490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4963F9-075C-3991-DCA5-B1D0E4B56611}"/>
              </a:ext>
            </a:extLst>
          </p:cNvPr>
          <p:cNvCxnSpPr/>
          <p:nvPr/>
        </p:nvCxnSpPr>
        <p:spPr>
          <a:xfrm>
            <a:off x="7170716" y="2603806"/>
            <a:ext cx="0" cy="37490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7DFF3B-D498-77DD-EF4E-8F592333F2AB}"/>
              </a:ext>
            </a:extLst>
          </p:cNvPr>
          <p:cNvCxnSpPr>
            <a:cxnSpLocks/>
          </p:cNvCxnSpPr>
          <p:nvPr/>
        </p:nvCxnSpPr>
        <p:spPr>
          <a:xfrm flipH="1">
            <a:off x="622114" y="5017627"/>
            <a:ext cx="25010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E4F6A6-2A89-B267-41F0-959C73E70CB1}"/>
              </a:ext>
            </a:extLst>
          </p:cNvPr>
          <p:cNvSpPr txBox="1"/>
          <p:nvPr/>
        </p:nvSpPr>
        <p:spPr>
          <a:xfrm>
            <a:off x="1021278" y="5112630"/>
            <a:ext cx="210193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sp>
        <p:nvSpPr>
          <p:cNvPr id="34" name="TextBox 33">
            <a:extLst>
              <a:ext uri="{FF2B5EF4-FFF2-40B4-BE49-F238E27FC236}">
                <a16:creationId xmlns:a16="http://schemas.microsoft.com/office/drawing/2014/main" id="{414B510D-508A-0CA1-69DE-C74A6C1B5135}"/>
              </a:ext>
            </a:extLst>
          </p:cNvPr>
          <p:cNvSpPr txBox="1"/>
          <p:nvPr/>
        </p:nvSpPr>
        <p:spPr>
          <a:xfrm>
            <a:off x="9269087" y="1413230"/>
            <a:ext cx="1378753" cy="246221"/>
          </a:xfrm>
          <a:prstGeom prst="rect">
            <a:avLst/>
          </a:prstGeom>
          <a:noFill/>
        </p:spPr>
        <p:txBody>
          <a:bodyPr wrap="square" rtlCol="0">
            <a:spAutoFit/>
          </a:bodyPr>
          <a:lstStyle/>
          <a:p>
            <a:r>
              <a:rPr lang="en-DK" sz="1000" dirty="0">
                <a:latin typeface="Arial" panose="020B0604020202020204" pitchFamily="34" charset="0"/>
                <a:cs typeface="Arial" panose="020B0604020202020204" pitchFamily="34" charset="0"/>
              </a:rPr>
              <a:t>Deliverables</a:t>
            </a:r>
          </a:p>
        </p:txBody>
      </p:sp>
      <p:sp>
        <p:nvSpPr>
          <p:cNvPr id="35" name="TextBox 34">
            <a:extLst>
              <a:ext uri="{FF2B5EF4-FFF2-40B4-BE49-F238E27FC236}">
                <a16:creationId xmlns:a16="http://schemas.microsoft.com/office/drawing/2014/main" id="{AC3F601D-9EE6-F0DA-48CE-457B67EE53E6}"/>
              </a:ext>
            </a:extLst>
          </p:cNvPr>
          <p:cNvSpPr txBox="1"/>
          <p:nvPr/>
        </p:nvSpPr>
        <p:spPr>
          <a:xfrm>
            <a:off x="10721440" y="1413230"/>
            <a:ext cx="1378753" cy="246221"/>
          </a:xfrm>
          <a:prstGeom prst="rect">
            <a:avLst/>
          </a:prstGeom>
          <a:noFill/>
        </p:spPr>
        <p:txBody>
          <a:bodyPr wrap="square" rtlCol="0">
            <a:spAutoFit/>
          </a:bodyPr>
          <a:lstStyle/>
          <a:p>
            <a:r>
              <a:rPr lang="en-DK" sz="1000" dirty="0">
                <a:latin typeface="Arial" panose="020B0604020202020204" pitchFamily="34" charset="0"/>
                <a:cs typeface="Arial" panose="020B0604020202020204" pitchFamily="34" charset="0"/>
              </a:rPr>
              <a:t>People</a:t>
            </a:r>
          </a:p>
        </p:txBody>
      </p:sp>
      <p:cxnSp>
        <p:nvCxnSpPr>
          <p:cNvPr id="37" name="Straight Connector 36">
            <a:extLst>
              <a:ext uri="{FF2B5EF4-FFF2-40B4-BE49-F238E27FC236}">
                <a16:creationId xmlns:a16="http://schemas.microsoft.com/office/drawing/2014/main" id="{D8DCB7DB-E13E-CC6D-BAE1-E6ED83FC69BA}"/>
              </a:ext>
            </a:extLst>
          </p:cNvPr>
          <p:cNvCxnSpPr>
            <a:cxnSpLocks/>
          </p:cNvCxnSpPr>
          <p:nvPr/>
        </p:nvCxnSpPr>
        <p:spPr>
          <a:xfrm flipH="1">
            <a:off x="3443844" y="5017627"/>
            <a:ext cx="36100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2E711A-CA0C-7CEC-7064-7B8086DB11D1}"/>
              </a:ext>
            </a:extLst>
          </p:cNvPr>
          <p:cNvCxnSpPr>
            <a:cxnSpLocks/>
          </p:cNvCxnSpPr>
          <p:nvPr/>
        </p:nvCxnSpPr>
        <p:spPr>
          <a:xfrm flipH="1">
            <a:off x="7313862" y="5017627"/>
            <a:ext cx="42560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AD2040-7F27-E2E0-FBD6-3DBDCB4B9357}"/>
              </a:ext>
            </a:extLst>
          </p:cNvPr>
          <p:cNvSpPr txBox="1"/>
          <p:nvPr/>
        </p:nvSpPr>
        <p:spPr>
          <a:xfrm>
            <a:off x="3926138" y="5112630"/>
            <a:ext cx="3127802"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sp>
        <p:nvSpPr>
          <p:cNvPr id="46" name="TextBox 45">
            <a:extLst>
              <a:ext uri="{FF2B5EF4-FFF2-40B4-BE49-F238E27FC236}">
                <a16:creationId xmlns:a16="http://schemas.microsoft.com/office/drawing/2014/main" id="{79DCD8AB-AC2D-53E1-F9FE-44F39AB7A243}"/>
              </a:ext>
            </a:extLst>
          </p:cNvPr>
          <p:cNvSpPr txBox="1"/>
          <p:nvPr/>
        </p:nvSpPr>
        <p:spPr>
          <a:xfrm>
            <a:off x="7782423" y="5112630"/>
            <a:ext cx="381449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cxnSp>
        <p:nvCxnSpPr>
          <p:cNvPr id="48" name="Straight Arrow Connector 47">
            <a:extLst>
              <a:ext uri="{FF2B5EF4-FFF2-40B4-BE49-F238E27FC236}">
                <a16:creationId xmlns:a16="http://schemas.microsoft.com/office/drawing/2014/main" id="{1713962D-978B-5B13-5A41-A7877AB3719F}"/>
              </a:ext>
            </a:extLst>
          </p:cNvPr>
          <p:cNvCxnSpPr>
            <a:cxnSpLocks/>
          </p:cNvCxnSpPr>
          <p:nvPr/>
        </p:nvCxnSpPr>
        <p:spPr>
          <a:xfrm>
            <a:off x="550863" y="1933052"/>
            <a:ext cx="2726725"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5470FA-4AB0-8EDF-3D62-BFA248197A73}"/>
              </a:ext>
            </a:extLst>
          </p:cNvPr>
          <p:cNvCxnSpPr>
            <a:cxnSpLocks/>
          </p:cNvCxnSpPr>
          <p:nvPr/>
        </p:nvCxnSpPr>
        <p:spPr>
          <a:xfrm>
            <a:off x="3277588" y="1931073"/>
            <a:ext cx="3893123"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941A5B8-120E-0A73-BB2C-75BCF8F94854}"/>
              </a:ext>
            </a:extLst>
          </p:cNvPr>
          <p:cNvCxnSpPr>
            <a:cxnSpLocks/>
          </p:cNvCxnSpPr>
          <p:nvPr/>
        </p:nvCxnSpPr>
        <p:spPr>
          <a:xfrm>
            <a:off x="7170711" y="1931073"/>
            <a:ext cx="4433914"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50FF582-9913-D54D-1F61-FBD0849C5B2F}"/>
              </a:ext>
            </a:extLst>
          </p:cNvPr>
          <p:cNvSpPr txBox="1"/>
          <p:nvPr/>
        </p:nvSpPr>
        <p:spPr>
          <a:xfrm>
            <a:off x="1299317" y="1804733"/>
            <a:ext cx="1229817" cy="246221"/>
          </a:xfrm>
          <a:prstGeom prst="rect">
            <a:avLst/>
          </a:prstGeom>
          <a:solidFill>
            <a:schemeClr val="bg1"/>
          </a:solidFill>
        </p:spPr>
        <p:txBody>
          <a:bodyPr wrap="square" rtlCol="0" anchor="ctr">
            <a:spAutoFit/>
          </a:bodyPr>
          <a:lstStyle/>
          <a:p>
            <a:pPr algn="ctr"/>
            <a:r>
              <a:rPr lang="en-US" sz="1000" dirty="0"/>
              <a:t>[Insert timeframe]</a:t>
            </a:r>
          </a:p>
        </p:txBody>
      </p:sp>
      <p:pic>
        <p:nvPicPr>
          <p:cNvPr id="3" name="Picture 2">
            <a:extLst>
              <a:ext uri="{FF2B5EF4-FFF2-40B4-BE49-F238E27FC236}">
                <a16:creationId xmlns:a16="http://schemas.microsoft.com/office/drawing/2014/main" id="{AD4D02A6-EFEC-074D-AC23-CC78EE561310}"/>
              </a:ext>
            </a:extLst>
          </p:cNvPr>
          <p:cNvPicPr>
            <a:picLocks noChangeAspect="1"/>
          </p:cNvPicPr>
          <p:nvPr/>
        </p:nvPicPr>
        <p:blipFill>
          <a:blip r:embed="rId2"/>
          <a:stretch>
            <a:fillRect/>
          </a:stretch>
        </p:blipFill>
        <p:spPr>
          <a:xfrm>
            <a:off x="616726" y="2611917"/>
            <a:ext cx="338400" cy="338400"/>
          </a:xfrm>
          <a:prstGeom prst="rect">
            <a:avLst/>
          </a:prstGeom>
        </p:spPr>
      </p:pic>
      <p:pic>
        <p:nvPicPr>
          <p:cNvPr id="4" name="Picture 3">
            <a:extLst>
              <a:ext uri="{FF2B5EF4-FFF2-40B4-BE49-F238E27FC236}">
                <a16:creationId xmlns:a16="http://schemas.microsoft.com/office/drawing/2014/main" id="{056088A4-1815-674B-8936-6C0381DE00B0}"/>
              </a:ext>
            </a:extLst>
          </p:cNvPr>
          <p:cNvPicPr>
            <a:picLocks noChangeAspect="1"/>
          </p:cNvPicPr>
          <p:nvPr/>
        </p:nvPicPr>
        <p:blipFill>
          <a:blip r:embed="rId3"/>
          <a:stretch>
            <a:fillRect/>
          </a:stretch>
        </p:blipFill>
        <p:spPr>
          <a:xfrm>
            <a:off x="7402973" y="5138016"/>
            <a:ext cx="338400" cy="338400"/>
          </a:xfrm>
          <a:prstGeom prst="rect">
            <a:avLst/>
          </a:prstGeom>
        </p:spPr>
      </p:pic>
      <p:pic>
        <p:nvPicPr>
          <p:cNvPr id="43" name="Picture 42">
            <a:extLst>
              <a:ext uri="{FF2B5EF4-FFF2-40B4-BE49-F238E27FC236}">
                <a16:creationId xmlns:a16="http://schemas.microsoft.com/office/drawing/2014/main" id="{59FDB9F6-518F-4740-AD25-2DB8AA1080F2}"/>
              </a:ext>
            </a:extLst>
          </p:cNvPr>
          <p:cNvPicPr>
            <a:picLocks noChangeAspect="1"/>
          </p:cNvPicPr>
          <p:nvPr/>
        </p:nvPicPr>
        <p:blipFill>
          <a:blip r:embed="rId2"/>
          <a:stretch>
            <a:fillRect/>
          </a:stretch>
        </p:blipFill>
        <p:spPr>
          <a:xfrm>
            <a:off x="3500099" y="2611917"/>
            <a:ext cx="338400" cy="338400"/>
          </a:xfrm>
          <a:prstGeom prst="rect">
            <a:avLst/>
          </a:prstGeom>
        </p:spPr>
      </p:pic>
      <p:pic>
        <p:nvPicPr>
          <p:cNvPr id="45" name="Picture 44">
            <a:extLst>
              <a:ext uri="{FF2B5EF4-FFF2-40B4-BE49-F238E27FC236}">
                <a16:creationId xmlns:a16="http://schemas.microsoft.com/office/drawing/2014/main" id="{209962BB-6780-4446-AA4C-F2C665E70B34}"/>
              </a:ext>
            </a:extLst>
          </p:cNvPr>
          <p:cNvPicPr>
            <a:picLocks noChangeAspect="1"/>
          </p:cNvPicPr>
          <p:nvPr/>
        </p:nvPicPr>
        <p:blipFill>
          <a:blip r:embed="rId2"/>
          <a:stretch>
            <a:fillRect/>
          </a:stretch>
        </p:blipFill>
        <p:spPr>
          <a:xfrm>
            <a:off x="7402973" y="2611917"/>
            <a:ext cx="338400" cy="338400"/>
          </a:xfrm>
          <a:prstGeom prst="rect">
            <a:avLst/>
          </a:prstGeom>
        </p:spPr>
      </p:pic>
      <p:pic>
        <p:nvPicPr>
          <p:cNvPr id="47" name="Picture 46">
            <a:extLst>
              <a:ext uri="{FF2B5EF4-FFF2-40B4-BE49-F238E27FC236}">
                <a16:creationId xmlns:a16="http://schemas.microsoft.com/office/drawing/2014/main" id="{31D74E54-8F4A-324F-BD61-49A86349E3BF}"/>
              </a:ext>
            </a:extLst>
          </p:cNvPr>
          <p:cNvPicPr>
            <a:picLocks noChangeAspect="1"/>
          </p:cNvPicPr>
          <p:nvPr/>
        </p:nvPicPr>
        <p:blipFill>
          <a:blip r:embed="rId3"/>
          <a:stretch>
            <a:fillRect/>
          </a:stretch>
        </p:blipFill>
        <p:spPr>
          <a:xfrm>
            <a:off x="616726" y="5138016"/>
            <a:ext cx="338400" cy="338400"/>
          </a:xfrm>
          <a:prstGeom prst="rect">
            <a:avLst/>
          </a:prstGeom>
        </p:spPr>
      </p:pic>
      <p:pic>
        <p:nvPicPr>
          <p:cNvPr id="50" name="Picture 49">
            <a:extLst>
              <a:ext uri="{FF2B5EF4-FFF2-40B4-BE49-F238E27FC236}">
                <a16:creationId xmlns:a16="http://schemas.microsoft.com/office/drawing/2014/main" id="{277C3BBD-5D40-164E-9297-E064B1835890}"/>
              </a:ext>
            </a:extLst>
          </p:cNvPr>
          <p:cNvPicPr>
            <a:picLocks noChangeAspect="1"/>
          </p:cNvPicPr>
          <p:nvPr/>
        </p:nvPicPr>
        <p:blipFill>
          <a:blip r:embed="rId3"/>
          <a:stretch>
            <a:fillRect/>
          </a:stretch>
        </p:blipFill>
        <p:spPr>
          <a:xfrm>
            <a:off x="3500099" y="5138016"/>
            <a:ext cx="338400" cy="338400"/>
          </a:xfrm>
          <a:prstGeom prst="rect">
            <a:avLst/>
          </a:prstGeom>
        </p:spPr>
      </p:pic>
      <p:pic>
        <p:nvPicPr>
          <p:cNvPr id="52" name="Picture 51">
            <a:extLst>
              <a:ext uri="{FF2B5EF4-FFF2-40B4-BE49-F238E27FC236}">
                <a16:creationId xmlns:a16="http://schemas.microsoft.com/office/drawing/2014/main" id="{9FBA523E-27B9-7C45-B163-E808DE4C7803}"/>
              </a:ext>
            </a:extLst>
          </p:cNvPr>
          <p:cNvPicPr>
            <a:picLocks noChangeAspect="1"/>
          </p:cNvPicPr>
          <p:nvPr/>
        </p:nvPicPr>
        <p:blipFill>
          <a:blip r:embed="rId3"/>
          <a:stretch>
            <a:fillRect/>
          </a:stretch>
        </p:blipFill>
        <p:spPr>
          <a:xfrm>
            <a:off x="10383040" y="1367140"/>
            <a:ext cx="338400" cy="338400"/>
          </a:xfrm>
          <a:prstGeom prst="rect">
            <a:avLst/>
          </a:prstGeom>
        </p:spPr>
      </p:pic>
      <p:pic>
        <p:nvPicPr>
          <p:cNvPr id="56" name="Picture 55">
            <a:extLst>
              <a:ext uri="{FF2B5EF4-FFF2-40B4-BE49-F238E27FC236}">
                <a16:creationId xmlns:a16="http://schemas.microsoft.com/office/drawing/2014/main" id="{38703CCF-792D-0D4E-8362-226850453B60}"/>
              </a:ext>
            </a:extLst>
          </p:cNvPr>
          <p:cNvPicPr>
            <a:picLocks noChangeAspect="1"/>
          </p:cNvPicPr>
          <p:nvPr/>
        </p:nvPicPr>
        <p:blipFill>
          <a:blip r:embed="rId2"/>
          <a:stretch>
            <a:fillRect/>
          </a:stretch>
        </p:blipFill>
        <p:spPr>
          <a:xfrm>
            <a:off x="8942562" y="1367140"/>
            <a:ext cx="338400" cy="338400"/>
          </a:xfrm>
          <a:prstGeom prst="rect">
            <a:avLst/>
          </a:prstGeom>
        </p:spPr>
      </p:pic>
      <p:sp>
        <p:nvSpPr>
          <p:cNvPr id="19" name="TextBox 18">
            <a:extLst>
              <a:ext uri="{FF2B5EF4-FFF2-40B4-BE49-F238E27FC236}">
                <a16:creationId xmlns:a16="http://schemas.microsoft.com/office/drawing/2014/main" id="{32BECE37-A38F-FB95-B911-A48029BD90DA}"/>
              </a:ext>
            </a:extLst>
          </p:cNvPr>
          <p:cNvSpPr txBox="1"/>
          <p:nvPr/>
        </p:nvSpPr>
        <p:spPr>
          <a:xfrm>
            <a:off x="4609241"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20" name="TextBox 19">
            <a:extLst>
              <a:ext uri="{FF2B5EF4-FFF2-40B4-BE49-F238E27FC236}">
                <a16:creationId xmlns:a16="http://schemas.microsoft.com/office/drawing/2014/main" id="{BF2AB86B-46C2-019F-C903-05067B1B3E45}"/>
              </a:ext>
            </a:extLst>
          </p:cNvPr>
          <p:cNvSpPr txBox="1"/>
          <p:nvPr/>
        </p:nvSpPr>
        <p:spPr>
          <a:xfrm>
            <a:off x="8772760"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731873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[Project] will evolve through four main phases</a:t>
            </a:r>
          </a:p>
        </p:txBody>
      </p:sp>
      <p:sp>
        <p:nvSpPr>
          <p:cNvPr id="12" name="Text Placeholder 11">
            <a:extLst>
              <a:ext uri="{FF2B5EF4-FFF2-40B4-BE49-F238E27FC236}">
                <a16:creationId xmlns:a16="http://schemas.microsoft.com/office/drawing/2014/main" id="{FA703576-0142-C100-4DFE-0F45E0EC3C3D}"/>
              </a:ext>
            </a:extLst>
          </p:cNvPr>
          <p:cNvSpPr>
            <a:spLocks noGrp="1"/>
          </p:cNvSpPr>
          <p:nvPr>
            <p:ph type="body" sz="quarter" idx="17"/>
          </p:nvPr>
        </p:nvSpPr>
        <p:spPr/>
        <p:txBody>
          <a:bodyPr/>
          <a:lstStyle/>
          <a:p>
            <a:endParaRPr lang="en-US"/>
          </a:p>
        </p:txBody>
      </p:sp>
      <p:sp>
        <p:nvSpPr>
          <p:cNvPr id="2" name="Pentagon 1">
            <a:extLst>
              <a:ext uri="{FF2B5EF4-FFF2-40B4-BE49-F238E27FC236}">
                <a16:creationId xmlns:a16="http://schemas.microsoft.com/office/drawing/2014/main" id="{9A852880-53BA-5130-2C53-B11491A08FBE}"/>
              </a:ext>
            </a:extLst>
          </p:cNvPr>
          <p:cNvSpPr/>
          <p:nvPr/>
        </p:nvSpPr>
        <p:spPr>
          <a:xfrm>
            <a:off x="2194860" y="1917778"/>
            <a:ext cx="2514331" cy="585216"/>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1]</a:t>
            </a:r>
          </a:p>
        </p:txBody>
      </p:sp>
      <p:sp>
        <p:nvSpPr>
          <p:cNvPr id="8" name="Chevron 7">
            <a:extLst>
              <a:ext uri="{FF2B5EF4-FFF2-40B4-BE49-F238E27FC236}">
                <a16:creationId xmlns:a16="http://schemas.microsoft.com/office/drawing/2014/main" id="{D0BA6521-0D24-E51D-BEF8-C85845D89DFB}"/>
              </a:ext>
            </a:extLst>
          </p:cNvPr>
          <p:cNvSpPr/>
          <p:nvPr/>
        </p:nvSpPr>
        <p:spPr>
          <a:xfrm>
            <a:off x="6813576"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3]</a:t>
            </a:r>
          </a:p>
        </p:txBody>
      </p:sp>
      <p:sp>
        <p:nvSpPr>
          <p:cNvPr id="9" name="Chevron 8">
            <a:extLst>
              <a:ext uri="{FF2B5EF4-FFF2-40B4-BE49-F238E27FC236}">
                <a16:creationId xmlns:a16="http://schemas.microsoft.com/office/drawing/2014/main" id="{853E7A68-6FA9-2EB0-FF05-4805C59137DF}"/>
              </a:ext>
            </a:extLst>
          </p:cNvPr>
          <p:cNvSpPr/>
          <p:nvPr/>
        </p:nvSpPr>
        <p:spPr>
          <a:xfrm>
            <a:off x="9122933"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4]</a:t>
            </a:r>
          </a:p>
        </p:txBody>
      </p:sp>
      <p:sp>
        <p:nvSpPr>
          <p:cNvPr id="10" name="Rectangle 9">
            <a:extLst>
              <a:ext uri="{FF2B5EF4-FFF2-40B4-BE49-F238E27FC236}">
                <a16:creationId xmlns:a16="http://schemas.microsoft.com/office/drawing/2014/main" id="{3D6976F1-F013-3F06-D091-428F91489AF7}"/>
              </a:ext>
            </a:extLst>
          </p:cNvPr>
          <p:cNvSpPr/>
          <p:nvPr/>
        </p:nvSpPr>
        <p:spPr>
          <a:xfrm>
            <a:off x="554736" y="2605034"/>
            <a:ext cx="1589374" cy="48873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Key meetings</a:t>
            </a:r>
          </a:p>
        </p:txBody>
      </p:sp>
      <p:sp>
        <p:nvSpPr>
          <p:cNvPr id="11" name="Rectangle 10">
            <a:extLst>
              <a:ext uri="{FF2B5EF4-FFF2-40B4-BE49-F238E27FC236}">
                <a16:creationId xmlns:a16="http://schemas.microsoft.com/office/drawing/2014/main" id="{43FBAE5C-4A2C-3898-88E6-F637F61334A8}"/>
              </a:ext>
            </a:extLst>
          </p:cNvPr>
          <p:cNvSpPr/>
          <p:nvPr/>
        </p:nvSpPr>
        <p:spPr>
          <a:xfrm>
            <a:off x="554736" y="5369943"/>
            <a:ext cx="1589374" cy="100584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Responsible leads and participants</a:t>
            </a:r>
          </a:p>
        </p:txBody>
      </p:sp>
      <p:sp>
        <p:nvSpPr>
          <p:cNvPr id="13" name="Rectangle 12">
            <a:extLst>
              <a:ext uri="{FF2B5EF4-FFF2-40B4-BE49-F238E27FC236}">
                <a16:creationId xmlns:a16="http://schemas.microsoft.com/office/drawing/2014/main" id="{4B39ABEC-1E38-5400-D193-EA5DA5E30BC3}"/>
              </a:ext>
            </a:extLst>
          </p:cNvPr>
          <p:cNvSpPr/>
          <p:nvPr/>
        </p:nvSpPr>
        <p:spPr>
          <a:xfrm>
            <a:off x="554735" y="3181931"/>
            <a:ext cx="777240" cy="209984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err="1">
                <a:solidFill>
                  <a:schemeClr val="bg1"/>
                </a:solidFill>
              </a:rPr>
              <a:t>Delive-rables</a:t>
            </a:r>
            <a:endParaRPr lang="en-US" sz="1200" b="1" dirty="0">
              <a:solidFill>
                <a:schemeClr val="bg1"/>
              </a:solidFill>
            </a:endParaRPr>
          </a:p>
        </p:txBody>
      </p:sp>
      <p:sp>
        <p:nvSpPr>
          <p:cNvPr id="14" name="Rectangle 13">
            <a:extLst>
              <a:ext uri="{FF2B5EF4-FFF2-40B4-BE49-F238E27FC236}">
                <a16:creationId xmlns:a16="http://schemas.microsoft.com/office/drawing/2014/main" id="{9FCD1C05-9982-988D-A29D-E7CBDEB3FAAD}"/>
              </a:ext>
            </a:extLst>
          </p:cNvPr>
          <p:cNvSpPr/>
          <p:nvPr/>
        </p:nvSpPr>
        <p:spPr>
          <a:xfrm>
            <a:off x="1366870" y="4275937"/>
            <a:ext cx="777240" cy="1005840"/>
          </a:xfrm>
          <a:prstGeom prst="rect">
            <a:avLst/>
          </a:prstGeom>
          <a:solidFill>
            <a:schemeClr val="accent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track]</a:t>
            </a:r>
          </a:p>
        </p:txBody>
      </p:sp>
      <p:sp>
        <p:nvSpPr>
          <p:cNvPr id="15" name="Rectangle 14">
            <a:extLst>
              <a:ext uri="{FF2B5EF4-FFF2-40B4-BE49-F238E27FC236}">
                <a16:creationId xmlns:a16="http://schemas.microsoft.com/office/drawing/2014/main" id="{55AADBCD-CA4A-3746-1CD5-66FFFDB9D2CC}"/>
              </a:ext>
            </a:extLst>
          </p:cNvPr>
          <p:cNvSpPr/>
          <p:nvPr/>
        </p:nvSpPr>
        <p:spPr>
          <a:xfrm>
            <a:off x="1366870" y="3181931"/>
            <a:ext cx="777240" cy="1005840"/>
          </a:xfrm>
          <a:prstGeom prst="rect">
            <a:avLst/>
          </a:prstGeom>
          <a:solidFill>
            <a:schemeClr val="accent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track]</a:t>
            </a:r>
          </a:p>
        </p:txBody>
      </p:sp>
      <p:cxnSp>
        <p:nvCxnSpPr>
          <p:cNvPr id="16" name="Straight Connector 15">
            <a:extLst>
              <a:ext uri="{FF2B5EF4-FFF2-40B4-BE49-F238E27FC236}">
                <a16:creationId xmlns:a16="http://schemas.microsoft.com/office/drawing/2014/main" id="{9E3C13B2-C0F1-C972-2ABB-0C7A854FA397}"/>
              </a:ext>
            </a:extLst>
          </p:cNvPr>
          <p:cNvCxnSpPr>
            <a:cxnSpLocks/>
          </p:cNvCxnSpPr>
          <p:nvPr/>
        </p:nvCxnSpPr>
        <p:spPr>
          <a:xfrm flipH="1">
            <a:off x="554736" y="3137848"/>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8DCA8C-9B92-961A-BD9A-4782681E2FD9}"/>
              </a:ext>
            </a:extLst>
          </p:cNvPr>
          <p:cNvCxnSpPr>
            <a:cxnSpLocks/>
          </p:cNvCxnSpPr>
          <p:nvPr/>
        </p:nvCxnSpPr>
        <p:spPr>
          <a:xfrm>
            <a:off x="2194860"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326F987-FE90-B686-EFE4-02343DBA4540}"/>
              </a:ext>
            </a:extLst>
          </p:cNvPr>
          <p:cNvSpPr txBox="1"/>
          <p:nvPr/>
        </p:nvSpPr>
        <p:spPr>
          <a:xfrm>
            <a:off x="2733755"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cxnSp>
        <p:nvCxnSpPr>
          <p:cNvPr id="24" name="Straight Arrow Connector 23">
            <a:extLst>
              <a:ext uri="{FF2B5EF4-FFF2-40B4-BE49-F238E27FC236}">
                <a16:creationId xmlns:a16="http://schemas.microsoft.com/office/drawing/2014/main" id="{2E657E00-6BC9-D88B-F571-7885E1A04A9C}"/>
              </a:ext>
            </a:extLst>
          </p:cNvPr>
          <p:cNvCxnSpPr>
            <a:cxnSpLocks/>
          </p:cNvCxnSpPr>
          <p:nvPr/>
        </p:nvCxnSpPr>
        <p:spPr>
          <a:xfrm>
            <a:off x="6813576"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86507F-7DAF-9839-41A6-331B5278AB81}"/>
              </a:ext>
            </a:extLst>
          </p:cNvPr>
          <p:cNvCxnSpPr>
            <a:cxnSpLocks/>
          </p:cNvCxnSpPr>
          <p:nvPr/>
        </p:nvCxnSpPr>
        <p:spPr>
          <a:xfrm>
            <a:off x="9122933"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610A29-CD48-AA63-FF8C-571972B78671}"/>
              </a:ext>
            </a:extLst>
          </p:cNvPr>
          <p:cNvSpPr txBox="1"/>
          <p:nvPr/>
        </p:nvSpPr>
        <p:spPr>
          <a:xfrm>
            <a:off x="7352471"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sp>
        <p:nvSpPr>
          <p:cNvPr id="28" name="TextBox 27">
            <a:extLst>
              <a:ext uri="{FF2B5EF4-FFF2-40B4-BE49-F238E27FC236}">
                <a16:creationId xmlns:a16="http://schemas.microsoft.com/office/drawing/2014/main" id="{4C0A97BC-9F05-7141-CBA9-55DFBF66ABC8}"/>
              </a:ext>
            </a:extLst>
          </p:cNvPr>
          <p:cNvSpPr txBox="1"/>
          <p:nvPr/>
        </p:nvSpPr>
        <p:spPr>
          <a:xfrm>
            <a:off x="9523783" y="1650809"/>
            <a:ext cx="1430715"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cxnSp>
        <p:nvCxnSpPr>
          <p:cNvPr id="32" name="Straight Connector 31">
            <a:extLst>
              <a:ext uri="{FF2B5EF4-FFF2-40B4-BE49-F238E27FC236}">
                <a16:creationId xmlns:a16="http://schemas.microsoft.com/office/drawing/2014/main" id="{3553D7A0-978E-45DA-ED9F-BC890CEFCEB8}"/>
              </a:ext>
            </a:extLst>
          </p:cNvPr>
          <p:cNvCxnSpPr>
            <a:cxnSpLocks/>
          </p:cNvCxnSpPr>
          <p:nvPr/>
        </p:nvCxnSpPr>
        <p:spPr>
          <a:xfrm flipH="1">
            <a:off x="554736" y="5325860"/>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50BBEE-E850-72E6-7946-068060D4B1DD}"/>
              </a:ext>
            </a:extLst>
          </p:cNvPr>
          <p:cNvCxnSpPr>
            <a:cxnSpLocks/>
          </p:cNvCxnSpPr>
          <p:nvPr/>
        </p:nvCxnSpPr>
        <p:spPr>
          <a:xfrm flipH="1">
            <a:off x="1366870" y="4231853"/>
            <a:ext cx="10270394"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9CFBD59-FD58-B57F-06E1-EED3A35F86F3}"/>
              </a:ext>
            </a:extLst>
          </p:cNvPr>
          <p:cNvSpPr/>
          <p:nvPr/>
        </p:nvSpPr>
        <p:spPr>
          <a:xfrm>
            <a:off x="2194860"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38" name="Rectangle 37">
            <a:extLst>
              <a:ext uri="{FF2B5EF4-FFF2-40B4-BE49-F238E27FC236}">
                <a16:creationId xmlns:a16="http://schemas.microsoft.com/office/drawing/2014/main" id="{833466FB-34FE-0AAD-78C1-BC10BAC171CC}"/>
              </a:ext>
            </a:extLst>
          </p:cNvPr>
          <p:cNvSpPr/>
          <p:nvPr/>
        </p:nvSpPr>
        <p:spPr>
          <a:xfrm>
            <a:off x="2194860"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39" name="Rectangle 38">
            <a:extLst>
              <a:ext uri="{FF2B5EF4-FFF2-40B4-BE49-F238E27FC236}">
                <a16:creationId xmlns:a16="http://schemas.microsoft.com/office/drawing/2014/main" id="{ECF9CA1E-A38B-6AD1-A6FB-7B2CB88E0D2A}"/>
              </a:ext>
            </a:extLst>
          </p:cNvPr>
          <p:cNvSpPr/>
          <p:nvPr/>
        </p:nvSpPr>
        <p:spPr>
          <a:xfrm>
            <a:off x="2194860"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40" name="TextBox 39">
            <a:extLst>
              <a:ext uri="{FF2B5EF4-FFF2-40B4-BE49-F238E27FC236}">
                <a16:creationId xmlns:a16="http://schemas.microsoft.com/office/drawing/2014/main" id="{27A10671-F6B6-49D8-8D11-74C54D748051}"/>
              </a:ext>
            </a:extLst>
          </p:cNvPr>
          <p:cNvSpPr txBox="1"/>
          <p:nvPr/>
        </p:nvSpPr>
        <p:spPr>
          <a:xfrm>
            <a:off x="3424687" y="36748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4" name="Rectangle 43">
            <a:extLst>
              <a:ext uri="{FF2B5EF4-FFF2-40B4-BE49-F238E27FC236}">
                <a16:creationId xmlns:a16="http://schemas.microsoft.com/office/drawing/2014/main" id="{03C5DA8A-CCD9-901C-3714-C0B55AD74ECF}"/>
              </a:ext>
            </a:extLst>
          </p:cNvPr>
          <p:cNvSpPr/>
          <p:nvPr/>
        </p:nvSpPr>
        <p:spPr>
          <a:xfrm>
            <a:off x="6813576"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5" name="Rectangle 44">
            <a:extLst>
              <a:ext uri="{FF2B5EF4-FFF2-40B4-BE49-F238E27FC236}">
                <a16:creationId xmlns:a16="http://schemas.microsoft.com/office/drawing/2014/main" id="{4AD70C50-2B2E-A4DF-7332-42408BFD3733}"/>
              </a:ext>
            </a:extLst>
          </p:cNvPr>
          <p:cNvSpPr/>
          <p:nvPr/>
        </p:nvSpPr>
        <p:spPr>
          <a:xfrm>
            <a:off x="6813576"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6" name="Rectangle 45">
            <a:extLst>
              <a:ext uri="{FF2B5EF4-FFF2-40B4-BE49-F238E27FC236}">
                <a16:creationId xmlns:a16="http://schemas.microsoft.com/office/drawing/2014/main" id="{C597CF0A-C5EB-9762-9358-0B111CAB2EFB}"/>
              </a:ext>
            </a:extLst>
          </p:cNvPr>
          <p:cNvSpPr/>
          <p:nvPr/>
        </p:nvSpPr>
        <p:spPr>
          <a:xfrm>
            <a:off x="6813576"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47" name="Rectangle 46">
            <a:extLst>
              <a:ext uri="{FF2B5EF4-FFF2-40B4-BE49-F238E27FC236}">
                <a16:creationId xmlns:a16="http://schemas.microsoft.com/office/drawing/2014/main" id="{AFACACAF-DFAB-0572-418C-F3DEFA1FB8DF}"/>
              </a:ext>
            </a:extLst>
          </p:cNvPr>
          <p:cNvSpPr/>
          <p:nvPr/>
        </p:nvSpPr>
        <p:spPr>
          <a:xfrm>
            <a:off x="9122933"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8" name="Rectangle 47">
            <a:extLst>
              <a:ext uri="{FF2B5EF4-FFF2-40B4-BE49-F238E27FC236}">
                <a16:creationId xmlns:a16="http://schemas.microsoft.com/office/drawing/2014/main" id="{D5711B61-4B51-4933-A49E-A83ACECA07BF}"/>
              </a:ext>
            </a:extLst>
          </p:cNvPr>
          <p:cNvSpPr/>
          <p:nvPr/>
        </p:nvSpPr>
        <p:spPr>
          <a:xfrm>
            <a:off x="9122933"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9" name="Rectangle 48">
            <a:extLst>
              <a:ext uri="{FF2B5EF4-FFF2-40B4-BE49-F238E27FC236}">
                <a16:creationId xmlns:a16="http://schemas.microsoft.com/office/drawing/2014/main" id="{C8499D55-CB3B-2F50-CCC9-3E0F9016BF89}"/>
              </a:ext>
            </a:extLst>
          </p:cNvPr>
          <p:cNvSpPr/>
          <p:nvPr/>
        </p:nvSpPr>
        <p:spPr>
          <a:xfrm>
            <a:off x="9122933"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50" name="Triangle 49">
            <a:extLst>
              <a:ext uri="{FF2B5EF4-FFF2-40B4-BE49-F238E27FC236}">
                <a16:creationId xmlns:a16="http://schemas.microsoft.com/office/drawing/2014/main" id="{1EBC5710-C37B-E97F-55B5-DEFE66165E98}"/>
              </a:ext>
            </a:extLst>
          </p:cNvPr>
          <p:cNvSpPr/>
          <p:nvPr/>
        </p:nvSpPr>
        <p:spPr>
          <a:xfrm>
            <a:off x="282802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1" name="Triangle 50">
            <a:extLst>
              <a:ext uri="{FF2B5EF4-FFF2-40B4-BE49-F238E27FC236}">
                <a16:creationId xmlns:a16="http://schemas.microsoft.com/office/drawing/2014/main" id="{4EC7CB6E-F374-5C35-32AD-81AF949E65FE}"/>
              </a:ext>
            </a:extLst>
          </p:cNvPr>
          <p:cNvSpPr/>
          <p:nvPr/>
        </p:nvSpPr>
        <p:spPr>
          <a:xfrm>
            <a:off x="3582770"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5" name="Triangle 54">
            <a:extLst>
              <a:ext uri="{FF2B5EF4-FFF2-40B4-BE49-F238E27FC236}">
                <a16:creationId xmlns:a16="http://schemas.microsoft.com/office/drawing/2014/main" id="{86CF8F54-1FF9-4A3C-EE07-1B673638E985}"/>
              </a:ext>
            </a:extLst>
          </p:cNvPr>
          <p:cNvSpPr/>
          <p:nvPr/>
        </p:nvSpPr>
        <p:spPr>
          <a:xfrm>
            <a:off x="5626036"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6" name="Triangle 55">
            <a:extLst>
              <a:ext uri="{FF2B5EF4-FFF2-40B4-BE49-F238E27FC236}">
                <a16:creationId xmlns:a16="http://schemas.microsoft.com/office/drawing/2014/main" id="{AEFB755F-3907-59D6-A153-E4BEC6FBB253}"/>
              </a:ext>
            </a:extLst>
          </p:cNvPr>
          <p:cNvSpPr/>
          <p:nvPr/>
        </p:nvSpPr>
        <p:spPr>
          <a:xfrm>
            <a:off x="635254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7" name="Triangle 56">
            <a:extLst>
              <a:ext uri="{FF2B5EF4-FFF2-40B4-BE49-F238E27FC236}">
                <a16:creationId xmlns:a16="http://schemas.microsoft.com/office/drawing/2014/main" id="{258C5C3A-6362-9760-2DB7-4BE3FCF1C7C0}"/>
              </a:ext>
            </a:extLst>
          </p:cNvPr>
          <p:cNvSpPr/>
          <p:nvPr/>
        </p:nvSpPr>
        <p:spPr>
          <a:xfrm>
            <a:off x="6654672"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8" name="Triangle 57">
            <a:extLst>
              <a:ext uri="{FF2B5EF4-FFF2-40B4-BE49-F238E27FC236}">
                <a16:creationId xmlns:a16="http://schemas.microsoft.com/office/drawing/2014/main" id="{FAD9278F-E092-23C1-5084-590DF929EA6F}"/>
              </a:ext>
            </a:extLst>
          </p:cNvPr>
          <p:cNvSpPr/>
          <p:nvPr/>
        </p:nvSpPr>
        <p:spPr>
          <a:xfrm>
            <a:off x="8964029"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3" name="TextBox 62">
            <a:extLst>
              <a:ext uri="{FF2B5EF4-FFF2-40B4-BE49-F238E27FC236}">
                <a16:creationId xmlns:a16="http://schemas.microsoft.com/office/drawing/2014/main" id="{CBE478A8-F8A3-033A-87ED-7425F2B9021D}"/>
              </a:ext>
            </a:extLst>
          </p:cNvPr>
          <p:cNvSpPr txBox="1"/>
          <p:nvPr/>
        </p:nvSpPr>
        <p:spPr>
          <a:xfrm>
            <a:off x="7816645" y="557489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4" name="TextBox 63">
            <a:extLst>
              <a:ext uri="{FF2B5EF4-FFF2-40B4-BE49-F238E27FC236}">
                <a16:creationId xmlns:a16="http://schemas.microsoft.com/office/drawing/2014/main" id="{6F7A6B4A-ACD5-461E-A9B6-EE01D2E9B20D}"/>
              </a:ext>
            </a:extLst>
          </p:cNvPr>
          <p:cNvSpPr txBox="1"/>
          <p:nvPr/>
        </p:nvSpPr>
        <p:spPr>
          <a:xfrm>
            <a:off x="2645502"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5" name="TextBox 64">
            <a:extLst>
              <a:ext uri="{FF2B5EF4-FFF2-40B4-BE49-F238E27FC236}">
                <a16:creationId xmlns:a16="http://schemas.microsoft.com/office/drawing/2014/main" id="{A874248F-9957-42EE-A223-D175EBF448F8}"/>
              </a:ext>
            </a:extLst>
          </p:cNvPr>
          <p:cNvSpPr txBox="1"/>
          <p:nvPr/>
        </p:nvSpPr>
        <p:spPr>
          <a:xfrm>
            <a:off x="3400249"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9" name="TextBox 68">
            <a:extLst>
              <a:ext uri="{FF2B5EF4-FFF2-40B4-BE49-F238E27FC236}">
                <a16:creationId xmlns:a16="http://schemas.microsoft.com/office/drawing/2014/main" id="{52E4C62B-BDAD-41D5-8028-FE56CF028F07}"/>
              </a:ext>
            </a:extLst>
          </p:cNvPr>
          <p:cNvSpPr txBox="1"/>
          <p:nvPr/>
        </p:nvSpPr>
        <p:spPr>
          <a:xfrm>
            <a:off x="5443286"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70" name="TextBox 69">
            <a:extLst>
              <a:ext uri="{FF2B5EF4-FFF2-40B4-BE49-F238E27FC236}">
                <a16:creationId xmlns:a16="http://schemas.microsoft.com/office/drawing/2014/main" id="{7E891483-85DF-3768-41CC-D3D16330DA99}"/>
              </a:ext>
            </a:extLst>
          </p:cNvPr>
          <p:cNvSpPr txBox="1"/>
          <p:nvPr/>
        </p:nvSpPr>
        <p:spPr>
          <a:xfrm>
            <a:off x="6167214"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71" name="TextBox 70">
            <a:extLst>
              <a:ext uri="{FF2B5EF4-FFF2-40B4-BE49-F238E27FC236}">
                <a16:creationId xmlns:a16="http://schemas.microsoft.com/office/drawing/2014/main" id="{AEF5EA62-A8D3-DFA4-6F4B-59789A728400}"/>
              </a:ext>
            </a:extLst>
          </p:cNvPr>
          <p:cNvSpPr txBox="1"/>
          <p:nvPr/>
        </p:nvSpPr>
        <p:spPr>
          <a:xfrm>
            <a:off x="6423875" y="2931952"/>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72" name="TextBox 71">
            <a:extLst>
              <a:ext uri="{FF2B5EF4-FFF2-40B4-BE49-F238E27FC236}">
                <a16:creationId xmlns:a16="http://schemas.microsoft.com/office/drawing/2014/main" id="{2879D904-F980-4C8A-7931-2F9971DEB923}"/>
              </a:ext>
            </a:extLst>
          </p:cNvPr>
          <p:cNvSpPr txBox="1"/>
          <p:nvPr/>
        </p:nvSpPr>
        <p:spPr>
          <a:xfrm>
            <a:off x="8456767" y="2931952"/>
            <a:ext cx="124312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3" name="Chevron 2">
            <a:extLst>
              <a:ext uri="{FF2B5EF4-FFF2-40B4-BE49-F238E27FC236}">
                <a16:creationId xmlns:a16="http://schemas.microsoft.com/office/drawing/2014/main" id="{25D4C780-7C50-026A-6659-AF9A72113620}"/>
              </a:ext>
            </a:extLst>
          </p:cNvPr>
          <p:cNvSpPr/>
          <p:nvPr/>
        </p:nvSpPr>
        <p:spPr>
          <a:xfrm>
            <a:off x="4504218"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2]</a:t>
            </a:r>
          </a:p>
        </p:txBody>
      </p:sp>
      <p:cxnSp>
        <p:nvCxnSpPr>
          <p:cNvPr id="23" name="Straight Arrow Connector 22">
            <a:extLst>
              <a:ext uri="{FF2B5EF4-FFF2-40B4-BE49-F238E27FC236}">
                <a16:creationId xmlns:a16="http://schemas.microsoft.com/office/drawing/2014/main" id="{9E8537E9-0B8D-0902-EABE-C15CD8731612}"/>
              </a:ext>
            </a:extLst>
          </p:cNvPr>
          <p:cNvCxnSpPr>
            <a:cxnSpLocks/>
          </p:cNvCxnSpPr>
          <p:nvPr/>
        </p:nvCxnSpPr>
        <p:spPr>
          <a:xfrm>
            <a:off x="4504218"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47A29E-3E29-BF10-CA9D-45BEB3FAD3FE}"/>
              </a:ext>
            </a:extLst>
          </p:cNvPr>
          <p:cNvSpPr txBox="1"/>
          <p:nvPr/>
        </p:nvSpPr>
        <p:spPr>
          <a:xfrm>
            <a:off x="5043113"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sp>
        <p:nvSpPr>
          <p:cNvPr id="41" name="Rectangle 40">
            <a:extLst>
              <a:ext uri="{FF2B5EF4-FFF2-40B4-BE49-F238E27FC236}">
                <a16:creationId xmlns:a16="http://schemas.microsoft.com/office/drawing/2014/main" id="{9CBF513D-68D1-1AAF-2B9C-FE12C9615D67}"/>
              </a:ext>
            </a:extLst>
          </p:cNvPr>
          <p:cNvSpPr/>
          <p:nvPr/>
        </p:nvSpPr>
        <p:spPr>
          <a:xfrm>
            <a:off x="4504218"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2" name="Rectangle 41">
            <a:extLst>
              <a:ext uri="{FF2B5EF4-FFF2-40B4-BE49-F238E27FC236}">
                <a16:creationId xmlns:a16="http://schemas.microsoft.com/office/drawing/2014/main" id="{5B8BD02B-B026-E647-5170-52BD2F237474}"/>
              </a:ext>
            </a:extLst>
          </p:cNvPr>
          <p:cNvSpPr/>
          <p:nvPr/>
        </p:nvSpPr>
        <p:spPr>
          <a:xfrm>
            <a:off x="4504218"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3" name="Rectangle 42">
            <a:extLst>
              <a:ext uri="{FF2B5EF4-FFF2-40B4-BE49-F238E27FC236}">
                <a16:creationId xmlns:a16="http://schemas.microsoft.com/office/drawing/2014/main" id="{CFD5BA6E-9709-D714-2CFF-06CA33E4E726}"/>
              </a:ext>
            </a:extLst>
          </p:cNvPr>
          <p:cNvSpPr/>
          <p:nvPr/>
        </p:nvSpPr>
        <p:spPr>
          <a:xfrm>
            <a:off x="4504218"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52" name="Triangle 51">
            <a:extLst>
              <a:ext uri="{FF2B5EF4-FFF2-40B4-BE49-F238E27FC236}">
                <a16:creationId xmlns:a16="http://schemas.microsoft.com/office/drawing/2014/main" id="{EA58DDF4-8C28-FE34-FA5E-A7A3BB6BB39D}"/>
              </a:ext>
            </a:extLst>
          </p:cNvPr>
          <p:cNvSpPr/>
          <p:nvPr/>
        </p:nvSpPr>
        <p:spPr>
          <a:xfrm>
            <a:off x="4337517"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3" name="Triangle 52">
            <a:extLst>
              <a:ext uri="{FF2B5EF4-FFF2-40B4-BE49-F238E27FC236}">
                <a16:creationId xmlns:a16="http://schemas.microsoft.com/office/drawing/2014/main" id="{4F0520C9-57B2-70D1-2857-01B85797C7C8}"/>
              </a:ext>
            </a:extLst>
          </p:cNvPr>
          <p:cNvSpPr/>
          <p:nvPr/>
        </p:nvSpPr>
        <p:spPr>
          <a:xfrm>
            <a:off x="4899529"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6" name="TextBox 65">
            <a:extLst>
              <a:ext uri="{FF2B5EF4-FFF2-40B4-BE49-F238E27FC236}">
                <a16:creationId xmlns:a16="http://schemas.microsoft.com/office/drawing/2014/main" id="{12822819-8D13-0AC8-3BB4-BE659A47EE7D}"/>
              </a:ext>
            </a:extLst>
          </p:cNvPr>
          <p:cNvSpPr txBox="1"/>
          <p:nvPr/>
        </p:nvSpPr>
        <p:spPr>
          <a:xfrm>
            <a:off x="4719358"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7" name="TextBox 66">
            <a:extLst>
              <a:ext uri="{FF2B5EF4-FFF2-40B4-BE49-F238E27FC236}">
                <a16:creationId xmlns:a16="http://schemas.microsoft.com/office/drawing/2014/main" id="{B64581A0-046E-5027-8A7B-1F05CA9DFD10}"/>
              </a:ext>
            </a:extLst>
          </p:cNvPr>
          <p:cNvSpPr txBox="1"/>
          <p:nvPr/>
        </p:nvSpPr>
        <p:spPr>
          <a:xfrm>
            <a:off x="4106720" y="2936596"/>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7" name="Google Shape;746;p20">
            <a:extLst>
              <a:ext uri="{FF2B5EF4-FFF2-40B4-BE49-F238E27FC236}">
                <a16:creationId xmlns:a16="http://schemas.microsoft.com/office/drawing/2014/main" id="{D47AF818-AFE6-C3EA-6372-A37952799B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effectLst/>
                <a:uLnTx/>
                <a:uFillTx/>
                <a:latin typeface="Arial"/>
                <a:ea typeface="Arial"/>
                <a:cs typeface="Arial"/>
                <a:sym typeface="Arial"/>
              </a:rPr>
              <a:t>Source: xx</a:t>
            </a:r>
            <a:endParaRPr kumimoji="0" sz="900" b="0" i="0" u="none" strike="noStrike" kern="0" cap="none" spc="0" normalizeH="0" baseline="0" noProof="0" dirty="0">
              <a:ln>
                <a:noFill/>
              </a:ln>
              <a:effectLst/>
              <a:uLnTx/>
              <a:uFillTx/>
              <a:latin typeface="Arial"/>
              <a:ea typeface="Arial"/>
              <a:cs typeface="Arial"/>
              <a:sym typeface="Arial"/>
            </a:endParaRPr>
          </a:p>
        </p:txBody>
      </p:sp>
    </p:spTree>
    <p:extLst>
      <p:ext uri="{BB962C8B-B14F-4D97-AF65-F5344CB8AC3E}">
        <p14:creationId xmlns:p14="http://schemas.microsoft.com/office/powerpoint/2010/main" val="7900163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title] process expected to run [xx weeks/months]</a:t>
            </a:r>
            <a:endParaRPr lang="en-DK" dirty="0"/>
          </a:p>
        </p:txBody>
      </p:sp>
      <p:sp>
        <p:nvSpPr>
          <p:cNvPr id="9" name="Text Placeholder 8">
            <a:extLst>
              <a:ext uri="{FF2B5EF4-FFF2-40B4-BE49-F238E27FC236}">
                <a16:creationId xmlns:a16="http://schemas.microsoft.com/office/drawing/2014/main" id="{B9C59957-66F2-7D29-3B8B-01BEB138D04D}"/>
              </a:ext>
            </a:extLst>
          </p:cNvPr>
          <p:cNvSpPr>
            <a:spLocks noGrp="1"/>
          </p:cNvSpPr>
          <p:nvPr>
            <p:ph type="body" sz="quarter" idx="17"/>
          </p:nvPr>
        </p:nvSpPr>
        <p:spPr/>
        <p:txBody>
          <a:bodyPr/>
          <a:lstStyle/>
          <a:p>
            <a:endParaRPr lang="en-US"/>
          </a:p>
        </p:txBody>
      </p:sp>
      <p:sp>
        <p:nvSpPr>
          <p:cNvPr id="26" name="Footer Placeholder 2">
            <a:extLst>
              <a:ext uri="{FF2B5EF4-FFF2-40B4-BE49-F238E27FC236}">
                <a16:creationId xmlns:a16="http://schemas.microsoft.com/office/drawing/2014/main" id="{15C5B8D3-F740-114C-A872-19851A86465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66C6C209-EA64-8548-9DE0-6FFBDC9A2D88}"/>
              </a:ext>
            </a:extLst>
          </p:cNvPr>
          <p:cNvSpPr/>
          <p:nvPr/>
        </p:nvSpPr>
        <p:spPr>
          <a:xfrm>
            <a:off x="554736" y="1368884"/>
            <a:ext cx="3460243"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High-level project plan and deliverables</a:t>
            </a:r>
          </a:p>
        </p:txBody>
      </p:sp>
      <p:sp>
        <p:nvSpPr>
          <p:cNvPr id="14" name="Chevron 13">
            <a:extLst>
              <a:ext uri="{FF2B5EF4-FFF2-40B4-BE49-F238E27FC236}">
                <a16:creationId xmlns:a16="http://schemas.microsoft.com/office/drawing/2014/main" id="{93F78C52-FBA1-E57C-E90C-35D402A23038}"/>
              </a:ext>
            </a:extLst>
          </p:cNvPr>
          <p:cNvSpPr/>
          <p:nvPr/>
        </p:nvSpPr>
        <p:spPr>
          <a:xfrm>
            <a:off x="4525189" y="1869206"/>
            <a:ext cx="4204028"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Analysis and interviews</a:t>
            </a:r>
          </a:p>
        </p:txBody>
      </p:sp>
      <p:sp>
        <p:nvSpPr>
          <p:cNvPr id="17" name="Chevron 16">
            <a:extLst>
              <a:ext uri="{FF2B5EF4-FFF2-40B4-BE49-F238E27FC236}">
                <a16:creationId xmlns:a16="http://schemas.microsoft.com/office/drawing/2014/main" id="{6B2353CF-A527-3C14-5BCB-809D8A3A34AE}"/>
              </a:ext>
            </a:extLst>
          </p:cNvPr>
          <p:cNvSpPr/>
          <p:nvPr/>
        </p:nvSpPr>
        <p:spPr>
          <a:xfrm>
            <a:off x="8563136" y="1869206"/>
            <a:ext cx="3078000"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Consolidation and recommendation</a:t>
            </a:r>
          </a:p>
        </p:txBody>
      </p:sp>
      <p:sp>
        <p:nvSpPr>
          <p:cNvPr id="18" name="Pentagon 17">
            <a:extLst>
              <a:ext uri="{FF2B5EF4-FFF2-40B4-BE49-F238E27FC236}">
                <a16:creationId xmlns:a16="http://schemas.microsoft.com/office/drawing/2014/main" id="{872BFD67-1DB4-C7F2-80EF-B296E63FE04E}"/>
              </a:ext>
            </a:extLst>
          </p:cNvPr>
          <p:cNvSpPr/>
          <p:nvPr/>
        </p:nvSpPr>
        <p:spPr>
          <a:xfrm>
            <a:off x="1614488" y="2414106"/>
            <a:ext cx="10026648" cy="2250736"/>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Pentagon 20">
            <a:extLst>
              <a:ext uri="{FF2B5EF4-FFF2-40B4-BE49-F238E27FC236}">
                <a16:creationId xmlns:a16="http://schemas.microsoft.com/office/drawing/2014/main" id="{6F8C8800-FFF8-B834-4C09-2F49876FDB83}"/>
              </a:ext>
            </a:extLst>
          </p:cNvPr>
          <p:cNvSpPr/>
          <p:nvPr/>
        </p:nvSpPr>
        <p:spPr>
          <a:xfrm>
            <a:off x="1614488" y="4707229"/>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2" name="Pentagon 21">
            <a:extLst>
              <a:ext uri="{FF2B5EF4-FFF2-40B4-BE49-F238E27FC236}">
                <a16:creationId xmlns:a16="http://schemas.microsoft.com/office/drawing/2014/main" id="{D2DBF711-13C6-F3E9-EA1F-825F728CE272}"/>
              </a:ext>
            </a:extLst>
          </p:cNvPr>
          <p:cNvSpPr/>
          <p:nvPr/>
        </p:nvSpPr>
        <p:spPr>
          <a:xfrm>
            <a:off x="1614488" y="5545118"/>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Pentagon 22">
            <a:extLst>
              <a:ext uri="{FF2B5EF4-FFF2-40B4-BE49-F238E27FC236}">
                <a16:creationId xmlns:a16="http://schemas.microsoft.com/office/drawing/2014/main" id="{064193C1-166A-7DD6-E0CC-CAC331EADA36}"/>
              </a:ext>
            </a:extLst>
          </p:cNvPr>
          <p:cNvSpPr/>
          <p:nvPr/>
        </p:nvSpPr>
        <p:spPr>
          <a:xfrm>
            <a:off x="554736" y="2414106"/>
            <a:ext cx="938125" cy="98878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Activities</a:t>
            </a:r>
          </a:p>
        </p:txBody>
      </p:sp>
      <p:sp>
        <p:nvSpPr>
          <p:cNvPr id="24" name="Pentagon 23">
            <a:extLst>
              <a:ext uri="{FF2B5EF4-FFF2-40B4-BE49-F238E27FC236}">
                <a16:creationId xmlns:a16="http://schemas.microsoft.com/office/drawing/2014/main" id="{4D17270F-54DE-01C7-418B-3DC4128C9A2D}"/>
              </a:ext>
            </a:extLst>
          </p:cNvPr>
          <p:cNvSpPr/>
          <p:nvPr/>
        </p:nvSpPr>
        <p:spPr>
          <a:xfrm>
            <a:off x="554736" y="4707229"/>
            <a:ext cx="1009986"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Mgmt.</a:t>
            </a:r>
            <a:b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interaction</a:t>
            </a:r>
          </a:p>
        </p:txBody>
      </p:sp>
      <p:sp>
        <p:nvSpPr>
          <p:cNvPr id="25" name="Pentagon 24">
            <a:extLst>
              <a:ext uri="{FF2B5EF4-FFF2-40B4-BE49-F238E27FC236}">
                <a16:creationId xmlns:a16="http://schemas.microsoft.com/office/drawing/2014/main" id="{D5923E20-1244-95B9-11A5-3929775F685F}"/>
              </a:ext>
            </a:extLst>
          </p:cNvPr>
          <p:cNvSpPr/>
          <p:nvPr/>
        </p:nvSpPr>
        <p:spPr>
          <a:xfrm>
            <a:off x="554736" y="5545118"/>
            <a:ext cx="938125"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Deliver-ables</a:t>
            </a:r>
          </a:p>
        </p:txBody>
      </p:sp>
      <p:sp>
        <p:nvSpPr>
          <p:cNvPr id="27" name="Pentagon 26">
            <a:extLst>
              <a:ext uri="{FF2B5EF4-FFF2-40B4-BE49-F238E27FC236}">
                <a16:creationId xmlns:a16="http://schemas.microsoft.com/office/drawing/2014/main" id="{F4F48650-7BFA-BDCE-141B-9FC8DA4628E8}"/>
              </a:ext>
            </a:extLst>
          </p:cNvPr>
          <p:cNvSpPr/>
          <p:nvPr/>
        </p:nvSpPr>
        <p:spPr>
          <a:xfrm>
            <a:off x="1614487" y="2414106"/>
            <a:ext cx="2910702"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28" name="Pentagon 27">
            <a:extLst>
              <a:ext uri="{FF2B5EF4-FFF2-40B4-BE49-F238E27FC236}">
                <a16:creationId xmlns:a16="http://schemas.microsoft.com/office/drawing/2014/main" id="{1D58FF9B-237C-8D89-2BF6-F0878036D272}"/>
              </a:ext>
            </a:extLst>
          </p:cNvPr>
          <p:cNvSpPr/>
          <p:nvPr/>
        </p:nvSpPr>
        <p:spPr>
          <a:xfrm>
            <a:off x="4525189" y="2414106"/>
            <a:ext cx="3995045"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30" name="Pentagon 29">
            <a:extLst>
              <a:ext uri="{FF2B5EF4-FFF2-40B4-BE49-F238E27FC236}">
                <a16:creationId xmlns:a16="http://schemas.microsoft.com/office/drawing/2014/main" id="{77AA6E5E-5630-633D-3CD1-D1FF613AF579}"/>
              </a:ext>
            </a:extLst>
          </p:cNvPr>
          <p:cNvSpPr/>
          <p:nvPr/>
        </p:nvSpPr>
        <p:spPr>
          <a:xfrm>
            <a:off x="8563136" y="2414106"/>
            <a:ext cx="2689138"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7" name="Rectangle 6">
            <a:extLst>
              <a:ext uri="{FF2B5EF4-FFF2-40B4-BE49-F238E27FC236}">
                <a16:creationId xmlns:a16="http://schemas.microsoft.com/office/drawing/2014/main" id="{FBCB3315-86B5-F27E-95BC-A71598319C31}"/>
              </a:ext>
            </a:extLst>
          </p:cNvPr>
          <p:cNvSpPr/>
          <p:nvPr/>
        </p:nvSpPr>
        <p:spPr>
          <a:xfrm rot="18900000">
            <a:off x="1972641"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2" name="Pentagon 31">
            <a:extLst>
              <a:ext uri="{FF2B5EF4-FFF2-40B4-BE49-F238E27FC236}">
                <a16:creationId xmlns:a16="http://schemas.microsoft.com/office/drawing/2014/main" id="{7BA7680E-FA38-0514-D528-DFCA32076DE1}"/>
              </a:ext>
            </a:extLst>
          </p:cNvPr>
          <p:cNvSpPr/>
          <p:nvPr/>
        </p:nvSpPr>
        <p:spPr>
          <a:xfrm>
            <a:off x="2280137"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Kick-off</a:t>
            </a:r>
          </a:p>
        </p:txBody>
      </p:sp>
      <p:sp>
        <p:nvSpPr>
          <p:cNvPr id="34" name="Rectangle 33">
            <a:extLst>
              <a:ext uri="{FF2B5EF4-FFF2-40B4-BE49-F238E27FC236}">
                <a16:creationId xmlns:a16="http://schemas.microsoft.com/office/drawing/2014/main" id="{6D898F74-776F-D34B-8FB5-D2D18DE2E9B9}"/>
              </a:ext>
            </a:extLst>
          </p:cNvPr>
          <p:cNvSpPr/>
          <p:nvPr/>
        </p:nvSpPr>
        <p:spPr>
          <a:xfrm rot="18900000">
            <a:off x="5103034"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5" name="Pentagon 34">
            <a:extLst>
              <a:ext uri="{FF2B5EF4-FFF2-40B4-BE49-F238E27FC236}">
                <a16:creationId xmlns:a16="http://schemas.microsoft.com/office/drawing/2014/main" id="{624C6E8A-F173-E72F-FDDA-E4C77AF91245}"/>
              </a:ext>
            </a:extLst>
          </p:cNvPr>
          <p:cNvSpPr/>
          <p:nvPr/>
        </p:nvSpPr>
        <p:spPr>
          <a:xfrm>
            <a:off x="5410530"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Review 1</a:t>
            </a:r>
          </a:p>
        </p:txBody>
      </p:sp>
      <p:sp>
        <p:nvSpPr>
          <p:cNvPr id="36" name="Rectangle 35">
            <a:extLst>
              <a:ext uri="{FF2B5EF4-FFF2-40B4-BE49-F238E27FC236}">
                <a16:creationId xmlns:a16="http://schemas.microsoft.com/office/drawing/2014/main" id="{18886CE3-2318-C643-49AE-043088206BE7}"/>
              </a:ext>
            </a:extLst>
          </p:cNvPr>
          <p:cNvSpPr/>
          <p:nvPr/>
        </p:nvSpPr>
        <p:spPr>
          <a:xfrm rot="18900000">
            <a:off x="7274613"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7" name="Pentagon 36">
            <a:extLst>
              <a:ext uri="{FF2B5EF4-FFF2-40B4-BE49-F238E27FC236}">
                <a16:creationId xmlns:a16="http://schemas.microsoft.com/office/drawing/2014/main" id="{ED131BEB-E1E5-1B4A-F74B-B1A72B4FD9D2}"/>
              </a:ext>
            </a:extLst>
          </p:cNvPr>
          <p:cNvSpPr/>
          <p:nvPr/>
        </p:nvSpPr>
        <p:spPr>
          <a:xfrm>
            <a:off x="7582109"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Input on findings</a:t>
            </a:r>
          </a:p>
        </p:txBody>
      </p:sp>
      <p:sp>
        <p:nvSpPr>
          <p:cNvPr id="38" name="Rectangle 37">
            <a:extLst>
              <a:ext uri="{FF2B5EF4-FFF2-40B4-BE49-F238E27FC236}">
                <a16:creationId xmlns:a16="http://schemas.microsoft.com/office/drawing/2014/main" id="{BFF7C71E-691F-78D3-7F78-9B463B435216}"/>
              </a:ext>
            </a:extLst>
          </p:cNvPr>
          <p:cNvSpPr/>
          <p:nvPr/>
        </p:nvSpPr>
        <p:spPr>
          <a:xfrm rot="18900000">
            <a:off x="9907638"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9" name="Pentagon 38">
            <a:extLst>
              <a:ext uri="{FF2B5EF4-FFF2-40B4-BE49-F238E27FC236}">
                <a16:creationId xmlns:a16="http://schemas.microsoft.com/office/drawing/2014/main" id="{F61EBBB1-4D62-0560-0C9B-FD25F7D89500}"/>
              </a:ext>
            </a:extLst>
          </p:cNvPr>
          <p:cNvSpPr/>
          <p:nvPr/>
        </p:nvSpPr>
        <p:spPr>
          <a:xfrm>
            <a:off x="10215134" y="4817106"/>
            <a:ext cx="1359742"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Input on recommendation</a:t>
            </a:r>
          </a:p>
        </p:txBody>
      </p:sp>
      <p:sp>
        <p:nvSpPr>
          <p:cNvPr id="40" name="Rectangle 39">
            <a:extLst>
              <a:ext uri="{FF2B5EF4-FFF2-40B4-BE49-F238E27FC236}">
                <a16:creationId xmlns:a16="http://schemas.microsoft.com/office/drawing/2014/main" id="{7EE34C86-4F35-652B-423B-F168F14031B7}"/>
              </a:ext>
            </a:extLst>
          </p:cNvPr>
          <p:cNvSpPr/>
          <p:nvPr/>
        </p:nvSpPr>
        <p:spPr>
          <a:xfrm rot="18900000">
            <a:off x="5099573" y="5824169"/>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2" name="Pentagon 41">
            <a:extLst>
              <a:ext uri="{FF2B5EF4-FFF2-40B4-BE49-F238E27FC236}">
                <a16:creationId xmlns:a16="http://schemas.microsoft.com/office/drawing/2014/main" id="{D4FCBCAB-2AA5-C537-F049-C5A9856BEBDC}"/>
              </a:ext>
            </a:extLst>
          </p:cNvPr>
          <p:cNvSpPr/>
          <p:nvPr/>
        </p:nvSpPr>
        <p:spPr>
          <a:xfrm>
            <a:off x="5407069" y="5654994"/>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Overview of hypothesis</a:t>
            </a: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75F7BB5D-F3DC-EE58-A204-2FE5EA6E8A0B}"/>
              </a:ext>
            </a:extLst>
          </p:cNvPr>
          <p:cNvSpPr/>
          <p:nvPr/>
        </p:nvSpPr>
        <p:spPr>
          <a:xfrm rot="18900000">
            <a:off x="7312071" y="5824170"/>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4" name="Pentagon 43">
            <a:extLst>
              <a:ext uri="{FF2B5EF4-FFF2-40B4-BE49-F238E27FC236}">
                <a16:creationId xmlns:a16="http://schemas.microsoft.com/office/drawing/2014/main" id="{75ACA60A-9CE2-A6A7-CCFE-7E257B84D970}"/>
              </a:ext>
            </a:extLst>
          </p:cNvPr>
          <p:cNvSpPr/>
          <p:nvPr/>
        </p:nvSpPr>
        <p:spPr>
          <a:xfrm>
            <a:off x="7619567" y="5654995"/>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Preliminary report</a:t>
            </a:r>
          </a:p>
        </p:txBody>
      </p:sp>
      <p:sp>
        <p:nvSpPr>
          <p:cNvPr id="45" name="Rectangle 44">
            <a:extLst>
              <a:ext uri="{FF2B5EF4-FFF2-40B4-BE49-F238E27FC236}">
                <a16:creationId xmlns:a16="http://schemas.microsoft.com/office/drawing/2014/main" id="{D05D3F71-3654-CEC3-E9FB-7AEA58C0B2C9}"/>
              </a:ext>
            </a:extLst>
          </p:cNvPr>
          <p:cNvSpPr/>
          <p:nvPr/>
        </p:nvSpPr>
        <p:spPr>
          <a:xfrm rot="18900000">
            <a:off x="9910207" y="5824266"/>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6" name="Pentagon 45">
            <a:extLst>
              <a:ext uri="{FF2B5EF4-FFF2-40B4-BE49-F238E27FC236}">
                <a16:creationId xmlns:a16="http://schemas.microsoft.com/office/drawing/2014/main" id="{41AECA45-7B50-164A-D95E-173965843C95}"/>
              </a:ext>
            </a:extLst>
          </p:cNvPr>
          <p:cNvSpPr/>
          <p:nvPr/>
        </p:nvSpPr>
        <p:spPr>
          <a:xfrm>
            <a:off x="10217703" y="5655091"/>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Final </a:t>
            </a:r>
            <a:br>
              <a:rPr kumimoji="0" lang="en-DK" sz="1200" b="0" i="0" u="none" strike="noStrike" kern="1200" cap="none" spc="0" normalizeH="0" baseline="0" noProof="0" dirty="0">
                <a:ln>
                  <a:noFill/>
                </a:ln>
                <a:solidFill>
                  <a:schemeClr val="tx1"/>
                </a:solidFill>
                <a:effectLst/>
                <a:uLnTx/>
                <a:uFillTx/>
                <a:latin typeface="Arial"/>
                <a:ea typeface="+mn-ea"/>
                <a:cs typeface="+mn-cs"/>
              </a:rPr>
            </a:br>
            <a:r>
              <a:rPr kumimoji="0" lang="en-DK" sz="1200" b="0" i="0" u="none" strike="noStrike" kern="1200" cap="none" spc="0" normalizeH="0" baseline="0" noProof="0" dirty="0">
                <a:ln>
                  <a:noFill/>
                </a:ln>
                <a:solidFill>
                  <a:schemeClr val="tx1"/>
                </a:solidFill>
                <a:effectLst/>
                <a:uLnTx/>
                <a:uFillTx/>
                <a:latin typeface="Arial"/>
                <a:ea typeface="+mn-ea"/>
                <a:cs typeface="+mn-cs"/>
              </a:rPr>
              <a:t>report</a:t>
            </a:r>
          </a:p>
        </p:txBody>
      </p:sp>
      <p:sp>
        <p:nvSpPr>
          <p:cNvPr id="6" name="Pentagon 5">
            <a:extLst>
              <a:ext uri="{FF2B5EF4-FFF2-40B4-BE49-F238E27FC236}">
                <a16:creationId xmlns:a16="http://schemas.microsoft.com/office/drawing/2014/main" id="{98AB206A-0D62-794B-9676-7195D061F855}"/>
              </a:ext>
            </a:extLst>
          </p:cNvPr>
          <p:cNvSpPr/>
          <p:nvPr/>
        </p:nvSpPr>
        <p:spPr>
          <a:xfrm>
            <a:off x="1614487" y="1869206"/>
            <a:ext cx="3076783" cy="4788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lang="da-DK" sz="1200" b="1" dirty="0">
                <a:solidFill>
                  <a:schemeClr val="bg1"/>
                </a:solidFill>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Research and hypotheses</a:t>
            </a:r>
          </a:p>
        </p:txBody>
      </p:sp>
      <p:sp>
        <p:nvSpPr>
          <p:cNvPr id="3" name="Google Shape;507;p14">
            <a:extLst>
              <a:ext uri="{FF2B5EF4-FFF2-40B4-BE49-F238E27FC236}">
                <a16:creationId xmlns:a16="http://schemas.microsoft.com/office/drawing/2014/main" id="{BCD99062-AB40-65F9-DBDF-3BC1205BF62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7242494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High-level timeline for next [insert timeframe]</a:t>
            </a:r>
          </a:p>
        </p:txBody>
      </p:sp>
      <p:sp>
        <p:nvSpPr>
          <p:cNvPr id="2" name="Subtitle 1">
            <a:extLst>
              <a:ext uri="{FF2B5EF4-FFF2-40B4-BE49-F238E27FC236}">
                <a16:creationId xmlns:a16="http://schemas.microsoft.com/office/drawing/2014/main" id="{91DDC541-6D9E-F506-85B1-527F220F3A47}"/>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9DD7A073-E0B8-913C-47F2-031554468F7F}"/>
              </a:ext>
            </a:extLst>
          </p:cNvPr>
          <p:cNvSpPr>
            <a:spLocks noGrp="1"/>
          </p:cNvSpPr>
          <p:nvPr>
            <p:ph type="body" sz="quarter" idx="17"/>
          </p:nvPr>
        </p:nvSpPr>
        <p:spPr/>
        <p:txBody>
          <a:bodyPr/>
          <a:lstStyle/>
          <a:p>
            <a:endParaRPr lang="en-US"/>
          </a:p>
        </p:txBody>
      </p:sp>
      <p:graphicFrame>
        <p:nvGraphicFramePr>
          <p:cNvPr id="7" name="Google Shape;2527;p315">
            <a:extLst>
              <a:ext uri="{FF2B5EF4-FFF2-40B4-BE49-F238E27FC236}">
                <a16:creationId xmlns:a16="http://schemas.microsoft.com/office/drawing/2014/main" id="{D100BAA5-6C2E-B6D3-8812-B29B99313F06}"/>
              </a:ext>
            </a:extLst>
          </p:cNvPr>
          <p:cNvGraphicFramePr/>
          <p:nvPr>
            <p:extLst>
              <p:ext uri="{D42A27DB-BD31-4B8C-83A1-F6EECF244321}">
                <p14:modId xmlns:p14="http://schemas.microsoft.com/office/powerpoint/2010/main" val="4136097017"/>
              </p:ext>
            </p:extLst>
          </p:nvPr>
        </p:nvGraphicFramePr>
        <p:xfrm>
          <a:off x="554726" y="1870189"/>
          <a:ext cx="11082530" cy="3378869"/>
        </p:xfrm>
        <a:graphic>
          <a:graphicData uri="http://schemas.openxmlformats.org/drawingml/2006/table">
            <a:tbl>
              <a:tblPr firstRow="1" firstCol="1" bandRow="1">
                <a:noFill/>
              </a:tblPr>
              <a:tblGrid>
                <a:gridCol w="1843700">
                  <a:extLst>
                    <a:ext uri="{9D8B030D-6E8A-4147-A177-3AD203B41FA5}">
                      <a16:colId xmlns:a16="http://schemas.microsoft.com/office/drawing/2014/main" val="20000"/>
                    </a:ext>
                  </a:extLst>
                </a:gridCol>
                <a:gridCol w="615922">
                  <a:extLst>
                    <a:ext uri="{9D8B030D-6E8A-4147-A177-3AD203B41FA5}">
                      <a16:colId xmlns:a16="http://schemas.microsoft.com/office/drawing/2014/main" val="20003"/>
                    </a:ext>
                  </a:extLst>
                </a:gridCol>
                <a:gridCol w="615922">
                  <a:extLst>
                    <a:ext uri="{9D8B030D-6E8A-4147-A177-3AD203B41FA5}">
                      <a16:colId xmlns:a16="http://schemas.microsoft.com/office/drawing/2014/main" val="20004"/>
                    </a:ext>
                  </a:extLst>
                </a:gridCol>
                <a:gridCol w="615922">
                  <a:extLst>
                    <a:ext uri="{9D8B030D-6E8A-4147-A177-3AD203B41FA5}">
                      <a16:colId xmlns:a16="http://schemas.microsoft.com/office/drawing/2014/main" val="20005"/>
                    </a:ext>
                  </a:extLst>
                </a:gridCol>
                <a:gridCol w="615922">
                  <a:extLst>
                    <a:ext uri="{9D8B030D-6E8A-4147-A177-3AD203B41FA5}">
                      <a16:colId xmlns:a16="http://schemas.microsoft.com/office/drawing/2014/main" val="20006"/>
                    </a:ext>
                  </a:extLst>
                </a:gridCol>
                <a:gridCol w="615922">
                  <a:extLst>
                    <a:ext uri="{9D8B030D-6E8A-4147-A177-3AD203B41FA5}">
                      <a16:colId xmlns:a16="http://schemas.microsoft.com/office/drawing/2014/main" val="20007"/>
                    </a:ext>
                  </a:extLst>
                </a:gridCol>
                <a:gridCol w="615922">
                  <a:extLst>
                    <a:ext uri="{9D8B030D-6E8A-4147-A177-3AD203B41FA5}">
                      <a16:colId xmlns:a16="http://schemas.microsoft.com/office/drawing/2014/main" val="20008"/>
                    </a:ext>
                  </a:extLst>
                </a:gridCol>
                <a:gridCol w="615922">
                  <a:extLst>
                    <a:ext uri="{9D8B030D-6E8A-4147-A177-3AD203B41FA5}">
                      <a16:colId xmlns:a16="http://schemas.microsoft.com/office/drawing/2014/main" val="20009"/>
                    </a:ext>
                  </a:extLst>
                </a:gridCol>
                <a:gridCol w="615922">
                  <a:extLst>
                    <a:ext uri="{9D8B030D-6E8A-4147-A177-3AD203B41FA5}">
                      <a16:colId xmlns:a16="http://schemas.microsoft.com/office/drawing/2014/main" val="20010"/>
                    </a:ext>
                  </a:extLst>
                </a:gridCol>
                <a:gridCol w="615922">
                  <a:extLst>
                    <a:ext uri="{9D8B030D-6E8A-4147-A177-3AD203B41FA5}">
                      <a16:colId xmlns:a16="http://schemas.microsoft.com/office/drawing/2014/main" val="20011"/>
                    </a:ext>
                  </a:extLst>
                </a:gridCol>
                <a:gridCol w="615922">
                  <a:extLst>
                    <a:ext uri="{9D8B030D-6E8A-4147-A177-3AD203B41FA5}">
                      <a16:colId xmlns:a16="http://schemas.microsoft.com/office/drawing/2014/main" val="20012"/>
                    </a:ext>
                  </a:extLst>
                </a:gridCol>
                <a:gridCol w="615922">
                  <a:extLst>
                    <a:ext uri="{9D8B030D-6E8A-4147-A177-3AD203B41FA5}">
                      <a16:colId xmlns:a16="http://schemas.microsoft.com/office/drawing/2014/main" val="20013"/>
                    </a:ext>
                  </a:extLst>
                </a:gridCol>
                <a:gridCol w="615922">
                  <a:extLst>
                    <a:ext uri="{9D8B030D-6E8A-4147-A177-3AD203B41FA5}">
                      <a16:colId xmlns:a16="http://schemas.microsoft.com/office/drawing/2014/main" val="20014"/>
                    </a:ext>
                  </a:extLst>
                </a:gridCol>
                <a:gridCol w="615922">
                  <a:extLst>
                    <a:ext uri="{9D8B030D-6E8A-4147-A177-3AD203B41FA5}">
                      <a16:colId xmlns:a16="http://schemas.microsoft.com/office/drawing/2014/main" val="20015"/>
                    </a:ext>
                  </a:extLst>
                </a:gridCol>
                <a:gridCol w="615922">
                  <a:extLst>
                    <a:ext uri="{9D8B030D-6E8A-4147-A177-3AD203B41FA5}">
                      <a16:colId xmlns:a16="http://schemas.microsoft.com/office/drawing/2014/main" val="20016"/>
                    </a:ext>
                  </a:extLst>
                </a:gridCol>
                <a:gridCol w="615922">
                  <a:extLst>
                    <a:ext uri="{9D8B030D-6E8A-4147-A177-3AD203B41FA5}">
                      <a16:colId xmlns:a16="http://schemas.microsoft.com/office/drawing/2014/main" val="20017"/>
                    </a:ext>
                  </a:extLst>
                </a:gridCol>
              </a:tblGrid>
              <a:tr h="360900">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Week</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37</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38</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39</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40</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42</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43</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44</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45</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46</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47</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48</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49</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50</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51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2567">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2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2" name="Google Shape;2528;p315">
            <a:extLst>
              <a:ext uri="{FF2B5EF4-FFF2-40B4-BE49-F238E27FC236}">
                <a16:creationId xmlns:a16="http://schemas.microsoft.com/office/drawing/2014/main" id="{299704DE-F5EC-8F67-D393-8AA66553156F}"/>
              </a:ext>
            </a:extLst>
          </p:cNvPr>
          <p:cNvSpPr/>
          <p:nvPr/>
        </p:nvSpPr>
        <p:spPr>
          <a:xfrm>
            <a:off x="2431088" y="2340765"/>
            <a:ext cx="224000"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19" name="Google Shape;2529;p315">
            <a:extLst>
              <a:ext uri="{FF2B5EF4-FFF2-40B4-BE49-F238E27FC236}">
                <a16:creationId xmlns:a16="http://schemas.microsoft.com/office/drawing/2014/main" id="{8E108678-A3D5-CBBE-0393-87279C40F5F4}"/>
              </a:ext>
            </a:extLst>
          </p:cNvPr>
          <p:cNvSpPr/>
          <p:nvPr/>
        </p:nvSpPr>
        <p:spPr>
          <a:xfrm>
            <a:off x="2431088" y="2758732"/>
            <a:ext cx="1557584"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20" name="Google Shape;2530;p315">
            <a:extLst>
              <a:ext uri="{FF2B5EF4-FFF2-40B4-BE49-F238E27FC236}">
                <a16:creationId xmlns:a16="http://schemas.microsoft.com/office/drawing/2014/main" id="{2D23422C-A456-4A32-6666-B11F5B832282}"/>
              </a:ext>
            </a:extLst>
          </p:cNvPr>
          <p:cNvSpPr/>
          <p:nvPr/>
        </p:nvSpPr>
        <p:spPr>
          <a:xfrm>
            <a:off x="3781463" y="3176698"/>
            <a:ext cx="907375"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21" name="Google Shape;2531;p315">
            <a:extLst>
              <a:ext uri="{FF2B5EF4-FFF2-40B4-BE49-F238E27FC236}">
                <a16:creationId xmlns:a16="http://schemas.microsoft.com/office/drawing/2014/main" id="{00FCB8FC-8D74-B768-2330-AEFFEFEB48B6}"/>
              </a:ext>
            </a:extLst>
          </p:cNvPr>
          <p:cNvCxnSpPr/>
          <p:nvPr/>
        </p:nvCxnSpPr>
        <p:spPr>
          <a:xfrm>
            <a:off x="2431090" y="1892532"/>
            <a:ext cx="0" cy="3692000"/>
          </a:xfrm>
          <a:prstGeom prst="straightConnector1">
            <a:avLst/>
          </a:prstGeom>
          <a:noFill/>
          <a:ln w="15875" cap="flat" cmpd="sng">
            <a:solidFill>
              <a:schemeClr val="tx1"/>
            </a:solidFill>
            <a:prstDash val="dot"/>
            <a:round/>
            <a:headEnd type="none" w="med" len="med"/>
            <a:tailEnd type="none" w="med" len="med"/>
          </a:ln>
        </p:spPr>
      </p:cxnSp>
      <p:cxnSp>
        <p:nvCxnSpPr>
          <p:cNvPr id="22" name="Google Shape;2532;p315">
            <a:extLst>
              <a:ext uri="{FF2B5EF4-FFF2-40B4-BE49-F238E27FC236}">
                <a16:creationId xmlns:a16="http://schemas.microsoft.com/office/drawing/2014/main" id="{C6E3423B-10A9-74A7-A4F7-F7231E5692BC}"/>
              </a:ext>
            </a:extLst>
          </p:cNvPr>
          <p:cNvCxnSpPr>
            <a:cxnSpLocks/>
          </p:cNvCxnSpPr>
          <p:nvPr/>
        </p:nvCxnSpPr>
        <p:spPr>
          <a:xfrm>
            <a:off x="4697439" y="1892532"/>
            <a:ext cx="0" cy="3692000"/>
          </a:xfrm>
          <a:prstGeom prst="straightConnector1">
            <a:avLst/>
          </a:prstGeom>
          <a:noFill/>
          <a:ln w="15875" cap="flat" cmpd="sng">
            <a:solidFill>
              <a:schemeClr val="tx1"/>
            </a:solidFill>
            <a:prstDash val="dot"/>
            <a:round/>
            <a:headEnd type="none" w="med" len="med"/>
            <a:tailEnd type="none" w="med" len="med"/>
          </a:ln>
        </p:spPr>
      </p:cxnSp>
      <p:sp>
        <p:nvSpPr>
          <p:cNvPr id="31" name="Google Shape;2535;p315">
            <a:extLst>
              <a:ext uri="{FF2B5EF4-FFF2-40B4-BE49-F238E27FC236}">
                <a16:creationId xmlns:a16="http://schemas.microsoft.com/office/drawing/2014/main" id="{2D155D57-F63D-2453-A6CA-90CBC05E694E}"/>
              </a:ext>
            </a:extLst>
          </p:cNvPr>
          <p:cNvSpPr/>
          <p:nvPr/>
        </p:nvSpPr>
        <p:spPr>
          <a:xfrm>
            <a:off x="2327490"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4" name="Google Shape;2536;p315">
            <a:extLst>
              <a:ext uri="{FF2B5EF4-FFF2-40B4-BE49-F238E27FC236}">
                <a16:creationId xmlns:a16="http://schemas.microsoft.com/office/drawing/2014/main" id="{FB9154DE-F643-4B85-3A0A-72B9433A2F23}"/>
              </a:ext>
            </a:extLst>
          </p:cNvPr>
          <p:cNvSpPr/>
          <p:nvPr/>
        </p:nvSpPr>
        <p:spPr>
          <a:xfrm>
            <a:off x="4593839"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5" name="Google Shape;2537;p315">
            <a:extLst>
              <a:ext uri="{FF2B5EF4-FFF2-40B4-BE49-F238E27FC236}">
                <a16:creationId xmlns:a16="http://schemas.microsoft.com/office/drawing/2014/main" id="{6FDAE69A-D4E3-FBF9-4C9C-20385B697FD2}"/>
              </a:ext>
            </a:extLst>
          </p:cNvPr>
          <p:cNvSpPr txBox="1"/>
          <p:nvPr/>
        </p:nvSpPr>
        <p:spPr>
          <a:xfrm>
            <a:off x="1915690" y="5584532"/>
            <a:ext cx="1030800" cy="461624"/>
          </a:xfrm>
          <a:prstGeom prst="rect">
            <a:avLst/>
          </a:prstGeom>
          <a:noFill/>
          <a:ln>
            <a:noFill/>
          </a:ln>
        </p:spPr>
        <p:txBody>
          <a:bodyPr spcFirstLastPara="1" wrap="square" lIns="121900" tIns="121900" rIns="121900" bIns="121900" anchor="t" anchorCtr="0">
            <a:spAutoFit/>
          </a:bodyPr>
          <a:lstStyle/>
          <a:p>
            <a:pPr algn="ctr"/>
            <a:r>
              <a:rPr lang="en" sz="1400" dirty="0">
                <a:latin typeface="Arial" panose="020B0604020202020204" pitchFamily="34" charset="0"/>
                <a:ea typeface="Helvetica Neue"/>
                <a:cs typeface="Arial" panose="020B0604020202020204" pitchFamily="34" charset="0"/>
                <a:sym typeface="Helvetica Neue"/>
              </a:rPr>
              <a:t>Kick-off</a:t>
            </a:r>
            <a:endParaRPr sz="1400" dirty="0">
              <a:latin typeface="Arial" panose="020B0604020202020204" pitchFamily="34" charset="0"/>
              <a:ea typeface="Helvetica Neue"/>
              <a:cs typeface="Arial" panose="020B0604020202020204" pitchFamily="34" charset="0"/>
              <a:sym typeface="Helvetica Neue"/>
            </a:endParaRPr>
          </a:p>
        </p:txBody>
      </p:sp>
      <p:sp>
        <p:nvSpPr>
          <p:cNvPr id="36" name="Google Shape;2538;p315">
            <a:extLst>
              <a:ext uri="{FF2B5EF4-FFF2-40B4-BE49-F238E27FC236}">
                <a16:creationId xmlns:a16="http://schemas.microsoft.com/office/drawing/2014/main" id="{D7AFCEFB-258A-D924-8B76-1D446F5D07AC}"/>
              </a:ext>
            </a:extLst>
          </p:cNvPr>
          <p:cNvSpPr txBox="1"/>
          <p:nvPr/>
        </p:nvSpPr>
        <p:spPr>
          <a:xfrm>
            <a:off x="4122839" y="5624453"/>
            <a:ext cx="11492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a:t>
            </a:r>
          </a:p>
        </p:txBody>
      </p:sp>
      <p:sp>
        <p:nvSpPr>
          <p:cNvPr id="54" name="Google Shape;2539;p315">
            <a:extLst>
              <a:ext uri="{FF2B5EF4-FFF2-40B4-BE49-F238E27FC236}">
                <a16:creationId xmlns:a16="http://schemas.microsoft.com/office/drawing/2014/main" id="{96B4CFF9-D17E-AA0B-0AE8-41E22B19F214}"/>
              </a:ext>
            </a:extLst>
          </p:cNvPr>
          <p:cNvSpPr/>
          <p:nvPr/>
        </p:nvSpPr>
        <p:spPr>
          <a:xfrm>
            <a:off x="4688847" y="3633932"/>
            <a:ext cx="4541288"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59" name="Google Shape;2540;p315">
            <a:extLst>
              <a:ext uri="{FF2B5EF4-FFF2-40B4-BE49-F238E27FC236}">
                <a16:creationId xmlns:a16="http://schemas.microsoft.com/office/drawing/2014/main" id="{8479F690-FA79-6EF3-EA40-0D37A3A1A5A3}"/>
              </a:ext>
            </a:extLst>
          </p:cNvPr>
          <p:cNvSpPr/>
          <p:nvPr/>
        </p:nvSpPr>
        <p:spPr>
          <a:xfrm>
            <a:off x="9238738" y="4933832"/>
            <a:ext cx="2257745"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60" name="Google Shape;2541;p315">
            <a:extLst>
              <a:ext uri="{FF2B5EF4-FFF2-40B4-BE49-F238E27FC236}">
                <a16:creationId xmlns:a16="http://schemas.microsoft.com/office/drawing/2014/main" id="{F25182EE-472E-D83F-B499-3D0431600A49}"/>
              </a:ext>
            </a:extLst>
          </p:cNvPr>
          <p:cNvCxnSpPr/>
          <p:nvPr/>
        </p:nvCxnSpPr>
        <p:spPr>
          <a:xfrm>
            <a:off x="11496489" y="1892532"/>
            <a:ext cx="0" cy="3692000"/>
          </a:xfrm>
          <a:prstGeom prst="straightConnector1">
            <a:avLst/>
          </a:prstGeom>
          <a:noFill/>
          <a:ln w="15875" cap="flat" cmpd="sng">
            <a:solidFill>
              <a:schemeClr val="tx1"/>
            </a:solidFill>
            <a:prstDash val="dot"/>
            <a:round/>
            <a:headEnd type="none" w="med" len="med"/>
            <a:tailEnd type="none" w="med" len="med"/>
          </a:ln>
        </p:spPr>
      </p:cxnSp>
      <p:sp>
        <p:nvSpPr>
          <p:cNvPr id="61" name="Google Shape;2542;p315">
            <a:extLst>
              <a:ext uri="{FF2B5EF4-FFF2-40B4-BE49-F238E27FC236}">
                <a16:creationId xmlns:a16="http://schemas.microsoft.com/office/drawing/2014/main" id="{A3BB05CA-C79B-1772-37EB-5F5AC6BEDEDA}"/>
              </a:ext>
            </a:extLst>
          </p:cNvPr>
          <p:cNvSpPr/>
          <p:nvPr/>
        </p:nvSpPr>
        <p:spPr>
          <a:xfrm>
            <a:off x="1139288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2" name="Google Shape;2543;p315">
            <a:extLst>
              <a:ext uri="{FF2B5EF4-FFF2-40B4-BE49-F238E27FC236}">
                <a16:creationId xmlns:a16="http://schemas.microsoft.com/office/drawing/2014/main" id="{D0D5417B-196D-09E9-53E9-0AFF2B71364B}"/>
              </a:ext>
            </a:extLst>
          </p:cNvPr>
          <p:cNvSpPr txBox="1"/>
          <p:nvPr/>
        </p:nvSpPr>
        <p:spPr>
          <a:xfrm>
            <a:off x="10461736" y="5584540"/>
            <a:ext cx="1262717" cy="677068"/>
          </a:xfrm>
          <a:prstGeom prst="rect">
            <a:avLst/>
          </a:prstGeom>
          <a:noFill/>
          <a:ln>
            <a:noFill/>
          </a:ln>
        </p:spPr>
        <p:txBody>
          <a:bodyPr spcFirstLastPara="1" wrap="square" lIns="121900" tIns="121900" rIns="121900" bIns="121900" anchor="t" anchorCtr="0">
            <a:spAutoFit/>
          </a:bodyPr>
          <a:lstStyle/>
          <a:p>
            <a:pPr algn="r"/>
            <a:r>
              <a:rPr lang="en-US" sz="1400" dirty="0">
                <a:latin typeface="Arial" panose="020B0604020202020204" pitchFamily="34" charset="0"/>
                <a:ea typeface="Helvetica Neue"/>
                <a:cs typeface="Arial" panose="020B0604020202020204" pitchFamily="34" charset="0"/>
                <a:sym typeface="Helvetica Neue"/>
              </a:rPr>
              <a:t>[Insert stage-gate]</a:t>
            </a:r>
          </a:p>
        </p:txBody>
      </p:sp>
      <p:sp>
        <p:nvSpPr>
          <p:cNvPr id="68" name="Google Shape;2544;p315">
            <a:extLst>
              <a:ext uri="{FF2B5EF4-FFF2-40B4-BE49-F238E27FC236}">
                <a16:creationId xmlns:a16="http://schemas.microsoft.com/office/drawing/2014/main" id="{1E59D4E5-9A96-ADC2-3C11-66788A7D6A56}"/>
              </a:ext>
            </a:extLst>
          </p:cNvPr>
          <p:cNvSpPr/>
          <p:nvPr/>
        </p:nvSpPr>
        <p:spPr>
          <a:xfrm>
            <a:off x="4688846" y="4067232"/>
            <a:ext cx="1551537"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75" name="Google Shape;2545;p315">
            <a:extLst>
              <a:ext uri="{FF2B5EF4-FFF2-40B4-BE49-F238E27FC236}">
                <a16:creationId xmlns:a16="http://schemas.microsoft.com/office/drawing/2014/main" id="{E328045F-5B75-2597-6F50-E785ABEFD44E}"/>
              </a:ext>
            </a:extLst>
          </p:cNvPr>
          <p:cNvSpPr/>
          <p:nvPr/>
        </p:nvSpPr>
        <p:spPr>
          <a:xfrm>
            <a:off x="4914133" y="4500532"/>
            <a:ext cx="4324600"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76" name="Google Shape;2546;p315">
            <a:extLst>
              <a:ext uri="{FF2B5EF4-FFF2-40B4-BE49-F238E27FC236}">
                <a16:creationId xmlns:a16="http://schemas.microsoft.com/office/drawing/2014/main" id="{7837C283-585C-1CA7-70CF-24E30FBFE7FF}"/>
              </a:ext>
            </a:extLst>
          </p:cNvPr>
          <p:cNvCxnSpPr>
            <a:cxnSpLocks/>
          </p:cNvCxnSpPr>
          <p:nvPr/>
        </p:nvCxnSpPr>
        <p:spPr>
          <a:xfrm>
            <a:off x="6963788" y="1892532"/>
            <a:ext cx="0" cy="3692000"/>
          </a:xfrm>
          <a:prstGeom prst="straightConnector1">
            <a:avLst/>
          </a:prstGeom>
          <a:noFill/>
          <a:ln w="15875" cap="flat" cmpd="sng">
            <a:solidFill>
              <a:schemeClr val="tx1"/>
            </a:solidFill>
            <a:prstDash val="dot"/>
            <a:round/>
            <a:headEnd type="none" w="med" len="med"/>
            <a:tailEnd type="none" w="med" len="med"/>
          </a:ln>
        </p:spPr>
      </p:cxnSp>
      <p:cxnSp>
        <p:nvCxnSpPr>
          <p:cNvPr id="77" name="Google Shape;2547;p315">
            <a:extLst>
              <a:ext uri="{FF2B5EF4-FFF2-40B4-BE49-F238E27FC236}">
                <a16:creationId xmlns:a16="http://schemas.microsoft.com/office/drawing/2014/main" id="{1BA9BE87-7911-9952-175F-5C3EC38AF0BC}"/>
              </a:ext>
            </a:extLst>
          </p:cNvPr>
          <p:cNvCxnSpPr>
            <a:cxnSpLocks/>
          </p:cNvCxnSpPr>
          <p:nvPr/>
        </p:nvCxnSpPr>
        <p:spPr>
          <a:xfrm>
            <a:off x="9230137" y="1892532"/>
            <a:ext cx="0" cy="3692000"/>
          </a:xfrm>
          <a:prstGeom prst="straightConnector1">
            <a:avLst/>
          </a:prstGeom>
          <a:noFill/>
          <a:ln w="15875" cap="flat" cmpd="sng">
            <a:solidFill>
              <a:schemeClr val="tx1"/>
            </a:solidFill>
            <a:prstDash val="dot"/>
            <a:round/>
            <a:headEnd type="none" w="med" len="med"/>
            <a:tailEnd type="none" w="med" len="med"/>
          </a:ln>
        </p:spPr>
      </p:cxnSp>
      <p:sp>
        <p:nvSpPr>
          <p:cNvPr id="78" name="Google Shape;2548;p315">
            <a:extLst>
              <a:ext uri="{FF2B5EF4-FFF2-40B4-BE49-F238E27FC236}">
                <a16:creationId xmlns:a16="http://schemas.microsoft.com/office/drawing/2014/main" id="{DB08CAA4-C099-2857-B557-9D920814E9B5}"/>
              </a:ext>
            </a:extLst>
          </p:cNvPr>
          <p:cNvSpPr txBox="1"/>
          <p:nvPr/>
        </p:nvSpPr>
        <p:spPr>
          <a:xfrm>
            <a:off x="5953988"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a:t>
            </a:r>
            <a:r>
              <a:rPr lang="en-US" sz="1400" dirty="0" err="1">
                <a:latin typeface="Arial" panose="020B0604020202020204" pitchFamily="34" charset="0"/>
                <a:ea typeface="Helvetica Neue"/>
                <a:cs typeface="Arial" panose="020B0604020202020204" pitchFamily="34" charset="0"/>
                <a:sym typeface="Helvetica Neue"/>
              </a:rPr>
              <a:t>SteerCo</a:t>
            </a:r>
            <a:r>
              <a:rPr lang="en-US" sz="1400" dirty="0">
                <a:latin typeface="Arial" panose="020B0604020202020204" pitchFamily="34" charset="0"/>
                <a:ea typeface="Helvetica Neue"/>
                <a:cs typeface="Arial" panose="020B0604020202020204" pitchFamily="34" charset="0"/>
                <a:sym typeface="Helvetica Neue"/>
              </a:rPr>
              <a:t> or similar]</a:t>
            </a:r>
          </a:p>
        </p:txBody>
      </p:sp>
      <p:sp>
        <p:nvSpPr>
          <p:cNvPr id="79" name="Google Shape;2549;p315">
            <a:extLst>
              <a:ext uri="{FF2B5EF4-FFF2-40B4-BE49-F238E27FC236}">
                <a16:creationId xmlns:a16="http://schemas.microsoft.com/office/drawing/2014/main" id="{3EB53851-3430-9030-B175-DAC2C4729E25}"/>
              </a:ext>
            </a:extLst>
          </p:cNvPr>
          <p:cNvSpPr txBox="1"/>
          <p:nvPr/>
        </p:nvSpPr>
        <p:spPr>
          <a:xfrm>
            <a:off x="8220337"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a:t>
            </a:r>
            <a:r>
              <a:rPr lang="en-US" sz="1400" dirty="0" err="1">
                <a:latin typeface="Arial" panose="020B0604020202020204" pitchFamily="34" charset="0"/>
                <a:ea typeface="Helvetica Neue"/>
                <a:cs typeface="Arial" panose="020B0604020202020204" pitchFamily="34" charset="0"/>
                <a:sym typeface="Helvetica Neue"/>
              </a:rPr>
              <a:t>SteerCo</a:t>
            </a:r>
            <a:r>
              <a:rPr lang="en-US" sz="1400" dirty="0">
                <a:latin typeface="Arial" panose="020B0604020202020204" pitchFamily="34" charset="0"/>
                <a:ea typeface="Helvetica Neue"/>
                <a:cs typeface="Arial" panose="020B0604020202020204" pitchFamily="34" charset="0"/>
                <a:sym typeface="Helvetica Neue"/>
              </a:rPr>
              <a:t> or similar]</a:t>
            </a:r>
          </a:p>
        </p:txBody>
      </p:sp>
      <p:sp>
        <p:nvSpPr>
          <p:cNvPr id="87" name="Google Shape;2557;p315">
            <a:extLst>
              <a:ext uri="{FF2B5EF4-FFF2-40B4-BE49-F238E27FC236}">
                <a16:creationId xmlns:a16="http://schemas.microsoft.com/office/drawing/2014/main" id="{B2BB8636-1F86-CBEC-91E6-F17E9A6B2AE2}"/>
              </a:ext>
            </a:extLst>
          </p:cNvPr>
          <p:cNvSpPr/>
          <p:nvPr/>
        </p:nvSpPr>
        <p:spPr>
          <a:xfrm>
            <a:off x="912653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88" name="Google Shape;2558;p315">
            <a:extLst>
              <a:ext uri="{FF2B5EF4-FFF2-40B4-BE49-F238E27FC236}">
                <a16:creationId xmlns:a16="http://schemas.microsoft.com/office/drawing/2014/main" id="{90A35796-3189-8A47-194C-C43CC2BA67F4}"/>
              </a:ext>
            </a:extLst>
          </p:cNvPr>
          <p:cNvSpPr/>
          <p:nvPr/>
        </p:nvSpPr>
        <p:spPr>
          <a:xfrm>
            <a:off x="6860188"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274948C9-1F49-B6D3-6AC5-A6F10D2716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B557A330-140D-94AE-2741-6C79CA2D138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121893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plan with status / Insert action title]</a:t>
            </a:r>
            <a:endParaRPr lang="en-DK" dirty="0"/>
          </a:p>
        </p:txBody>
      </p:sp>
      <p:sp>
        <p:nvSpPr>
          <p:cNvPr id="6" name="Text Placeholder 5">
            <a:extLst>
              <a:ext uri="{FF2B5EF4-FFF2-40B4-BE49-F238E27FC236}">
                <a16:creationId xmlns:a16="http://schemas.microsoft.com/office/drawing/2014/main" id="{ED4C1A6E-1DBE-B684-24B4-1C1AEC3E415A}"/>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D3E30B9F-7F3B-8195-44A2-71259B6991B7}"/>
              </a:ext>
            </a:extLst>
          </p:cNvPr>
          <p:cNvGraphicFramePr>
            <a:graphicFrameLocks noGrp="1"/>
          </p:cNvGraphicFramePr>
          <p:nvPr>
            <p:extLst>
              <p:ext uri="{D42A27DB-BD31-4B8C-83A1-F6EECF244321}">
                <p14:modId xmlns:p14="http://schemas.microsoft.com/office/powerpoint/2010/main" val="1577221912"/>
              </p:ext>
            </p:extLst>
          </p:nvPr>
        </p:nvGraphicFramePr>
        <p:xfrm>
          <a:off x="554736" y="1550158"/>
          <a:ext cx="11032423" cy="4853953"/>
        </p:xfrm>
        <a:graphic>
          <a:graphicData uri="http://schemas.openxmlformats.org/drawingml/2006/table">
            <a:tbl>
              <a:tblPr>
                <a:tableStyleId>{8799B23B-EC83-4686-B30A-512413B5E67A}</a:tableStyleId>
              </a:tblPr>
              <a:tblGrid>
                <a:gridCol w="3492301">
                  <a:extLst>
                    <a:ext uri="{9D8B030D-6E8A-4147-A177-3AD203B41FA5}">
                      <a16:colId xmlns:a16="http://schemas.microsoft.com/office/drawing/2014/main" val="20000"/>
                    </a:ext>
                  </a:extLst>
                </a:gridCol>
                <a:gridCol w="968933">
                  <a:extLst>
                    <a:ext uri="{9D8B030D-6E8A-4147-A177-3AD203B41FA5}">
                      <a16:colId xmlns:a16="http://schemas.microsoft.com/office/drawing/2014/main" val="1858057564"/>
                    </a:ext>
                  </a:extLst>
                </a:gridCol>
                <a:gridCol w="968933">
                  <a:extLst>
                    <a:ext uri="{9D8B030D-6E8A-4147-A177-3AD203B41FA5}">
                      <a16:colId xmlns:a16="http://schemas.microsoft.com/office/drawing/2014/main" val="2419383784"/>
                    </a:ext>
                  </a:extLst>
                </a:gridCol>
                <a:gridCol w="742356">
                  <a:extLst>
                    <a:ext uri="{9D8B030D-6E8A-4147-A177-3AD203B41FA5}">
                      <a16:colId xmlns:a16="http://schemas.microsoft.com/office/drawing/2014/main" val="20001"/>
                    </a:ext>
                  </a:extLst>
                </a:gridCol>
                <a:gridCol w="485990">
                  <a:extLst>
                    <a:ext uri="{9D8B030D-6E8A-4147-A177-3AD203B41FA5}">
                      <a16:colId xmlns:a16="http://schemas.microsoft.com/office/drawing/2014/main" val="20005"/>
                    </a:ext>
                  </a:extLst>
                </a:gridCol>
                <a:gridCol w="485990">
                  <a:extLst>
                    <a:ext uri="{9D8B030D-6E8A-4147-A177-3AD203B41FA5}">
                      <a16:colId xmlns:a16="http://schemas.microsoft.com/office/drawing/2014/main" val="20006"/>
                    </a:ext>
                  </a:extLst>
                </a:gridCol>
                <a:gridCol w="485990">
                  <a:extLst>
                    <a:ext uri="{9D8B030D-6E8A-4147-A177-3AD203B41FA5}">
                      <a16:colId xmlns:a16="http://schemas.microsoft.com/office/drawing/2014/main" val="20007"/>
                    </a:ext>
                  </a:extLst>
                </a:gridCol>
                <a:gridCol w="485990">
                  <a:extLst>
                    <a:ext uri="{9D8B030D-6E8A-4147-A177-3AD203B41FA5}">
                      <a16:colId xmlns:a16="http://schemas.microsoft.com/office/drawing/2014/main" val="20008"/>
                    </a:ext>
                  </a:extLst>
                </a:gridCol>
                <a:gridCol w="485990">
                  <a:extLst>
                    <a:ext uri="{9D8B030D-6E8A-4147-A177-3AD203B41FA5}">
                      <a16:colId xmlns:a16="http://schemas.microsoft.com/office/drawing/2014/main" val="20009"/>
                    </a:ext>
                  </a:extLst>
                </a:gridCol>
                <a:gridCol w="485990">
                  <a:extLst>
                    <a:ext uri="{9D8B030D-6E8A-4147-A177-3AD203B41FA5}">
                      <a16:colId xmlns:a16="http://schemas.microsoft.com/office/drawing/2014/main" val="20010"/>
                    </a:ext>
                  </a:extLst>
                </a:gridCol>
                <a:gridCol w="485990">
                  <a:extLst>
                    <a:ext uri="{9D8B030D-6E8A-4147-A177-3AD203B41FA5}">
                      <a16:colId xmlns:a16="http://schemas.microsoft.com/office/drawing/2014/main" val="20011"/>
                    </a:ext>
                  </a:extLst>
                </a:gridCol>
                <a:gridCol w="485990">
                  <a:extLst>
                    <a:ext uri="{9D8B030D-6E8A-4147-A177-3AD203B41FA5}">
                      <a16:colId xmlns:a16="http://schemas.microsoft.com/office/drawing/2014/main" val="2293856819"/>
                    </a:ext>
                  </a:extLst>
                </a:gridCol>
                <a:gridCol w="485990">
                  <a:extLst>
                    <a:ext uri="{9D8B030D-6E8A-4147-A177-3AD203B41FA5}">
                      <a16:colId xmlns:a16="http://schemas.microsoft.com/office/drawing/2014/main" val="1872980911"/>
                    </a:ext>
                  </a:extLst>
                </a:gridCol>
                <a:gridCol w="485990">
                  <a:extLst>
                    <a:ext uri="{9D8B030D-6E8A-4147-A177-3AD203B41FA5}">
                      <a16:colId xmlns:a16="http://schemas.microsoft.com/office/drawing/2014/main" val="1887288436"/>
                    </a:ext>
                  </a:extLst>
                </a:gridCol>
              </a:tblGrid>
              <a:tr h="360845">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altLang="ja-JP" sz="1200" b="1" i="0" u="none" strike="noStrike" cap="none" normalizeH="0" baseline="0" dirty="0">
                        <a:ln>
                          <a:noFill/>
                        </a:ln>
                        <a:solidFill>
                          <a:schemeClr val="tx1"/>
                        </a:solidFill>
                        <a:effectLst/>
                        <a:latin typeface="+mn-lt"/>
                        <a:ea typeface="ＭＳ Ｐゴシック" pitchFamily="50" charset="-128"/>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chemeClr val="tx1"/>
                          </a:solidFill>
                          <a:effectLst/>
                          <a:latin typeface="+mn-lt"/>
                        </a:rPr>
                        <a:t>Owner</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chemeClr val="tx1"/>
                          </a:solidFill>
                          <a:effectLst/>
                          <a:latin typeface="+mn-lt"/>
                        </a:rPr>
                        <a:t>Due date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u="none" strike="noStrike" cap="none" normalizeH="0" baseline="0" dirty="0">
                          <a:ln>
                            <a:noFill/>
                          </a:ln>
                          <a:solidFill>
                            <a:schemeClr val="tx1"/>
                          </a:solidFill>
                          <a:effectLst/>
                          <a:latin typeface="+mn-lt"/>
                        </a:rPr>
                        <a:t>Status</a:t>
                      </a:r>
                      <a:endParaRPr kumimoji="0" lang="en-GB" sz="1000" b="1" i="0" u="none" strike="noStrike" cap="none" normalizeH="0" baseline="0" dirty="0">
                        <a:ln>
                          <a:noFill/>
                        </a:ln>
                        <a:solidFill>
                          <a:schemeClr val="tx1"/>
                        </a:solidFill>
                        <a:effectLst/>
                        <a:latin typeface="+mn-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bg1"/>
                          </a:solidFill>
                          <a:effectLst/>
                          <a:latin typeface="Arial" panose="020B0604020202020204" pitchFamily="34" charset="0"/>
                        </a:rPr>
                        <a:t>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ctr"/>
                      <a:r>
                        <a:rPr lang="en-AU" sz="1000" b="0" i="0" u="none" strike="noStrike" dirty="0">
                          <a:solidFill>
                            <a:schemeClr val="tx1"/>
                          </a:solidFill>
                          <a:effectLst/>
                          <a:latin typeface="Arial" panose="020B0604020202020204" pitchFamily="34" charset="0"/>
                        </a:rPr>
                        <a:t>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10</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Done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Challenged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Challenged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44122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30138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82752714"/>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06478922"/>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Not started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6177101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85242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4672666"/>
                  </a:ext>
                </a:extLst>
              </a:tr>
            </a:tbl>
          </a:graphicData>
        </a:graphic>
      </p:graphicFrame>
      <p:cxnSp>
        <p:nvCxnSpPr>
          <p:cNvPr id="7" name="Straight Connector 6">
            <a:extLst>
              <a:ext uri="{FF2B5EF4-FFF2-40B4-BE49-F238E27FC236}">
                <a16:creationId xmlns:a16="http://schemas.microsoft.com/office/drawing/2014/main" id="{F43821D1-77C1-F180-D003-D383E608BE04}"/>
              </a:ext>
            </a:extLst>
          </p:cNvPr>
          <p:cNvCxnSpPr>
            <a:cxnSpLocks/>
          </p:cNvCxnSpPr>
          <p:nvPr/>
        </p:nvCxnSpPr>
        <p:spPr>
          <a:xfrm>
            <a:off x="6770914" y="1411658"/>
            <a:ext cx="48162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B7D5FC-AC5C-BFAA-05E7-BDBE839E3681}"/>
              </a:ext>
            </a:extLst>
          </p:cNvPr>
          <p:cNvSpPr txBox="1"/>
          <p:nvPr/>
        </p:nvSpPr>
        <p:spPr>
          <a:xfrm>
            <a:off x="8258542" y="1273159"/>
            <a:ext cx="1840993" cy="276999"/>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lang="en-US" sz="1200" b="1" dirty="0">
                <a:latin typeface="Arial" panose="020B0604020202020204"/>
              </a:rPr>
              <a:t>Project week</a:t>
            </a:r>
            <a:endParaRPr kumimoji="0" lang="en-US" sz="1200" b="1" i="0" u="none" strike="noStrike" kern="1200" cap="none" spc="0" normalizeH="0" baseline="0" noProof="0" dirty="0">
              <a:ln>
                <a:noFill/>
              </a:ln>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5FAC2CEA-89E9-B101-19ED-1AFDBFC544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719707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3DD0-481B-DCD5-B771-D615DE5A0053}"/>
              </a:ext>
            </a:extLst>
          </p:cNvPr>
          <p:cNvSpPr>
            <a:spLocks noGrp="1"/>
          </p:cNvSpPr>
          <p:nvPr>
            <p:ph type="title"/>
          </p:nvPr>
        </p:nvSpPr>
        <p:spPr/>
        <p:txBody>
          <a:bodyPr/>
          <a:lstStyle/>
          <a:p>
            <a:r>
              <a:rPr lang="en-US" dirty="0"/>
              <a:t>The structure of a best-practice business case creates a compelling story that effectively guides decision makers towards the solution</a:t>
            </a:r>
          </a:p>
        </p:txBody>
      </p:sp>
      <p:sp>
        <p:nvSpPr>
          <p:cNvPr id="42" name="Text Placeholder 41">
            <a:extLst>
              <a:ext uri="{FF2B5EF4-FFF2-40B4-BE49-F238E27FC236}">
                <a16:creationId xmlns:a16="http://schemas.microsoft.com/office/drawing/2014/main" id="{5AB3797C-5940-13D6-638E-68FA6CF5ACD8}"/>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4DF071E-1388-14ED-90D3-795E58BC7498}"/>
              </a:ext>
            </a:extLst>
          </p:cNvPr>
          <p:cNvSpPr/>
          <p:nvPr/>
        </p:nvSpPr>
        <p:spPr>
          <a:xfrm>
            <a:off x="7771662" y="1396868"/>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Executive summary</a:t>
            </a:r>
          </a:p>
        </p:txBody>
      </p:sp>
      <p:sp>
        <p:nvSpPr>
          <p:cNvPr id="8" name="Rectangle 7">
            <a:extLst>
              <a:ext uri="{FF2B5EF4-FFF2-40B4-BE49-F238E27FC236}">
                <a16:creationId xmlns:a16="http://schemas.microsoft.com/office/drawing/2014/main" id="{8B40A527-D25A-64B6-1798-1587E257535C}"/>
              </a:ext>
            </a:extLst>
          </p:cNvPr>
          <p:cNvSpPr/>
          <p:nvPr/>
        </p:nvSpPr>
        <p:spPr>
          <a:xfrm>
            <a:off x="7771662" y="182687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Background and context</a:t>
            </a:r>
          </a:p>
        </p:txBody>
      </p:sp>
      <p:sp>
        <p:nvSpPr>
          <p:cNvPr id="9" name="Rectangle 8">
            <a:extLst>
              <a:ext uri="{FF2B5EF4-FFF2-40B4-BE49-F238E27FC236}">
                <a16:creationId xmlns:a16="http://schemas.microsoft.com/office/drawing/2014/main" id="{F9708D94-6014-ED13-46F6-2E7D6D39C0B5}"/>
              </a:ext>
            </a:extLst>
          </p:cNvPr>
          <p:cNvSpPr/>
          <p:nvPr/>
        </p:nvSpPr>
        <p:spPr>
          <a:xfrm>
            <a:off x="7771662" y="225688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What is the problem? </a:t>
            </a:r>
          </a:p>
        </p:txBody>
      </p:sp>
      <p:sp>
        <p:nvSpPr>
          <p:cNvPr id="10" name="Rectangle 9">
            <a:extLst>
              <a:ext uri="{FF2B5EF4-FFF2-40B4-BE49-F238E27FC236}">
                <a16:creationId xmlns:a16="http://schemas.microsoft.com/office/drawing/2014/main" id="{343CB20E-CF3D-1828-72F4-4F16F0BC5FAD}"/>
              </a:ext>
            </a:extLst>
          </p:cNvPr>
          <p:cNvSpPr/>
          <p:nvPr/>
        </p:nvSpPr>
        <p:spPr>
          <a:xfrm>
            <a:off x="7771662" y="268689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High-level solution and vision</a:t>
            </a:r>
          </a:p>
        </p:txBody>
      </p:sp>
      <p:sp>
        <p:nvSpPr>
          <p:cNvPr id="11" name="Rectangle 10">
            <a:extLst>
              <a:ext uri="{FF2B5EF4-FFF2-40B4-BE49-F238E27FC236}">
                <a16:creationId xmlns:a16="http://schemas.microsoft.com/office/drawing/2014/main" id="{354C3BC8-075D-9EF7-7408-C1797685FB4F}"/>
              </a:ext>
            </a:extLst>
          </p:cNvPr>
          <p:cNvSpPr/>
          <p:nvPr/>
        </p:nvSpPr>
        <p:spPr>
          <a:xfrm>
            <a:off x="7771662" y="3546918"/>
            <a:ext cx="1748371" cy="97453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Recommended solution</a:t>
            </a:r>
          </a:p>
        </p:txBody>
      </p:sp>
      <p:sp>
        <p:nvSpPr>
          <p:cNvPr id="12" name="Rectangle 11">
            <a:extLst>
              <a:ext uri="{FF2B5EF4-FFF2-40B4-BE49-F238E27FC236}">
                <a16:creationId xmlns:a16="http://schemas.microsoft.com/office/drawing/2014/main" id="{21B2D209-74BD-F45D-C0D8-F808A87FF7A0}"/>
              </a:ext>
            </a:extLst>
          </p:cNvPr>
          <p:cNvSpPr/>
          <p:nvPr/>
        </p:nvSpPr>
        <p:spPr>
          <a:xfrm>
            <a:off x="7771662" y="458235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Implementation plan</a:t>
            </a:r>
          </a:p>
        </p:txBody>
      </p:sp>
      <p:sp>
        <p:nvSpPr>
          <p:cNvPr id="13" name="Rectangle 12">
            <a:extLst>
              <a:ext uri="{FF2B5EF4-FFF2-40B4-BE49-F238E27FC236}">
                <a16:creationId xmlns:a16="http://schemas.microsoft.com/office/drawing/2014/main" id="{183DD05F-DDFE-E828-603D-EA7EEC38E3CF}"/>
              </a:ext>
            </a:extLst>
          </p:cNvPr>
          <p:cNvSpPr/>
          <p:nvPr/>
        </p:nvSpPr>
        <p:spPr>
          <a:xfrm>
            <a:off x="7771662" y="501236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 and mitigations</a:t>
            </a:r>
          </a:p>
        </p:txBody>
      </p:sp>
      <p:sp>
        <p:nvSpPr>
          <p:cNvPr id="14" name="Rectangle 13">
            <a:extLst>
              <a:ext uri="{FF2B5EF4-FFF2-40B4-BE49-F238E27FC236}">
                <a16:creationId xmlns:a16="http://schemas.microsoft.com/office/drawing/2014/main" id="{CB302533-406D-BE50-4DF6-BC8FB44B047E}"/>
              </a:ext>
            </a:extLst>
          </p:cNvPr>
          <p:cNvSpPr/>
          <p:nvPr/>
        </p:nvSpPr>
        <p:spPr>
          <a:xfrm>
            <a:off x="7771662" y="5872386"/>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Recommendations and next step</a:t>
            </a:r>
          </a:p>
        </p:txBody>
      </p:sp>
      <p:sp>
        <p:nvSpPr>
          <p:cNvPr id="15" name="Oval 14">
            <a:extLst>
              <a:ext uri="{FF2B5EF4-FFF2-40B4-BE49-F238E27FC236}">
                <a16:creationId xmlns:a16="http://schemas.microsoft.com/office/drawing/2014/main" id="{1AB3EEF6-0D64-CDD7-9B4D-81EC6C755AB2}"/>
              </a:ext>
            </a:extLst>
          </p:cNvPr>
          <p:cNvSpPr/>
          <p:nvPr/>
        </p:nvSpPr>
        <p:spPr>
          <a:xfrm>
            <a:off x="7634502" y="1434192"/>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a:t>
            </a:r>
          </a:p>
        </p:txBody>
      </p:sp>
      <p:sp>
        <p:nvSpPr>
          <p:cNvPr id="16" name="Oval 15">
            <a:extLst>
              <a:ext uri="{FF2B5EF4-FFF2-40B4-BE49-F238E27FC236}">
                <a16:creationId xmlns:a16="http://schemas.microsoft.com/office/drawing/2014/main" id="{FEF6C605-1934-1640-3573-3691FD7DFF96}"/>
              </a:ext>
            </a:extLst>
          </p:cNvPr>
          <p:cNvSpPr/>
          <p:nvPr/>
        </p:nvSpPr>
        <p:spPr>
          <a:xfrm>
            <a:off x="7634502" y="1867558"/>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2</a:t>
            </a:r>
          </a:p>
        </p:txBody>
      </p:sp>
      <p:sp>
        <p:nvSpPr>
          <p:cNvPr id="17" name="Oval 16">
            <a:extLst>
              <a:ext uri="{FF2B5EF4-FFF2-40B4-BE49-F238E27FC236}">
                <a16:creationId xmlns:a16="http://schemas.microsoft.com/office/drawing/2014/main" id="{56EBB301-6767-2818-A390-3213BEEB4A1E}"/>
              </a:ext>
            </a:extLst>
          </p:cNvPr>
          <p:cNvSpPr/>
          <p:nvPr/>
        </p:nvSpPr>
        <p:spPr>
          <a:xfrm>
            <a:off x="7634502" y="230092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3</a:t>
            </a:r>
          </a:p>
        </p:txBody>
      </p:sp>
      <p:sp>
        <p:nvSpPr>
          <p:cNvPr id="18" name="Oval 17">
            <a:extLst>
              <a:ext uri="{FF2B5EF4-FFF2-40B4-BE49-F238E27FC236}">
                <a16:creationId xmlns:a16="http://schemas.microsoft.com/office/drawing/2014/main" id="{8F925541-15A5-ABC2-D9CD-093C03A75107}"/>
              </a:ext>
            </a:extLst>
          </p:cNvPr>
          <p:cNvSpPr/>
          <p:nvPr/>
        </p:nvSpPr>
        <p:spPr>
          <a:xfrm>
            <a:off x="7634502" y="273429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4</a:t>
            </a:r>
          </a:p>
        </p:txBody>
      </p:sp>
      <p:sp>
        <p:nvSpPr>
          <p:cNvPr id="19" name="Oval 18">
            <a:extLst>
              <a:ext uri="{FF2B5EF4-FFF2-40B4-BE49-F238E27FC236}">
                <a16:creationId xmlns:a16="http://schemas.microsoft.com/office/drawing/2014/main" id="{C5E00E74-6E13-C980-94F3-80DF1FD17768}"/>
              </a:ext>
            </a:extLst>
          </p:cNvPr>
          <p:cNvSpPr/>
          <p:nvPr/>
        </p:nvSpPr>
        <p:spPr>
          <a:xfrm>
            <a:off x="7634502" y="3897025"/>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6</a:t>
            </a:r>
          </a:p>
        </p:txBody>
      </p:sp>
      <p:sp>
        <p:nvSpPr>
          <p:cNvPr id="20" name="Oval 19">
            <a:extLst>
              <a:ext uri="{FF2B5EF4-FFF2-40B4-BE49-F238E27FC236}">
                <a16:creationId xmlns:a16="http://schemas.microsoft.com/office/drawing/2014/main" id="{C6AAA2EA-6F86-5435-3D84-2CBE480035D4}"/>
              </a:ext>
            </a:extLst>
          </p:cNvPr>
          <p:cNvSpPr/>
          <p:nvPr/>
        </p:nvSpPr>
        <p:spPr>
          <a:xfrm>
            <a:off x="7634502" y="506074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8</a:t>
            </a:r>
          </a:p>
        </p:txBody>
      </p:sp>
      <p:sp>
        <p:nvSpPr>
          <p:cNvPr id="21" name="Oval 20">
            <a:extLst>
              <a:ext uri="{FF2B5EF4-FFF2-40B4-BE49-F238E27FC236}">
                <a16:creationId xmlns:a16="http://schemas.microsoft.com/office/drawing/2014/main" id="{40793253-912D-8562-2B9D-A1D502DD9D27}"/>
              </a:ext>
            </a:extLst>
          </p:cNvPr>
          <p:cNvSpPr/>
          <p:nvPr/>
        </p:nvSpPr>
        <p:spPr>
          <a:xfrm>
            <a:off x="7634502" y="592272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10</a:t>
            </a:r>
          </a:p>
        </p:txBody>
      </p:sp>
      <p:sp>
        <p:nvSpPr>
          <p:cNvPr id="22" name="TextBox 21">
            <a:extLst>
              <a:ext uri="{FF2B5EF4-FFF2-40B4-BE49-F238E27FC236}">
                <a16:creationId xmlns:a16="http://schemas.microsoft.com/office/drawing/2014/main" id="{14F53DA1-793C-96ED-C689-E7AA623E79A7}"/>
              </a:ext>
            </a:extLst>
          </p:cNvPr>
          <p:cNvSpPr txBox="1"/>
          <p:nvPr/>
        </p:nvSpPr>
        <p:spPr>
          <a:xfrm>
            <a:off x="5229610" y="2282839"/>
            <a:ext cx="2229614" cy="317205"/>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Why should we do this?</a:t>
            </a:r>
          </a:p>
          <a:p>
            <a:pPr>
              <a:spcBef>
                <a:spcPts val="300"/>
              </a:spcBef>
              <a:spcAft>
                <a:spcPts val="300"/>
              </a:spcAft>
              <a:buNone/>
            </a:pPr>
            <a:r>
              <a:rPr lang="en-US" sz="1200" dirty="0"/>
              <a:t>Create the burning platform that highlights the business need for change</a:t>
            </a:r>
          </a:p>
        </p:txBody>
      </p:sp>
      <p:cxnSp>
        <p:nvCxnSpPr>
          <p:cNvPr id="23" name="Straight Connector 22">
            <a:extLst>
              <a:ext uri="{FF2B5EF4-FFF2-40B4-BE49-F238E27FC236}">
                <a16:creationId xmlns:a16="http://schemas.microsoft.com/office/drawing/2014/main" id="{0D98EB97-17B4-33C8-BDA5-D188216CC72D}"/>
              </a:ext>
            </a:extLst>
          </p:cNvPr>
          <p:cNvCxnSpPr>
            <a:cxnSpLocks/>
          </p:cNvCxnSpPr>
          <p:nvPr/>
        </p:nvCxnSpPr>
        <p:spPr>
          <a:xfrm>
            <a:off x="5196037" y="3086456"/>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FC65B6-63F4-048F-B644-60FC074BAFF2}"/>
              </a:ext>
            </a:extLst>
          </p:cNvPr>
          <p:cNvSpPr txBox="1"/>
          <p:nvPr/>
        </p:nvSpPr>
        <p:spPr>
          <a:xfrm>
            <a:off x="5222562" y="3644718"/>
            <a:ext cx="2140993" cy="348926"/>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What does it look like?</a:t>
            </a:r>
          </a:p>
          <a:p>
            <a:pPr>
              <a:spcBef>
                <a:spcPts val="300"/>
              </a:spcBef>
              <a:spcAft>
                <a:spcPts val="300"/>
              </a:spcAft>
              <a:buNone/>
            </a:pPr>
            <a:r>
              <a:rPr lang="en-US" sz="1200" dirty="0"/>
              <a:t>Detail the proposed project/ solution and list all benefits and calculations needed to convince stakeholders</a:t>
            </a:r>
            <a:endParaRPr lang="en-US" sz="1400" dirty="0"/>
          </a:p>
        </p:txBody>
      </p:sp>
      <p:sp>
        <p:nvSpPr>
          <p:cNvPr id="25" name="Rectangle 24">
            <a:extLst>
              <a:ext uri="{FF2B5EF4-FFF2-40B4-BE49-F238E27FC236}">
                <a16:creationId xmlns:a16="http://schemas.microsoft.com/office/drawing/2014/main" id="{99D83B13-EBA2-0165-8F65-F61781888210}"/>
              </a:ext>
            </a:extLst>
          </p:cNvPr>
          <p:cNvSpPr/>
          <p:nvPr/>
        </p:nvSpPr>
        <p:spPr>
          <a:xfrm>
            <a:off x="9568293" y="3546918"/>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Solution details</a:t>
            </a:r>
          </a:p>
        </p:txBody>
      </p:sp>
      <p:sp>
        <p:nvSpPr>
          <p:cNvPr id="26" name="Rectangle 25">
            <a:extLst>
              <a:ext uri="{FF2B5EF4-FFF2-40B4-BE49-F238E27FC236}">
                <a16:creationId xmlns:a16="http://schemas.microsoft.com/office/drawing/2014/main" id="{EEF48896-FFE9-97D1-EBED-1728AE35F282}"/>
              </a:ext>
            </a:extLst>
          </p:cNvPr>
          <p:cNvSpPr/>
          <p:nvPr/>
        </p:nvSpPr>
        <p:spPr>
          <a:xfrm>
            <a:off x="9568293" y="3899186"/>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Benefits</a:t>
            </a:r>
          </a:p>
        </p:txBody>
      </p:sp>
      <p:sp>
        <p:nvSpPr>
          <p:cNvPr id="27" name="Rectangle 26">
            <a:extLst>
              <a:ext uri="{FF2B5EF4-FFF2-40B4-BE49-F238E27FC236}">
                <a16:creationId xmlns:a16="http://schemas.microsoft.com/office/drawing/2014/main" id="{552FB0E2-C9F2-F0AD-B9DD-BC3A1727305F}"/>
              </a:ext>
            </a:extLst>
          </p:cNvPr>
          <p:cNvSpPr/>
          <p:nvPr/>
        </p:nvSpPr>
        <p:spPr>
          <a:xfrm>
            <a:off x="9568293" y="4251453"/>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Cost and ROI analysis</a:t>
            </a:r>
          </a:p>
        </p:txBody>
      </p:sp>
      <p:sp>
        <p:nvSpPr>
          <p:cNvPr id="31" name="Rectangle 30">
            <a:extLst>
              <a:ext uri="{FF2B5EF4-FFF2-40B4-BE49-F238E27FC236}">
                <a16:creationId xmlns:a16="http://schemas.microsoft.com/office/drawing/2014/main" id="{3D5807F6-4889-7BEE-97D3-D7E8B02B26DC}"/>
              </a:ext>
            </a:extLst>
          </p:cNvPr>
          <p:cNvSpPr/>
          <p:nvPr/>
        </p:nvSpPr>
        <p:spPr>
          <a:xfrm>
            <a:off x="7771662" y="544237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Governance and monitoring</a:t>
            </a:r>
          </a:p>
        </p:txBody>
      </p:sp>
      <p:sp>
        <p:nvSpPr>
          <p:cNvPr id="32" name="Rectangle 31">
            <a:extLst>
              <a:ext uri="{FF2B5EF4-FFF2-40B4-BE49-F238E27FC236}">
                <a16:creationId xmlns:a16="http://schemas.microsoft.com/office/drawing/2014/main" id="{4D3FD9F0-AC51-FFB0-4C1F-45FD17975C71}"/>
              </a:ext>
            </a:extLst>
          </p:cNvPr>
          <p:cNvSpPr/>
          <p:nvPr/>
        </p:nvSpPr>
        <p:spPr>
          <a:xfrm>
            <a:off x="7771662" y="311690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Options analysis</a:t>
            </a:r>
          </a:p>
        </p:txBody>
      </p:sp>
      <p:sp>
        <p:nvSpPr>
          <p:cNvPr id="33" name="Oval 32">
            <a:extLst>
              <a:ext uri="{FF2B5EF4-FFF2-40B4-BE49-F238E27FC236}">
                <a16:creationId xmlns:a16="http://schemas.microsoft.com/office/drawing/2014/main" id="{38CC996B-3ECF-5204-296E-56D2AB80D698}"/>
              </a:ext>
            </a:extLst>
          </p:cNvPr>
          <p:cNvSpPr/>
          <p:nvPr/>
        </p:nvSpPr>
        <p:spPr>
          <a:xfrm>
            <a:off x="7634502" y="549173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9</a:t>
            </a:r>
          </a:p>
        </p:txBody>
      </p:sp>
      <p:sp>
        <p:nvSpPr>
          <p:cNvPr id="34" name="Oval 33">
            <a:extLst>
              <a:ext uri="{FF2B5EF4-FFF2-40B4-BE49-F238E27FC236}">
                <a16:creationId xmlns:a16="http://schemas.microsoft.com/office/drawing/2014/main" id="{29277CB0-93DB-CAAB-D48A-003957DD2C50}"/>
              </a:ext>
            </a:extLst>
          </p:cNvPr>
          <p:cNvSpPr/>
          <p:nvPr/>
        </p:nvSpPr>
        <p:spPr>
          <a:xfrm>
            <a:off x="7634502" y="462975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7</a:t>
            </a:r>
          </a:p>
        </p:txBody>
      </p:sp>
      <p:sp>
        <p:nvSpPr>
          <p:cNvPr id="35" name="Oval 34">
            <a:extLst>
              <a:ext uri="{FF2B5EF4-FFF2-40B4-BE49-F238E27FC236}">
                <a16:creationId xmlns:a16="http://schemas.microsoft.com/office/drawing/2014/main" id="{DDCB9C83-EFCE-94E8-DF3D-65C14121F4AA}"/>
              </a:ext>
            </a:extLst>
          </p:cNvPr>
          <p:cNvSpPr/>
          <p:nvPr/>
        </p:nvSpPr>
        <p:spPr>
          <a:xfrm>
            <a:off x="7634502" y="316430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5</a:t>
            </a:r>
          </a:p>
        </p:txBody>
      </p:sp>
      <p:sp>
        <p:nvSpPr>
          <p:cNvPr id="39" name="TextBox 38">
            <a:extLst>
              <a:ext uri="{FF2B5EF4-FFF2-40B4-BE49-F238E27FC236}">
                <a16:creationId xmlns:a16="http://schemas.microsoft.com/office/drawing/2014/main" id="{894031DF-6371-368C-0919-42907145A52F}"/>
              </a:ext>
            </a:extLst>
          </p:cNvPr>
          <p:cNvSpPr txBox="1"/>
          <p:nvPr/>
        </p:nvSpPr>
        <p:spPr>
          <a:xfrm>
            <a:off x="5196037" y="5196613"/>
            <a:ext cx="2140993" cy="348926"/>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How will we get there?</a:t>
            </a:r>
          </a:p>
          <a:p>
            <a:pPr>
              <a:spcBef>
                <a:spcPts val="300"/>
              </a:spcBef>
              <a:spcAft>
                <a:spcPts val="300"/>
              </a:spcAft>
              <a:buNone/>
            </a:pPr>
            <a:r>
              <a:rPr lang="en-US" sz="1200" dirty="0"/>
              <a:t>Include all relevant details that give stakeholders piece of mind that the plan will work</a:t>
            </a:r>
            <a:endParaRPr lang="en-US" sz="1400" dirty="0"/>
          </a:p>
        </p:txBody>
      </p:sp>
      <p:cxnSp>
        <p:nvCxnSpPr>
          <p:cNvPr id="40" name="Straight Connector 39">
            <a:extLst>
              <a:ext uri="{FF2B5EF4-FFF2-40B4-BE49-F238E27FC236}">
                <a16:creationId xmlns:a16="http://schemas.microsoft.com/office/drawing/2014/main" id="{B235989C-4485-C78B-C0E9-BD453B4BFF3E}"/>
              </a:ext>
            </a:extLst>
          </p:cNvPr>
          <p:cNvCxnSpPr>
            <a:cxnSpLocks/>
          </p:cNvCxnSpPr>
          <p:nvPr/>
        </p:nvCxnSpPr>
        <p:spPr>
          <a:xfrm>
            <a:off x="5196037" y="1796426"/>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8D6F44-792F-BD8F-1063-D706E0DF9448}"/>
              </a:ext>
            </a:extLst>
          </p:cNvPr>
          <p:cNvCxnSpPr>
            <a:cxnSpLocks/>
          </p:cNvCxnSpPr>
          <p:nvPr/>
        </p:nvCxnSpPr>
        <p:spPr>
          <a:xfrm>
            <a:off x="5196037" y="4551906"/>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8410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plan with status / Insert action title]</a:t>
            </a:r>
            <a:endParaRPr lang="en-DK" dirty="0"/>
          </a:p>
        </p:txBody>
      </p:sp>
      <p:sp>
        <p:nvSpPr>
          <p:cNvPr id="6" name="Text Placeholder 5">
            <a:extLst>
              <a:ext uri="{FF2B5EF4-FFF2-40B4-BE49-F238E27FC236}">
                <a16:creationId xmlns:a16="http://schemas.microsoft.com/office/drawing/2014/main" id="{ED4C1A6E-1DBE-B684-24B4-1C1AEC3E415A}"/>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D3E30B9F-7F3B-8195-44A2-71259B6991B7}"/>
              </a:ext>
            </a:extLst>
          </p:cNvPr>
          <p:cNvGraphicFramePr>
            <a:graphicFrameLocks noGrp="1"/>
          </p:cNvGraphicFramePr>
          <p:nvPr>
            <p:extLst>
              <p:ext uri="{D42A27DB-BD31-4B8C-83A1-F6EECF244321}">
                <p14:modId xmlns:p14="http://schemas.microsoft.com/office/powerpoint/2010/main" val="67428657"/>
              </p:ext>
            </p:extLst>
          </p:nvPr>
        </p:nvGraphicFramePr>
        <p:xfrm>
          <a:off x="554736" y="1592883"/>
          <a:ext cx="11082534" cy="4751852"/>
        </p:xfrm>
        <a:graphic>
          <a:graphicData uri="http://schemas.openxmlformats.org/drawingml/2006/table">
            <a:tbl>
              <a:tblPr>
                <a:tableStyleId>{8799B23B-EC83-4686-B30A-512413B5E67A}</a:tableStyleId>
              </a:tblPr>
              <a:tblGrid>
                <a:gridCol w="2198652">
                  <a:extLst>
                    <a:ext uri="{9D8B030D-6E8A-4147-A177-3AD203B41FA5}">
                      <a16:colId xmlns:a16="http://schemas.microsoft.com/office/drawing/2014/main" val="20000"/>
                    </a:ext>
                  </a:extLst>
                </a:gridCol>
                <a:gridCol w="493549">
                  <a:extLst>
                    <a:ext uri="{9D8B030D-6E8A-4147-A177-3AD203B41FA5}">
                      <a16:colId xmlns:a16="http://schemas.microsoft.com/office/drawing/2014/main" val="20005"/>
                    </a:ext>
                  </a:extLst>
                </a:gridCol>
                <a:gridCol w="493549">
                  <a:extLst>
                    <a:ext uri="{9D8B030D-6E8A-4147-A177-3AD203B41FA5}">
                      <a16:colId xmlns:a16="http://schemas.microsoft.com/office/drawing/2014/main" val="20006"/>
                    </a:ext>
                  </a:extLst>
                </a:gridCol>
                <a:gridCol w="493549">
                  <a:extLst>
                    <a:ext uri="{9D8B030D-6E8A-4147-A177-3AD203B41FA5}">
                      <a16:colId xmlns:a16="http://schemas.microsoft.com/office/drawing/2014/main" val="20007"/>
                    </a:ext>
                  </a:extLst>
                </a:gridCol>
                <a:gridCol w="493549">
                  <a:extLst>
                    <a:ext uri="{9D8B030D-6E8A-4147-A177-3AD203B41FA5}">
                      <a16:colId xmlns:a16="http://schemas.microsoft.com/office/drawing/2014/main" val="20008"/>
                    </a:ext>
                  </a:extLst>
                </a:gridCol>
                <a:gridCol w="493549">
                  <a:extLst>
                    <a:ext uri="{9D8B030D-6E8A-4147-A177-3AD203B41FA5}">
                      <a16:colId xmlns:a16="http://schemas.microsoft.com/office/drawing/2014/main" val="20009"/>
                    </a:ext>
                  </a:extLst>
                </a:gridCol>
                <a:gridCol w="493549">
                  <a:extLst>
                    <a:ext uri="{9D8B030D-6E8A-4147-A177-3AD203B41FA5}">
                      <a16:colId xmlns:a16="http://schemas.microsoft.com/office/drawing/2014/main" val="20010"/>
                    </a:ext>
                  </a:extLst>
                </a:gridCol>
                <a:gridCol w="493549">
                  <a:extLst>
                    <a:ext uri="{9D8B030D-6E8A-4147-A177-3AD203B41FA5}">
                      <a16:colId xmlns:a16="http://schemas.microsoft.com/office/drawing/2014/main" val="20011"/>
                    </a:ext>
                  </a:extLst>
                </a:gridCol>
                <a:gridCol w="493549">
                  <a:extLst>
                    <a:ext uri="{9D8B030D-6E8A-4147-A177-3AD203B41FA5}">
                      <a16:colId xmlns:a16="http://schemas.microsoft.com/office/drawing/2014/main" val="2293856819"/>
                    </a:ext>
                  </a:extLst>
                </a:gridCol>
                <a:gridCol w="493549">
                  <a:extLst>
                    <a:ext uri="{9D8B030D-6E8A-4147-A177-3AD203B41FA5}">
                      <a16:colId xmlns:a16="http://schemas.microsoft.com/office/drawing/2014/main" val="1872980911"/>
                    </a:ext>
                  </a:extLst>
                </a:gridCol>
                <a:gridCol w="493549">
                  <a:extLst>
                    <a:ext uri="{9D8B030D-6E8A-4147-A177-3AD203B41FA5}">
                      <a16:colId xmlns:a16="http://schemas.microsoft.com/office/drawing/2014/main" val="1438900092"/>
                    </a:ext>
                  </a:extLst>
                </a:gridCol>
                <a:gridCol w="493549">
                  <a:extLst>
                    <a:ext uri="{9D8B030D-6E8A-4147-A177-3AD203B41FA5}">
                      <a16:colId xmlns:a16="http://schemas.microsoft.com/office/drawing/2014/main" val="1620501780"/>
                    </a:ext>
                  </a:extLst>
                </a:gridCol>
                <a:gridCol w="493549">
                  <a:extLst>
                    <a:ext uri="{9D8B030D-6E8A-4147-A177-3AD203B41FA5}">
                      <a16:colId xmlns:a16="http://schemas.microsoft.com/office/drawing/2014/main" val="4028456121"/>
                    </a:ext>
                  </a:extLst>
                </a:gridCol>
                <a:gridCol w="493549">
                  <a:extLst>
                    <a:ext uri="{9D8B030D-6E8A-4147-A177-3AD203B41FA5}">
                      <a16:colId xmlns:a16="http://schemas.microsoft.com/office/drawing/2014/main" val="3131324842"/>
                    </a:ext>
                  </a:extLst>
                </a:gridCol>
                <a:gridCol w="493549">
                  <a:extLst>
                    <a:ext uri="{9D8B030D-6E8A-4147-A177-3AD203B41FA5}">
                      <a16:colId xmlns:a16="http://schemas.microsoft.com/office/drawing/2014/main" val="3433666463"/>
                    </a:ext>
                  </a:extLst>
                </a:gridCol>
                <a:gridCol w="493549">
                  <a:extLst>
                    <a:ext uri="{9D8B030D-6E8A-4147-A177-3AD203B41FA5}">
                      <a16:colId xmlns:a16="http://schemas.microsoft.com/office/drawing/2014/main" val="2802038137"/>
                    </a:ext>
                  </a:extLst>
                </a:gridCol>
                <a:gridCol w="493549">
                  <a:extLst>
                    <a:ext uri="{9D8B030D-6E8A-4147-A177-3AD203B41FA5}">
                      <a16:colId xmlns:a16="http://schemas.microsoft.com/office/drawing/2014/main" val="2331802334"/>
                    </a:ext>
                  </a:extLst>
                </a:gridCol>
                <a:gridCol w="493549">
                  <a:extLst>
                    <a:ext uri="{9D8B030D-6E8A-4147-A177-3AD203B41FA5}">
                      <a16:colId xmlns:a16="http://schemas.microsoft.com/office/drawing/2014/main" val="1990143784"/>
                    </a:ext>
                  </a:extLst>
                </a:gridCol>
                <a:gridCol w="493549">
                  <a:extLst>
                    <a:ext uri="{9D8B030D-6E8A-4147-A177-3AD203B41FA5}">
                      <a16:colId xmlns:a16="http://schemas.microsoft.com/office/drawing/2014/main" val="1887288436"/>
                    </a:ext>
                  </a:extLst>
                </a:gridCol>
              </a:tblGrid>
              <a:tr h="339418">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Project week</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10</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39418">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Date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xx/xx</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3508209"/>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Phase 1: [Insert phase]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1.3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Phase 2: [Insert phase]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2.2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2.3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4412207"/>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Phase 3: [Insert phase]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301387"/>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3.1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752714"/>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3.2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478922"/>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3.3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771013"/>
                  </a:ext>
                </a:extLst>
              </a:tr>
            </a:tbl>
          </a:graphicData>
        </a:graphic>
      </p:graphicFrame>
      <p:sp>
        <p:nvSpPr>
          <p:cNvPr id="3" name="Google Shape;507;p14">
            <a:extLst>
              <a:ext uri="{FF2B5EF4-FFF2-40B4-BE49-F238E27FC236}">
                <a16:creationId xmlns:a16="http://schemas.microsoft.com/office/drawing/2014/main" id="{5FAC2CEA-89E9-B101-19ED-1AFDBFC544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TextBox 4">
            <a:extLst>
              <a:ext uri="{FF2B5EF4-FFF2-40B4-BE49-F238E27FC236}">
                <a16:creationId xmlns:a16="http://schemas.microsoft.com/office/drawing/2014/main" id="{BFE57791-8651-4814-71D5-C5FA73ECD10B}"/>
              </a:ext>
            </a:extLst>
          </p:cNvPr>
          <p:cNvSpPr txBox="1"/>
          <p:nvPr/>
        </p:nvSpPr>
        <p:spPr>
          <a:xfrm>
            <a:off x="10382510" y="1253913"/>
            <a:ext cx="1254754" cy="246221"/>
          </a:xfrm>
          <a:prstGeom prst="rect">
            <a:avLst/>
          </a:prstGeom>
          <a:noFill/>
        </p:spPr>
        <p:txBody>
          <a:bodyPr wrap="square" lIns="0" rIns="0" rtlCol="0">
            <a:spAutoFit/>
          </a:bodyPr>
          <a:lstStyle/>
          <a:p>
            <a:pPr algn="r"/>
            <a:r>
              <a:rPr lang="en-US" sz="1000" dirty="0">
                <a:latin typeface="Arial" panose="020B0604020202020204" pitchFamily="34" charset="0"/>
                <a:cs typeface="Arial" panose="020B0604020202020204" pitchFamily="34" charset="0"/>
              </a:rPr>
              <a:t> = Key deliverable</a:t>
            </a:r>
          </a:p>
        </p:txBody>
      </p:sp>
      <p:sp>
        <p:nvSpPr>
          <p:cNvPr id="9" name="Triangle 8">
            <a:extLst>
              <a:ext uri="{FF2B5EF4-FFF2-40B4-BE49-F238E27FC236}">
                <a16:creationId xmlns:a16="http://schemas.microsoft.com/office/drawing/2014/main" id="{1F28E8CB-4ED7-B0B3-E613-F34A1341B367}"/>
              </a:ext>
            </a:extLst>
          </p:cNvPr>
          <p:cNvSpPr/>
          <p:nvPr/>
        </p:nvSpPr>
        <p:spPr>
          <a:xfrm>
            <a:off x="10360100" y="1264111"/>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endParaRPr lang="en-US" sz="1600" dirty="0" err="1">
              <a:solidFill>
                <a:schemeClr val="tx1"/>
              </a:solidFill>
            </a:endParaRPr>
          </a:p>
        </p:txBody>
      </p:sp>
      <p:sp>
        <p:nvSpPr>
          <p:cNvPr id="10" name="Rectangle 239">
            <a:extLst>
              <a:ext uri="{FF2B5EF4-FFF2-40B4-BE49-F238E27FC236}">
                <a16:creationId xmlns:a16="http://schemas.microsoft.com/office/drawing/2014/main" id="{A97AA3B2-556B-9D1F-E205-F94E0225021C}"/>
              </a:ext>
            </a:extLst>
          </p:cNvPr>
          <p:cNvSpPr>
            <a:spLocks noChangeArrowheads="1"/>
          </p:cNvSpPr>
          <p:nvPr/>
        </p:nvSpPr>
        <p:spPr bwMode="auto">
          <a:xfrm>
            <a:off x="2818478" y="2355156"/>
            <a:ext cx="2844912" cy="197329"/>
          </a:xfrm>
          <a:prstGeom prst="roundRect">
            <a:avLst/>
          </a:prstGeom>
          <a:solidFill>
            <a:schemeClr val="accent2"/>
          </a:solidFill>
          <a:ln>
            <a:noFill/>
          </a:ln>
        </p:spPr>
        <p:txBody>
          <a:bodyPr wrap="none" lIns="93600" tIns="46800" rIns="93600" bIns="46800" anchor="ctr"/>
          <a:lstStyle/>
          <a:p>
            <a:pPr algn="ctr"/>
            <a:endParaRPr lang="en-GB" dirty="0"/>
          </a:p>
        </p:txBody>
      </p:sp>
      <p:sp>
        <p:nvSpPr>
          <p:cNvPr id="11" name="Rectangle 239">
            <a:extLst>
              <a:ext uri="{FF2B5EF4-FFF2-40B4-BE49-F238E27FC236}">
                <a16:creationId xmlns:a16="http://schemas.microsoft.com/office/drawing/2014/main" id="{91CC06B3-AC2C-370A-69CA-79332782A12E}"/>
              </a:ext>
            </a:extLst>
          </p:cNvPr>
          <p:cNvSpPr>
            <a:spLocks noChangeArrowheads="1"/>
          </p:cNvSpPr>
          <p:nvPr/>
        </p:nvSpPr>
        <p:spPr bwMode="auto">
          <a:xfrm>
            <a:off x="5757617" y="3703303"/>
            <a:ext cx="3852000" cy="197329"/>
          </a:xfrm>
          <a:prstGeom prst="roundRect">
            <a:avLst/>
          </a:prstGeom>
          <a:solidFill>
            <a:schemeClr val="accent2"/>
          </a:solidFill>
          <a:ln>
            <a:noFill/>
          </a:ln>
        </p:spPr>
        <p:txBody>
          <a:bodyPr wrap="none" lIns="93600" tIns="46800" rIns="93600" bIns="46800" anchor="ctr"/>
          <a:lstStyle/>
          <a:p>
            <a:pPr algn="ctr"/>
            <a:endParaRPr lang="en-GB" dirty="0"/>
          </a:p>
        </p:txBody>
      </p:sp>
      <p:sp>
        <p:nvSpPr>
          <p:cNvPr id="13" name="Rectangle 239">
            <a:extLst>
              <a:ext uri="{FF2B5EF4-FFF2-40B4-BE49-F238E27FC236}">
                <a16:creationId xmlns:a16="http://schemas.microsoft.com/office/drawing/2014/main" id="{DE9EFE0A-A02E-28CC-F816-FB2E0DC6938F}"/>
              </a:ext>
            </a:extLst>
          </p:cNvPr>
          <p:cNvSpPr>
            <a:spLocks noChangeArrowheads="1"/>
          </p:cNvSpPr>
          <p:nvPr/>
        </p:nvSpPr>
        <p:spPr bwMode="auto">
          <a:xfrm>
            <a:off x="9711264" y="5046016"/>
            <a:ext cx="1872000" cy="197329"/>
          </a:xfrm>
          <a:prstGeom prst="roundRect">
            <a:avLst/>
          </a:prstGeom>
          <a:solidFill>
            <a:schemeClr val="accent2"/>
          </a:solidFill>
          <a:ln>
            <a:noFill/>
          </a:ln>
        </p:spPr>
        <p:txBody>
          <a:bodyPr wrap="none" lIns="93600" tIns="46800" rIns="93600" bIns="46800" anchor="ctr"/>
          <a:lstStyle/>
          <a:p>
            <a:pPr algn="ctr"/>
            <a:endParaRPr lang="en-GB" dirty="0"/>
          </a:p>
        </p:txBody>
      </p:sp>
      <p:sp>
        <p:nvSpPr>
          <p:cNvPr id="14" name="Rectangle 239">
            <a:extLst>
              <a:ext uri="{FF2B5EF4-FFF2-40B4-BE49-F238E27FC236}">
                <a16:creationId xmlns:a16="http://schemas.microsoft.com/office/drawing/2014/main" id="{4E78DD1C-F288-9904-1B1C-011F5E3AD57A}"/>
              </a:ext>
            </a:extLst>
          </p:cNvPr>
          <p:cNvSpPr>
            <a:spLocks noChangeArrowheads="1"/>
          </p:cNvSpPr>
          <p:nvPr/>
        </p:nvSpPr>
        <p:spPr bwMode="auto">
          <a:xfrm>
            <a:off x="2818478" y="2676480"/>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5" name="Rectangle 239">
            <a:extLst>
              <a:ext uri="{FF2B5EF4-FFF2-40B4-BE49-F238E27FC236}">
                <a16:creationId xmlns:a16="http://schemas.microsoft.com/office/drawing/2014/main" id="{5EC75BA8-F515-E14F-E87D-E46E049EC4F3}"/>
              </a:ext>
            </a:extLst>
          </p:cNvPr>
          <p:cNvSpPr>
            <a:spLocks noChangeArrowheads="1"/>
          </p:cNvSpPr>
          <p:nvPr/>
        </p:nvSpPr>
        <p:spPr bwMode="auto">
          <a:xfrm>
            <a:off x="3808934" y="3022180"/>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6" name="Rectangle 239">
            <a:extLst>
              <a:ext uri="{FF2B5EF4-FFF2-40B4-BE49-F238E27FC236}">
                <a16:creationId xmlns:a16="http://schemas.microsoft.com/office/drawing/2014/main" id="{26D1CC44-0C34-D211-FB10-C5918C147D18}"/>
              </a:ext>
            </a:extLst>
          </p:cNvPr>
          <p:cNvSpPr>
            <a:spLocks noChangeArrowheads="1"/>
          </p:cNvSpPr>
          <p:nvPr/>
        </p:nvSpPr>
        <p:spPr bwMode="auto">
          <a:xfrm>
            <a:off x="4787198" y="3366911"/>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7" name="Rectangle 239">
            <a:extLst>
              <a:ext uri="{FF2B5EF4-FFF2-40B4-BE49-F238E27FC236}">
                <a16:creationId xmlns:a16="http://schemas.microsoft.com/office/drawing/2014/main" id="{B0DAB28F-809E-E6ED-DEA3-DBAAD496EFB4}"/>
              </a:ext>
            </a:extLst>
          </p:cNvPr>
          <p:cNvSpPr>
            <a:spLocks noChangeArrowheads="1"/>
          </p:cNvSpPr>
          <p:nvPr/>
        </p:nvSpPr>
        <p:spPr bwMode="auto">
          <a:xfrm>
            <a:off x="5757617" y="4017520"/>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8" name="Rectangle 239">
            <a:extLst>
              <a:ext uri="{FF2B5EF4-FFF2-40B4-BE49-F238E27FC236}">
                <a16:creationId xmlns:a16="http://schemas.microsoft.com/office/drawing/2014/main" id="{2FA245C0-4AE8-7F5D-84C6-2C654DAF4A9B}"/>
              </a:ext>
            </a:extLst>
          </p:cNvPr>
          <p:cNvSpPr>
            <a:spLocks noChangeArrowheads="1"/>
          </p:cNvSpPr>
          <p:nvPr/>
        </p:nvSpPr>
        <p:spPr bwMode="auto">
          <a:xfrm>
            <a:off x="6258029" y="4376423"/>
            <a:ext cx="2340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9" name="Rectangle 239">
            <a:extLst>
              <a:ext uri="{FF2B5EF4-FFF2-40B4-BE49-F238E27FC236}">
                <a16:creationId xmlns:a16="http://schemas.microsoft.com/office/drawing/2014/main" id="{7FA34969-A0D0-2E4B-E562-7AB3FCBBEF76}"/>
              </a:ext>
            </a:extLst>
          </p:cNvPr>
          <p:cNvSpPr>
            <a:spLocks noChangeArrowheads="1"/>
          </p:cNvSpPr>
          <p:nvPr/>
        </p:nvSpPr>
        <p:spPr bwMode="auto">
          <a:xfrm>
            <a:off x="7259844" y="4715684"/>
            <a:ext cx="2340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20" name="Rectangle 239">
            <a:extLst>
              <a:ext uri="{FF2B5EF4-FFF2-40B4-BE49-F238E27FC236}">
                <a16:creationId xmlns:a16="http://schemas.microsoft.com/office/drawing/2014/main" id="{F2E6CB0F-A1CF-B969-C948-417E688A0B46}"/>
              </a:ext>
            </a:extLst>
          </p:cNvPr>
          <p:cNvSpPr>
            <a:spLocks noChangeArrowheads="1"/>
          </p:cNvSpPr>
          <p:nvPr/>
        </p:nvSpPr>
        <p:spPr bwMode="auto">
          <a:xfrm>
            <a:off x="9724701" y="5389702"/>
            <a:ext cx="396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21" name="Rectangle 239">
            <a:extLst>
              <a:ext uri="{FF2B5EF4-FFF2-40B4-BE49-F238E27FC236}">
                <a16:creationId xmlns:a16="http://schemas.microsoft.com/office/drawing/2014/main" id="{E1E90392-1EE3-D49D-7775-2D38393969E0}"/>
              </a:ext>
            </a:extLst>
          </p:cNvPr>
          <p:cNvSpPr>
            <a:spLocks noChangeArrowheads="1"/>
          </p:cNvSpPr>
          <p:nvPr/>
        </p:nvSpPr>
        <p:spPr bwMode="auto">
          <a:xfrm>
            <a:off x="11187264" y="6059900"/>
            <a:ext cx="396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22" name="Rectangle 239">
            <a:extLst>
              <a:ext uri="{FF2B5EF4-FFF2-40B4-BE49-F238E27FC236}">
                <a16:creationId xmlns:a16="http://schemas.microsoft.com/office/drawing/2014/main" id="{3447C6C4-F7B1-B1E6-288A-E86C3C1ED671}"/>
              </a:ext>
            </a:extLst>
          </p:cNvPr>
          <p:cNvSpPr>
            <a:spLocks noChangeArrowheads="1"/>
          </p:cNvSpPr>
          <p:nvPr/>
        </p:nvSpPr>
        <p:spPr bwMode="auto">
          <a:xfrm>
            <a:off x="10221983" y="5724801"/>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23" name="Triangle 22">
            <a:extLst>
              <a:ext uri="{FF2B5EF4-FFF2-40B4-BE49-F238E27FC236}">
                <a16:creationId xmlns:a16="http://schemas.microsoft.com/office/drawing/2014/main" id="{097CE0BB-FECA-F57A-1A45-6909621BBF52}"/>
              </a:ext>
            </a:extLst>
          </p:cNvPr>
          <p:cNvSpPr/>
          <p:nvPr/>
        </p:nvSpPr>
        <p:spPr>
          <a:xfrm>
            <a:off x="5579541" y="233025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endParaRPr lang="en-US" sz="1600" dirty="0" err="1">
              <a:solidFill>
                <a:schemeClr val="tx1"/>
              </a:solidFill>
            </a:endParaRPr>
          </a:p>
        </p:txBody>
      </p:sp>
      <p:sp>
        <p:nvSpPr>
          <p:cNvPr id="24" name="Triangle 23">
            <a:extLst>
              <a:ext uri="{FF2B5EF4-FFF2-40B4-BE49-F238E27FC236}">
                <a16:creationId xmlns:a16="http://schemas.microsoft.com/office/drawing/2014/main" id="{D3F5C9BC-9849-3DBC-4922-55C4977ED78F}"/>
              </a:ext>
            </a:extLst>
          </p:cNvPr>
          <p:cNvSpPr/>
          <p:nvPr/>
        </p:nvSpPr>
        <p:spPr>
          <a:xfrm>
            <a:off x="9539591" y="3688028"/>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endParaRPr lang="en-US" sz="1600" dirty="0" err="1">
              <a:solidFill>
                <a:schemeClr val="tx1"/>
              </a:solidFill>
            </a:endParaRPr>
          </a:p>
        </p:txBody>
      </p:sp>
      <p:sp>
        <p:nvSpPr>
          <p:cNvPr id="25" name="Triangle 24">
            <a:extLst>
              <a:ext uri="{FF2B5EF4-FFF2-40B4-BE49-F238E27FC236}">
                <a16:creationId xmlns:a16="http://schemas.microsoft.com/office/drawing/2014/main" id="{C5287B95-E4B0-292A-6A18-616A85E4057D}"/>
              </a:ext>
            </a:extLst>
          </p:cNvPr>
          <p:cNvSpPr/>
          <p:nvPr/>
        </p:nvSpPr>
        <p:spPr>
          <a:xfrm>
            <a:off x="11522964" y="503065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18035836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12">
            <a:extLst>
              <a:ext uri="{FF2B5EF4-FFF2-40B4-BE49-F238E27FC236}">
                <a16:creationId xmlns:a16="http://schemas.microsoft.com/office/drawing/2014/main" id="{475377D9-5C08-4AAE-B21C-2F839044D9B6}"/>
              </a:ext>
            </a:extLst>
          </p:cNvPr>
          <p:cNvSpPr>
            <a:spLocks noChangeArrowheads="1"/>
          </p:cNvSpPr>
          <p:nvPr/>
        </p:nvSpPr>
        <p:spPr bwMode="auto">
          <a:xfrm>
            <a:off x="554737" y="1916312"/>
            <a:ext cx="6264000" cy="1044000"/>
          </a:xfrm>
          <a:prstGeom prst="rect">
            <a:avLst/>
          </a:prstGeom>
          <a:solidFill>
            <a:schemeClr val="bg1">
              <a:lumMod val="95000"/>
            </a:schemeClr>
          </a:solidFill>
          <a:ln w="19050" algn="ctr">
            <a:noFill/>
            <a:miter lim="800000"/>
            <a:headEnd type="none" w="sm" len="sm"/>
            <a:tailEnd type="none" w="sm" len="sm"/>
          </a:ln>
        </p:spPr>
        <p:txBody>
          <a:bodyPr lIns="72000" tIns="108000" rIns="72000" bIns="108000"/>
          <a:lstStyle/>
          <a:p>
            <a:pPr marL="0" lvl="1" defTabSz="787400" eaLnBrk="0" hangingPunct="0">
              <a:spcBef>
                <a:spcPts val="100"/>
              </a:spcBef>
              <a:spcAft>
                <a:spcPts val="100"/>
              </a:spcAft>
              <a:buClr>
                <a:schemeClr val="tx1"/>
              </a:buClr>
            </a:pPr>
            <a:r>
              <a:rPr lang="en-US" altLang="ja-JP" sz="1200" b="1" dirty="0">
                <a:latin typeface="Arial" panose="020B0604020202020204" pitchFamily="34" charset="0"/>
                <a:ea typeface="MS PGothic" pitchFamily="34" charset="-128"/>
                <a:cs typeface="Arial" panose="020B0604020202020204" pitchFamily="34" charset="0"/>
              </a:rPr>
              <a:t>Main objectives</a:t>
            </a:r>
          </a:p>
          <a:p>
            <a:pPr marL="171450" indent="-171450">
              <a:spcBef>
                <a:spcPts val="100"/>
              </a:spcBef>
              <a:spcAft>
                <a:spcPts val="100"/>
              </a:spcAft>
              <a:buClr>
                <a:srgbClr val="002060"/>
              </a:buClr>
              <a:buFont typeface="Arial" panose="020B0604020202020204" pitchFamily="34" charset="0"/>
              <a:buChar char="•"/>
              <a:defRPr/>
            </a:pPr>
            <a:r>
              <a:rPr lang="en-US" altLang="ja-JP" sz="1200" dirty="0">
                <a:latin typeface="Arial" panose="020B0604020202020204" pitchFamily="34" charset="0"/>
                <a:cs typeface="Arial" panose="020B0604020202020204" pitchFamily="34" charset="0"/>
              </a:rPr>
              <a:t>[Insert main objectives with project or phase]</a:t>
            </a:r>
          </a:p>
          <a:p>
            <a:pPr marL="171450" indent="-171450">
              <a:spcBef>
                <a:spcPts val="100"/>
              </a:spcBef>
              <a:spcAft>
                <a:spcPts val="100"/>
              </a:spcAft>
              <a:buClr>
                <a:srgbClr val="002060"/>
              </a:buClr>
              <a:buFont typeface="Arial" panose="020B0604020202020204" pitchFamily="34" charset="0"/>
              <a:buChar char="•"/>
              <a:defRPr/>
            </a:pPr>
            <a:r>
              <a:rPr lang="en-US" altLang="ja-JP" sz="1200" dirty="0">
                <a:latin typeface="Arial" panose="020B0604020202020204" pitchFamily="34" charset="0"/>
                <a:cs typeface="Arial" panose="020B0604020202020204" pitchFamily="34" charset="0"/>
              </a:rPr>
              <a:t>[Insert main objectives with project or phase]</a:t>
            </a:r>
          </a:p>
          <a:p>
            <a:pPr marL="171450" indent="-171450">
              <a:spcBef>
                <a:spcPts val="100"/>
              </a:spcBef>
              <a:spcAft>
                <a:spcPts val="100"/>
              </a:spcAft>
              <a:buClr>
                <a:srgbClr val="002060"/>
              </a:buClr>
              <a:buFont typeface="Arial" panose="020B0604020202020204" pitchFamily="34" charset="0"/>
              <a:buChar char="•"/>
              <a:defRPr/>
            </a:pPr>
            <a:r>
              <a:rPr lang="en-US" altLang="ja-JP" sz="1200" dirty="0">
                <a:latin typeface="Arial" panose="020B0604020202020204" pitchFamily="34" charset="0"/>
                <a:cs typeface="Arial" panose="020B0604020202020204" pitchFamily="34" charset="0"/>
              </a:rPr>
              <a:t>[Insert main objectives with project or phase]</a:t>
            </a:r>
          </a:p>
        </p:txBody>
      </p:sp>
      <p:sp>
        <p:nvSpPr>
          <p:cNvPr id="66" name="Rectangle 12">
            <a:extLst>
              <a:ext uri="{FF2B5EF4-FFF2-40B4-BE49-F238E27FC236}">
                <a16:creationId xmlns:a16="http://schemas.microsoft.com/office/drawing/2014/main" id="{B9C097C4-A883-4434-ACD2-3944AEB2A025}"/>
              </a:ext>
            </a:extLst>
          </p:cNvPr>
          <p:cNvSpPr>
            <a:spLocks noChangeArrowheads="1"/>
          </p:cNvSpPr>
          <p:nvPr/>
        </p:nvSpPr>
        <p:spPr bwMode="auto">
          <a:xfrm>
            <a:off x="6981291" y="1916313"/>
            <a:ext cx="4655973" cy="4181635"/>
          </a:xfrm>
          <a:prstGeom prst="rect">
            <a:avLst/>
          </a:prstGeom>
          <a:solidFill>
            <a:schemeClr val="bg1">
              <a:lumMod val="95000"/>
            </a:schemeClr>
          </a:solidFill>
          <a:ln w="19050" algn="ctr">
            <a:noFill/>
            <a:miter lim="800000"/>
            <a:headEnd type="none" w="sm" len="sm"/>
            <a:tailEnd type="none" w="sm" len="sm"/>
          </a:ln>
        </p:spPr>
        <p:txBody>
          <a:bodyPr lIns="72000" tIns="108000" rIns="72000" bIns="108000"/>
          <a:lstStyle/>
          <a:p>
            <a:pPr marL="0" lvl="1" algn="ctr" defTabSz="787400" eaLnBrk="0" hangingPunct="0">
              <a:spcBef>
                <a:spcPts val="100"/>
              </a:spcBef>
              <a:spcAft>
                <a:spcPts val="100"/>
              </a:spcAft>
              <a:buClr>
                <a:schemeClr val="tx1"/>
              </a:buClr>
            </a:pPr>
            <a:r>
              <a:rPr lang="en-US" altLang="ja-JP" sz="1200" b="1" dirty="0">
                <a:latin typeface="Arial" panose="020B0604020202020204" pitchFamily="34" charset="0"/>
                <a:ea typeface="MS PGothic" pitchFamily="34" charset="-128"/>
                <a:cs typeface="Arial" panose="020B0604020202020204" pitchFamily="34" charset="0"/>
              </a:rPr>
              <a:t>Examples of deliverables</a:t>
            </a:r>
          </a:p>
          <a:p>
            <a:pPr marL="0" lvl="1" algn="ctr" defTabSz="787400" eaLnBrk="0" hangingPunct="0">
              <a:spcBef>
                <a:spcPts val="100"/>
              </a:spcBef>
              <a:spcAft>
                <a:spcPts val="100"/>
              </a:spcAft>
              <a:buClr>
                <a:schemeClr val="tx1"/>
              </a:buClr>
            </a:pPr>
            <a:endParaRPr lang="en-US" altLang="ja-JP" sz="1200" b="1"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r>
              <a:rPr lang="en-US" altLang="ja-JP" sz="1200" dirty="0">
                <a:latin typeface="Arial" panose="020B0604020202020204" pitchFamily="34" charset="0"/>
                <a:ea typeface="MS PGothic" pitchFamily="34" charset="-128"/>
                <a:cs typeface="Arial" panose="020B0604020202020204" pitchFamily="34" charset="0"/>
              </a:rPr>
              <a:t>[Insert deliverable e.g., report on potential efficiency gains]</a:t>
            </a: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r>
              <a:rPr lang="en-US" altLang="ja-JP" sz="1200" dirty="0">
                <a:latin typeface="Arial" panose="020B0604020202020204" pitchFamily="34" charset="0"/>
                <a:ea typeface="MS PGothic" pitchFamily="34" charset="-128"/>
                <a:cs typeface="Arial" panose="020B0604020202020204" pitchFamily="34" charset="0"/>
              </a:rPr>
              <a:t>[Insert deliverable e.g., detailed financial models]</a:t>
            </a:r>
          </a:p>
        </p:txBody>
      </p:sp>
      <p:sp>
        <p:nvSpPr>
          <p:cNvPr id="67" name="Rectangle 12">
            <a:extLst>
              <a:ext uri="{FF2B5EF4-FFF2-40B4-BE49-F238E27FC236}">
                <a16:creationId xmlns:a16="http://schemas.microsoft.com/office/drawing/2014/main" id="{015AE19F-ED64-47BE-9C2A-D907FFEE8692}"/>
              </a:ext>
            </a:extLst>
          </p:cNvPr>
          <p:cNvSpPr>
            <a:spLocks noChangeArrowheads="1"/>
          </p:cNvSpPr>
          <p:nvPr/>
        </p:nvSpPr>
        <p:spPr bwMode="auto">
          <a:xfrm>
            <a:off x="554734" y="5053948"/>
            <a:ext cx="6264000" cy="1044000"/>
          </a:xfrm>
          <a:prstGeom prst="rect">
            <a:avLst/>
          </a:prstGeom>
          <a:solidFill>
            <a:schemeClr val="bg1">
              <a:lumMod val="95000"/>
            </a:schemeClr>
          </a:solidFill>
          <a:ln w="19050" algn="ctr">
            <a:noFill/>
            <a:miter lim="800000"/>
            <a:headEnd type="none" w="sm" len="sm"/>
            <a:tailEnd type="none" w="sm" len="sm"/>
          </a:ln>
        </p:spPr>
        <p:txBody>
          <a:bodyPr lIns="72000" tIns="108000" rIns="72000" bIns="108000"/>
          <a:lstStyle/>
          <a:p>
            <a:pPr marL="0" lvl="1" defTabSz="787400" eaLnBrk="0" hangingPunct="0">
              <a:spcBef>
                <a:spcPts val="100"/>
              </a:spcBef>
              <a:spcAft>
                <a:spcPts val="100"/>
              </a:spcAft>
              <a:buClr>
                <a:schemeClr val="tx1"/>
              </a:buClr>
            </a:pPr>
            <a:r>
              <a:rPr lang="en-US" altLang="ja-JP" sz="1200" b="1" dirty="0">
                <a:latin typeface="Arial" panose="020B0604020202020204" pitchFamily="34" charset="0"/>
                <a:ea typeface="MS PGothic" pitchFamily="34" charset="-128"/>
                <a:cs typeface="Arial" panose="020B0604020202020204" pitchFamily="34" charset="0"/>
              </a:rPr>
              <a:t>Key deliverables and outcomes</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deliverables and/or key outcomes of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deliverables and/or key outcomes of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deliverables and/or key outcomes of project or phase]</a:t>
            </a:r>
          </a:p>
        </p:txBody>
      </p:sp>
      <p:sp>
        <p:nvSpPr>
          <p:cNvPr id="70" name="Rectangle 69">
            <a:extLst>
              <a:ext uri="{FF2B5EF4-FFF2-40B4-BE49-F238E27FC236}">
                <a16:creationId xmlns:a16="http://schemas.microsoft.com/office/drawing/2014/main" id="{B9B30A09-FD1E-4E9C-849A-B9A8393B6CF4}"/>
              </a:ext>
            </a:extLst>
          </p:cNvPr>
          <p:cNvSpPr>
            <a:spLocks noChangeArrowheads="1"/>
          </p:cNvSpPr>
          <p:nvPr/>
        </p:nvSpPr>
        <p:spPr bwMode="auto">
          <a:xfrm>
            <a:off x="554735" y="3089281"/>
            <a:ext cx="6264000" cy="1835699"/>
          </a:xfrm>
          <a:prstGeom prst="rect">
            <a:avLst/>
          </a:prstGeom>
          <a:solidFill>
            <a:schemeClr val="bg1">
              <a:lumMod val="95000"/>
            </a:schemeClr>
          </a:solidFill>
          <a:ln w="19050" algn="ctr">
            <a:noFill/>
            <a:miter lim="800000"/>
            <a:headEnd type="none" w="sm" len="sm"/>
            <a:tailEnd type="none" w="sm" len="sm"/>
          </a:ln>
        </p:spPr>
        <p:txBody>
          <a:bodyPr lIns="72000" tIns="108000" rIns="72000" bIns="108000"/>
          <a:lstStyle/>
          <a:p>
            <a:pPr marL="0" lvl="1" defTabSz="787400" eaLnBrk="0" hangingPunct="0">
              <a:spcBef>
                <a:spcPts val="100"/>
              </a:spcBef>
              <a:spcAft>
                <a:spcPts val="100"/>
              </a:spcAft>
              <a:buClr>
                <a:schemeClr val="tx1"/>
              </a:buClr>
            </a:pPr>
            <a:r>
              <a:rPr lang="en-US" altLang="ja-JP" sz="1200" b="1" dirty="0">
                <a:latin typeface="Arial" panose="020B0604020202020204" pitchFamily="34" charset="0"/>
                <a:ea typeface="MS PGothic" pitchFamily="34" charset="-128"/>
                <a:cs typeface="Arial" panose="020B0604020202020204" pitchFamily="34" charset="0"/>
              </a:rPr>
              <a:t>Key activities and milestones</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key activities during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key activities during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key activities during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endParaRPr lang="en-US" altLang="ja-JP" sz="1200" dirty="0">
              <a:latin typeface="Arial" panose="020B0604020202020204" pitchFamily="34" charset="0"/>
              <a:ea typeface="MS PGothic" pitchFamily="34" charset="-128"/>
              <a:cs typeface="Arial" panose="020B0604020202020204" pitchFamily="34" charset="0"/>
            </a:endParaRP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milestones]</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milestones]</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milestones]</a:t>
            </a:r>
          </a:p>
        </p:txBody>
      </p:sp>
      <p:graphicFrame>
        <p:nvGraphicFramePr>
          <p:cNvPr id="16" name="Object 15" hidden="1">
            <a:extLst>
              <a:ext uri="{FF2B5EF4-FFF2-40B4-BE49-F238E27FC236}">
                <a16:creationId xmlns:a16="http://schemas.microsoft.com/office/drawing/2014/main" id="{38F4D8DD-8613-44FF-977A-5BA6866F4E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6" name="Object 15" hidden="1">
                        <a:extLst>
                          <a:ext uri="{FF2B5EF4-FFF2-40B4-BE49-F238E27FC236}">
                            <a16:creationId xmlns:a16="http://schemas.microsoft.com/office/drawing/2014/main" id="{38F4D8DD-8613-44FF-977A-5BA6866F4E8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73B060D7-2450-410C-BE6C-7648B3CE12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14" name="Title 13">
            <a:extLst>
              <a:ext uri="{FF2B5EF4-FFF2-40B4-BE49-F238E27FC236}">
                <a16:creationId xmlns:a16="http://schemas.microsoft.com/office/drawing/2014/main" id="{C9800183-F524-4412-AB39-A6E1A21FF0B3}"/>
              </a:ext>
            </a:extLst>
          </p:cNvPr>
          <p:cNvSpPr>
            <a:spLocks noGrp="1"/>
          </p:cNvSpPr>
          <p:nvPr>
            <p:ph type="title"/>
          </p:nvPr>
        </p:nvSpPr>
        <p:spPr/>
        <p:txBody>
          <a:bodyPr/>
          <a:lstStyle/>
          <a:p>
            <a:r>
              <a:rPr lang="en-US" kern="0" dirty="0"/>
              <a:t>Main [project/phase x] deliverables</a:t>
            </a:r>
            <a:endParaRPr lang="en-US" b="0" kern="0" dirty="0"/>
          </a:p>
        </p:txBody>
      </p:sp>
      <p:sp>
        <p:nvSpPr>
          <p:cNvPr id="3" name="Subtitle 2">
            <a:extLst>
              <a:ext uri="{FF2B5EF4-FFF2-40B4-BE49-F238E27FC236}">
                <a16:creationId xmlns:a16="http://schemas.microsoft.com/office/drawing/2014/main" id="{DBE55302-372D-F0B2-E42D-EDAA9DCD8CCD}"/>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AFD50145-822F-E1F6-5504-3CA9C252C215}"/>
              </a:ext>
            </a:extLst>
          </p:cNvPr>
          <p:cNvSpPr>
            <a:spLocks noGrp="1"/>
          </p:cNvSpPr>
          <p:nvPr>
            <p:ph type="body" sz="quarter" idx="17"/>
          </p:nvPr>
        </p:nvSpPr>
        <p:spPr/>
        <p:txBody>
          <a:bodyPr/>
          <a:lstStyle/>
          <a:p>
            <a:endParaRPr lang="en-US"/>
          </a:p>
        </p:txBody>
      </p:sp>
      <p:pic>
        <p:nvPicPr>
          <p:cNvPr id="11" name="Picture 10">
            <a:extLst>
              <a:ext uri="{FF2B5EF4-FFF2-40B4-BE49-F238E27FC236}">
                <a16:creationId xmlns:a16="http://schemas.microsoft.com/office/drawing/2014/main" id="{1A692DA7-5C72-6A6D-C3E0-BCEA385AFEAB}"/>
              </a:ext>
            </a:extLst>
          </p:cNvPr>
          <p:cNvPicPr>
            <a:picLocks noChangeAspect="1"/>
          </p:cNvPicPr>
          <p:nvPr/>
        </p:nvPicPr>
        <p:blipFill>
          <a:blip r:embed="rId6"/>
          <a:srcRect/>
          <a:stretch/>
        </p:blipFill>
        <p:spPr>
          <a:xfrm>
            <a:off x="9514333" y="2824680"/>
            <a:ext cx="1535999" cy="864000"/>
          </a:xfrm>
          <a:prstGeom prst="rect">
            <a:avLst/>
          </a:prstGeom>
          <a:ln w="6350">
            <a:solidFill>
              <a:schemeClr val="bg1">
                <a:lumMod val="75000"/>
              </a:schemeClr>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C2E82BA1-A186-2DBA-BB06-964D0DE952F5}"/>
              </a:ext>
            </a:extLst>
          </p:cNvPr>
          <p:cNvPicPr>
            <a:picLocks noChangeAspect="1"/>
          </p:cNvPicPr>
          <p:nvPr/>
        </p:nvPicPr>
        <p:blipFill>
          <a:blip r:embed="rId7"/>
          <a:srcRect/>
          <a:stretch/>
        </p:blipFill>
        <p:spPr>
          <a:xfrm>
            <a:off x="8518907" y="3222366"/>
            <a:ext cx="1535999" cy="864000"/>
          </a:xfrm>
          <a:prstGeom prst="rect">
            <a:avLst/>
          </a:prstGeom>
          <a:ln w="6350">
            <a:solidFill>
              <a:schemeClr val="bg1">
                <a:lumMod val="75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CB028A9-5E78-067C-28C5-0387CB89B0AD}"/>
              </a:ext>
            </a:extLst>
          </p:cNvPr>
          <p:cNvPicPr>
            <a:picLocks noChangeAspect="1"/>
          </p:cNvPicPr>
          <p:nvPr/>
        </p:nvPicPr>
        <p:blipFill>
          <a:blip r:embed="rId8"/>
          <a:stretch>
            <a:fillRect/>
          </a:stretch>
        </p:blipFill>
        <p:spPr>
          <a:xfrm>
            <a:off x="7568223" y="2824680"/>
            <a:ext cx="1491257" cy="864000"/>
          </a:xfrm>
          <a:prstGeom prst="rect">
            <a:avLst/>
          </a:prstGeom>
          <a:ln>
            <a:solidFill>
              <a:schemeClr val="bg1">
                <a:lumMod val="75000"/>
              </a:schemeClr>
            </a:solidFill>
          </a:ln>
        </p:spPr>
      </p:pic>
      <p:pic>
        <p:nvPicPr>
          <p:cNvPr id="19" name="Picture 18" descr="A screenshot of a spreadsheet&#10;&#10;Description automatically generated">
            <a:extLst>
              <a:ext uri="{FF2B5EF4-FFF2-40B4-BE49-F238E27FC236}">
                <a16:creationId xmlns:a16="http://schemas.microsoft.com/office/drawing/2014/main" id="{6DF6B3C9-E855-69E7-E72F-E00703D74433}"/>
              </a:ext>
            </a:extLst>
          </p:cNvPr>
          <p:cNvPicPr>
            <a:picLocks noChangeAspect="1"/>
          </p:cNvPicPr>
          <p:nvPr/>
        </p:nvPicPr>
        <p:blipFill>
          <a:blip r:embed="rId9"/>
          <a:stretch>
            <a:fillRect/>
          </a:stretch>
        </p:blipFill>
        <p:spPr>
          <a:xfrm>
            <a:off x="7568223" y="4597047"/>
            <a:ext cx="1817779" cy="1085479"/>
          </a:xfrm>
          <a:prstGeom prst="rect">
            <a:avLst/>
          </a:prstGeom>
          <a:effectLst>
            <a:outerShdw blurRad="50800" dist="38100" dir="2700000" algn="tl" rotWithShape="0">
              <a:prstClr val="black">
                <a:alpha val="40000"/>
              </a:prstClr>
            </a:outerShdw>
          </a:effectLst>
        </p:spPr>
      </p:pic>
      <p:pic>
        <p:nvPicPr>
          <p:cNvPr id="21" name="Picture 20" descr="A screenshot of a spreadsheet&#10;&#10;Description automatically generated">
            <a:extLst>
              <a:ext uri="{FF2B5EF4-FFF2-40B4-BE49-F238E27FC236}">
                <a16:creationId xmlns:a16="http://schemas.microsoft.com/office/drawing/2014/main" id="{873898E0-5195-7CAE-AE9E-BE01058DDE67}"/>
              </a:ext>
            </a:extLst>
          </p:cNvPr>
          <p:cNvPicPr>
            <a:picLocks noChangeAspect="1"/>
          </p:cNvPicPr>
          <p:nvPr/>
        </p:nvPicPr>
        <p:blipFill>
          <a:blip r:embed="rId10"/>
          <a:stretch>
            <a:fillRect/>
          </a:stretch>
        </p:blipFill>
        <p:spPr>
          <a:xfrm>
            <a:off x="9232554" y="4806019"/>
            <a:ext cx="1817778" cy="1084218"/>
          </a:xfrm>
          <a:prstGeom prst="rect">
            <a:avLst/>
          </a:prstGeom>
          <a:effectLst>
            <a:outerShdw blurRad="50800" dist="38100" dir="2700000" algn="tl" rotWithShape="0">
              <a:prstClr val="black">
                <a:alpha val="40000"/>
              </a:prstClr>
            </a:outerShdw>
          </a:effectLst>
        </p:spPr>
      </p:pic>
      <p:sp>
        <p:nvSpPr>
          <p:cNvPr id="2" name="Google Shape;507;p14">
            <a:extLst>
              <a:ext uri="{FF2B5EF4-FFF2-40B4-BE49-F238E27FC236}">
                <a16:creationId xmlns:a16="http://schemas.microsoft.com/office/drawing/2014/main" id="{31EF3C00-C1CF-AF20-F1CF-28CF0D97E7B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4A2B48D8-3D3F-7E43-5E92-7D6701C704E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53551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38F4D8DD-8613-44FF-977A-5BA6866F4E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6" name="Object 15" hidden="1">
                        <a:extLst>
                          <a:ext uri="{FF2B5EF4-FFF2-40B4-BE49-F238E27FC236}">
                            <a16:creationId xmlns:a16="http://schemas.microsoft.com/office/drawing/2014/main" id="{38F4D8DD-8613-44FF-977A-5BA6866F4E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73B060D7-2450-410C-BE6C-7648B3CE12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4" name="Text Placeholder 3">
            <a:extLst>
              <a:ext uri="{FF2B5EF4-FFF2-40B4-BE49-F238E27FC236}">
                <a16:creationId xmlns:a16="http://schemas.microsoft.com/office/drawing/2014/main" id="{902E885B-4CAC-7C3D-9A29-7DC8D3261653}"/>
              </a:ext>
            </a:extLst>
          </p:cNvPr>
          <p:cNvSpPr>
            <a:spLocks noGrp="1"/>
          </p:cNvSpPr>
          <p:nvPr>
            <p:ph type="body" sz="quarter" idx="17"/>
          </p:nvPr>
        </p:nvSpPr>
        <p:spPr/>
        <p:txBody>
          <a:bodyPr/>
          <a:lstStyle/>
          <a:p>
            <a:endParaRPr lang="en-US"/>
          </a:p>
        </p:txBody>
      </p:sp>
      <p:sp>
        <p:nvSpPr>
          <p:cNvPr id="2" name="Rounded Rectangle 15">
            <a:extLst>
              <a:ext uri="{FF2B5EF4-FFF2-40B4-BE49-F238E27FC236}">
                <a16:creationId xmlns:a16="http://schemas.microsoft.com/office/drawing/2014/main" id="{8C29091C-2FA8-BEA5-69B7-0596DDDE3BA4}"/>
              </a:ext>
            </a:extLst>
          </p:cNvPr>
          <p:cNvSpPr/>
          <p:nvPr/>
        </p:nvSpPr>
        <p:spPr bwMode="auto">
          <a:xfrm>
            <a:off x="556156" y="2427311"/>
            <a:ext cx="812184" cy="291825"/>
          </a:xfrm>
          <a:prstGeom prst="rect">
            <a:avLst/>
          </a:prstGeom>
          <a:solidFill>
            <a:schemeClr val="accent1"/>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Area</a:t>
            </a:r>
          </a:p>
        </p:txBody>
      </p:sp>
      <p:sp>
        <p:nvSpPr>
          <p:cNvPr id="6" name="Rounded Rectangle 16">
            <a:extLst>
              <a:ext uri="{FF2B5EF4-FFF2-40B4-BE49-F238E27FC236}">
                <a16:creationId xmlns:a16="http://schemas.microsoft.com/office/drawing/2014/main" id="{F491EFD6-E9D1-EC2F-4FE5-3EB7EA5C0FC0}"/>
              </a:ext>
            </a:extLst>
          </p:cNvPr>
          <p:cNvSpPr/>
          <p:nvPr/>
        </p:nvSpPr>
        <p:spPr bwMode="auto">
          <a:xfrm>
            <a:off x="556156" y="2015018"/>
            <a:ext cx="5391405" cy="197272"/>
          </a:xfrm>
          <a:prstGeom prst="rect">
            <a:avLst/>
          </a:prstGeom>
          <a:no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r>
              <a:rPr lang="en-AU" sz="1200" b="1" kern="0" dirty="0"/>
              <a:t>What will be impacted by change? </a:t>
            </a:r>
          </a:p>
        </p:txBody>
      </p:sp>
      <p:sp>
        <p:nvSpPr>
          <p:cNvPr id="8" name="Rounded Rectangle 22">
            <a:extLst>
              <a:ext uri="{FF2B5EF4-FFF2-40B4-BE49-F238E27FC236}">
                <a16:creationId xmlns:a16="http://schemas.microsoft.com/office/drawing/2014/main" id="{EE0D280D-B1BA-1057-E23B-4896215364C7}"/>
              </a:ext>
            </a:extLst>
          </p:cNvPr>
          <p:cNvSpPr/>
          <p:nvPr/>
        </p:nvSpPr>
        <p:spPr bwMode="auto">
          <a:xfrm>
            <a:off x="5267262" y="2427311"/>
            <a:ext cx="680299" cy="291825"/>
          </a:xfrm>
          <a:prstGeom prst="rect">
            <a:avLst/>
          </a:prstGeom>
          <a:solidFill>
            <a:schemeClr val="accent1"/>
          </a:solidFill>
          <a:ln>
            <a:noFill/>
          </a:ln>
          <a:effectLst/>
        </p:spPr>
        <p:txBody>
          <a:bodyPr wrap="square" lIns="36000" tIns="45715" rIns="36000"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Impact</a:t>
            </a:r>
          </a:p>
        </p:txBody>
      </p:sp>
      <p:sp>
        <p:nvSpPr>
          <p:cNvPr id="15" name="Rounded Rectangle 101">
            <a:extLst>
              <a:ext uri="{FF2B5EF4-FFF2-40B4-BE49-F238E27FC236}">
                <a16:creationId xmlns:a16="http://schemas.microsoft.com/office/drawing/2014/main" id="{B93D605D-BC87-372B-0A4B-F986E09DA588}"/>
              </a:ext>
            </a:extLst>
          </p:cNvPr>
          <p:cNvSpPr/>
          <p:nvPr/>
        </p:nvSpPr>
        <p:spPr bwMode="auto">
          <a:xfrm>
            <a:off x="6239824" y="2427311"/>
            <a:ext cx="812184" cy="291825"/>
          </a:xfrm>
          <a:prstGeom prst="rect">
            <a:avLst/>
          </a:prstGeom>
          <a:solidFill>
            <a:schemeClr val="accent1"/>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Team</a:t>
            </a:r>
          </a:p>
        </p:txBody>
      </p:sp>
      <p:sp>
        <p:nvSpPr>
          <p:cNvPr id="18" name="Rounded Rectangle 103">
            <a:extLst>
              <a:ext uri="{FF2B5EF4-FFF2-40B4-BE49-F238E27FC236}">
                <a16:creationId xmlns:a16="http://schemas.microsoft.com/office/drawing/2014/main" id="{AB1B002B-670B-6239-9030-52D53B32F02A}"/>
              </a:ext>
            </a:extLst>
          </p:cNvPr>
          <p:cNvSpPr/>
          <p:nvPr/>
        </p:nvSpPr>
        <p:spPr bwMode="auto">
          <a:xfrm>
            <a:off x="6239824" y="2015018"/>
            <a:ext cx="5391405" cy="197272"/>
          </a:xfrm>
          <a:prstGeom prst="rect">
            <a:avLst/>
          </a:prstGeom>
          <a:no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r>
              <a:rPr lang="en-AU" sz="1200" b="1" kern="0" dirty="0"/>
              <a:t>Who will be impacted by change?</a:t>
            </a:r>
          </a:p>
        </p:txBody>
      </p:sp>
      <p:sp>
        <p:nvSpPr>
          <p:cNvPr id="19" name="Rounded Rectangle 152">
            <a:extLst>
              <a:ext uri="{FF2B5EF4-FFF2-40B4-BE49-F238E27FC236}">
                <a16:creationId xmlns:a16="http://schemas.microsoft.com/office/drawing/2014/main" id="{9E8057D8-342B-7746-D003-4A901F86E5BC}"/>
              </a:ext>
            </a:extLst>
          </p:cNvPr>
          <p:cNvSpPr/>
          <p:nvPr/>
        </p:nvSpPr>
        <p:spPr bwMode="auto">
          <a:xfrm>
            <a:off x="10950932" y="2427311"/>
            <a:ext cx="680299" cy="291825"/>
          </a:xfrm>
          <a:prstGeom prst="rect">
            <a:avLst/>
          </a:prstGeom>
          <a:solidFill>
            <a:schemeClr val="accent1"/>
          </a:solidFill>
          <a:ln>
            <a:noFill/>
          </a:ln>
          <a:effectLst/>
        </p:spPr>
        <p:txBody>
          <a:bodyPr wrap="square" lIns="36000" tIns="45715" rIns="36000"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Impact</a:t>
            </a:r>
          </a:p>
        </p:txBody>
      </p:sp>
      <p:sp>
        <p:nvSpPr>
          <p:cNvPr id="20" name="Rounded Rectangle 17">
            <a:extLst>
              <a:ext uri="{FF2B5EF4-FFF2-40B4-BE49-F238E27FC236}">
                <a16:creationId xmlns:a16="http://schemas.microsoft.com/office/drawing/2014/main" id="{F6548C5B-0857-A411-D514-5DF10BA5CACE}"/>
              </a:ext>
            </a:extLst>
          </p:cNvPr>
          <p:cNvSpPr/>
          <p:nvPr/>
        </p:nvSpPr>
        <p:spPr bwMode="auto">
          <a:xfrm>
            <a:off x="556156" y="3366608"/>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Systems</a:t>
            </a:r>
          </a:p>
        </p:txBody>
      </p:sp>
      <p:sp>
        <p:nvSpPr>
          <p:cNvPr id="21" name="Rounded Rectangle 18">
            <a:extLst>
              <a:ext uri="{FF2B5EF4-FFF2-40B4-BE49-F238E27FC236}">
                <a16:creationId xmlns:a16="http://schemas.microsoft.com/office/drawing/2014/main" id="{A5A62DB8-4AE1-985C-9DE1-F3D0ECB95526}"/>
              </a:ext>
            </a:extLst>
          </p:cNvPr>
          <p:cNvSpPr/>
          <p:nvPr/>
        </p:nvSpPr>
        <p:spPr bwMode="auto">
          <a:xfrm>
            <a:off x="556156" y="3960344"/>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Processes</a:t>
            </a:r>
          </a:p>
        </p:txBody>
      </p:sp>
      <p:sp>
        <p:nvSpPr>
          <p:cNvPr id="22" name="Rounded Rectangle 20">
            <a:extLst>
              <a:ext uri="{FF2B5EF4-FFF2-40B4-BE49-F238E27FC236}">
                <a16:creationId xmlns:a16="http://schemas.microsoft.com/office/drawing/2014/main" id="{D3C8E265-273D-5416-0989-55113BD406FA}"/>
              </a:ext>
            </a:extLst>
          </p:cNvPr>
          <p:cNvSpPr/>
          <p:nvPr/>
        </p:nvSpPr>
        <p:spPr bwMode="auto">
          <a:xfrm>
            <a:off x="556156" y="5147816"/>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Org structure</a:t>
            </a:r>
          </a:p>
        </p:txBody>
      </p:sp>
      <p:sp>
        <p:nvSpPr>
          <p:cNvPr id="23" name="Rounded Rectangle 23">
            <a:extLst>
              <a:ext uri="{FF2B5EF4-FFF2-40B4-BE49-F238E27FC236}">
                <a16:creationId xmlns:a16="http://schemas.microsoft.com/office/drawing/2014/main" id="{87E6557E-635A-AD9D-DE99-E76CC171E070}"/>
              </a:ext>
            </a:extLst>
          </p:cNvPr>
          <p:cNvSpPr/>
          <p:nvPr/>
        </p:nvSpPr>
        <p:spPr bwMode="auto">
          <a:xfrm>
            <a:off x="556156" y="2772872"/>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People</a:t>
            </a:r>
          </a:p>
        </p:txBody>
      </p:sp>
      <p:sp>
        <p:nvSpPr>
          <p:cNvPr id="24" name="Rounded Rectangle 24">
            <a:extLst>
              <a:ext uri="{FF2B5EF4-FFF2-40B4-BE49-F238E27FC236}">
                <a16:creationId xmlns:a16="http://schemas.microsoft.com/office/drawing/2014/main" id="{13D3D20E-6A0A-5D98-A70F-068359A3F5CA}"/>
              </a:ext>
            </a:extLst>
          </p:cNvPr>
          <p:cNvSpPr/>
          <p:nvPr/>
        </p:nvSpPr>
        <p:spPr bwMode="auto">
          <a:xfrm>
            <a:off x="556156" y="5741554"/>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Culture</a:t>
            </a:r>
          </a:p>
        </p:txBody>
      </p:sp>
      <p:sp>
        <p:nvSpPr>
          <p:cNvPr id="62" name="Rounded Rectangle 38">
            <a:extLst>
              <a:ext uri="{FF2B5EF4-FFF2-40B4-BE49-F238E27FC236}">
                <a16:creationId xmlns:a16="http://schemas.microsoft.com/office/drawing/2014/main" id="{23C40A96-A41C-4DFE-A576-2A018C1D7109}"/>
              </a:ext>
            </a:extLst>
          </p:cNvPr>
          <p:cNvSpPr/>
          <p:nvPr/>
        </p:nvSpPr>
        <p:spPr bwMode="auto">
          <a:xfrm>
            <a:off x="5267262" y="3366608"/>
            <a:ext cx="680299" cy="540000"/>
          </a:xfrm>
          <a:prstGeom prst="rect">
            <a:avLst/>
          </a:prstGeom>
          <a:solidFill>
            <a:srgbClr val="D3EFCE"/>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63" name="Rounded Rectangle 41">
            <a:extLst>
              <a:ext uri="{FF2B5EF4-FFF2-40B4-BE49-F238E27FC236}">
                <a16:creationId xmlns:a16="http://schemas.microsoft.com/office/drawing/2014/main" id="{07DFD620-82D6-E235-E280-24D3745A72D8}"/>
              </a:ext>
            </a:extLst>
          </p:cNvPr>
          <p:cNvSpPr/>
          <p:nvPr/>
        </p:nvSpPr>
        <p:spPr bwMode="auto">
          <a:xfrm>
            <a:off x="5267262" y="5147816"/>
            <a:ext cx="680299" cy="540000"/>
          </a:xfrm>
          <a:prstGeom prst="rect">
            <a:avLst/>
          </a:prstGeom>
          <a:solidFill>
            <a:schemeClr val="accent6">
              <a:lumMod val="20000"/>
              <a:lumOff val="80000"/>
            </a:schemeClr>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endParaRPr lang="en-US" sz="1000" kern="0" dirty="0"/>
          </a:p>
        </p:txBody>
      </p:sp>
      <p:sp>
        <p:nvSpPr>
          <p:cNvPr id="64" name="Rounded Rectangle 42">
            <a:extLst>
              <a:ext uri="{FF2B5EF4-FFF2-40B4-BE49-F238E27FC236}">
                <a16:creationId xmlns:a16="http://schemas.microsoft.com/office/drawing/2014/main" id="{5F8B1CAE-88F2-50F7-8A52-6BD6D115BA56}"/>
              </a:ext>
            </a:extLst>
          </p:cNvPr>
          <p:cNvSpPr/>
          <p:nvPr/>
        </p:nvSpPr>
        <p:spPr bwMode="auto">
          <a:xfrm>
            <a:off x="5267262" y="2772872"/>
            <a:ext cx="680299" cy="540000"/>
          </a:xfrm>
          <a:prstGeom prst="rect">
            <a:avLst/>
          </a:prstGeom>
          <a:solidFill>
            <a:srgbClr val="EBF6DE"/>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67" name="Rounded Rectangle 43">
            <a:extLst>
              <a:ext uri="{FF2B5EF4-FFF2-40B4-BE49-F238E27FC236}">
                <a16:creationId xmlns:a16="http://schemas.microsoft.com/office/drawing/2014/main" id="{5080180C-206A-A359-6B50-576B5F3A6B65}"/>
              </a:ext>
            </a:extLst>
          </p:cNvPr>
          <p:cNvSpPr/>
          <p:nvPr/>
        </p:nvSpPr>
        <p:spPr bwMode="auto">
          <a:xfrm>
            <a:off x="5267262" y="5741554"/>
            <a:ext cx="680299" cy="540000"/>
          </a:xfrm>
          <a:prstGeom prst="rect">
            <a:avLst/>
          </a:prstGeom>
          <a:solidFill>
            <a:srgbClr val="FFA7A9"/>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68" name="Rounded Rectangle 114">
            <a:extLst>
              <a:ext uri="{FF2B5EF4-FFF2-40B4-BE49-F238E27FC236}">
                <a16:creationId xmlns:a16="http://schemas.microsoft.com/office/drawing/2014/main" id="{13C3028F-CFAA-454F-1522-F05EC01251CF}"/>
              </a:ext>
            </a:extLst>
          </p:cNvPr>
          <p:cNvSpPr/>
          <p:nvPr/>
        </p:nvSpPr>
        <p:spPr bwMode="auto">
          <a:xfrm>
            <a:off x="5267262" y="3960344"/>
            <a:ext cx="680299" cy="540000"/>
          </a:xfrm>
          <a:prstGeom prst="rect">
            <a:avLst/>
          </a:prstGeom>
          <a:solidFill>
            <a:srgbClr val="FFF2C9"/>
          </a:solidFill>
          <a:ln>
            <a:noFill/>
          </a:ln>
          <a:effectLst/>
        </p:spPr>
        <p:txBody>
          <a:bodyPr wrap="square" lIns="91428" tIns="45715" rIns="91428" bIns="45715" rtlCol="0" anchor="ctr">
            <a:noAutofit/>
          </a:bodyPr>
          <a:lstStyle/>
          <a:p>
            <a:pPr lvl="0" algn="ctr" defTabSz="623853">
              <a:spcBef>
                <a:spcPts val="300"/>
              </a:spcBef>
              <a:spcAft>
                <a:spcPts val="300"/>
              </a:spcAft>
              <a:buClr>
                <a:srgbClr val="000000"/>
              </a:buClr>
              <a:defRPr/>
            </a:pPr>
            <a:endParaRPr lang="en-US" sz="1000" kern="0" dirty="0"/>
          </a:p>
        </p:txBody>
      </p:sp>
      <p:sp>
        <p:nvSpPr>
          <p:cNvPr id="79" name="Rounded Rectangle 116">
            <a:extLst>
              <a:ext uri="{FF2B5EF4-FFF2-40B4-BE49-F238E27FC236}">
                <a16:creationId xmlns:a16="http://schemas.microsoft.com/office/drawing/2014/main" id="{19399F86-F758-1FF8-590F-5CA7FF9B4873}"/>
              </a:ext>
            </a:extLst>
          </p:cNvPr>
          <p:cNvSpPr/>
          <p:nvPr/>
        </p:nvSpPr>
        <p:spPr bwMode="auto">
          <a:xfrm>
            <a:off x="556156" y="4554080"/>
            <a:ext cx="812184" cy="540000"/>
          </a:xfrm>
          <a:prstGeom prst="rect">
            <a:avLst/>
          </a:prstGeom>
          <a:solidFill>
            <a:schemeClr val="accent2"/>
          </a:solidFill>
          <a:ln>
            <a:noFill/>
          </a:ln>
          <a:effectLst/>
        </p:spPr>
        <p:txBody>
          <a:bodyPr wrap="square" lIns="36000" tIns="72000" rIns="36000" bIns="72000" rtlCol="0" anchor="ctr">
            <a:noAutofit/>
          </a:bodyPr>
          <a:lstStyle/>
          <a:p>
            <a:pPr algn="ctr" defTabSz="623853">
              <a:spcBef>
                <a:spcPts val="300"/>
              </a:spcBef>
              <a:spcAft>
                <a:spcPts val="300"/>
              </a:spcAft>
              <a:buClr>
                <a:srgbClr val="000000"/>
              </a:buClr>
              <a:defRPr/>
            </a:pPr>
            <a:r>
              <a:rPr lang="en-US" sz="1000" b="1" kern="0" dirty="0">
                <a:solidFill>
                  <a:schemeClr val="bg1"/>
                </a:solidFill>
              </a:rPr>
              <a:t>Roles</a:t>
            </a:r>
          </a:p>
        </p:txBody>
      </p:sp>
      <p:sp>
        <p:nvSpPr>
          <p:cNvPr id="82" name="Rounded Rectangle 21">
            <a:extLst>
              <a:ext uri="{FF2B5EF4-FFF2-40B4-BE49-F238E27FC236}">
                <a16:creationId xmlns:a16="http://schemas.microsoft.com/office/drawing/2014/main" id="{8D4F9444-3048-2A7E-7C58-5D50B45F37DC}"/>
              </a:ext>
            </a:extLst>
          </p:cNvPr>
          <p:cNvSpPr/>
          <p:nvPr/>
        </p:nvSpPr>
        <p:spPr bwMode="auto">
          <a:xfrm>
            <a:off x="1397922" y="2427311"/>
            <a:ext cx="3839757" cy="291825"/>
          </a:xfrm>
          <a:prstGeom prst="rect">
            <a:avLst/>
          </a:prstGeom>
          <a:solidFill>
            <a:schemeClr val="accent1"/>
          </a:solidFill>
          <a:ln>
            <a:noFill/>
          </a:ln>
          <a:effectLst/>
        </p:spPr>
        <p:txBody>
          <a:bodyPr wrap="square" lIns="91428" tIns="45715" rIns="91428"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Description</a:t>
            </a:r>
          </a:p>
        </p:txBody>
      </p:sp>
      <p:sp>
        <p:nvSpPr>
          <p:cNvPr id="89" name="Rounded Rectangle 32">
            <a:extLst>
              <a:ext uri="{FF2B5EF4-FFF2-40B4-BE49-F238E27FC236}">
                <a16:creationId xmlns:a16="http://schemas.microsoft.com/office/drawing/2014/main" id="{9C148531-70BB-1E3C-FE4C-79B31AD09718}"/>
              </a:ext>
            </a:extLst>
          </p:cNvPr>
          <p:cNvSpPr/>
          <p:nvPr/>
        </p:nvSpPr>
        <p:spPr bwMode="auto">
          <a:xfrm>
            <a:off x="1397922" y="3366608"/>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0" name="Rounded Rectangle 33">
            <a:extLst>
              <a:ext uri="{FF2B5EF4-FFF2-40B4-BE49-F238E27FC236}">
                <a16:creationId xmlns:a16="http://schemas.microsoft.com/office/drawing/2014/main" id="{1595D9D8-318E-5047-E194-BF63C71F7DA7}"/>
              </a:ext>
            </a:extLst>
          </p:cNvPr>
          <p:cNvSpPr/>
          <p:nvPr/>
        </p:nvSpPr>
        <p:spPr bwMode="auto">
          <a:xfrm>
            <a:off x="1397922" y="3960344"/>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1" name="Rounded Rectangle 35">
            <a:extLst>
              <a:ext uri="{FF2B5EF4-FFF2-40B4-BE49-F238E27FC236}">
                <a16:creationId xmlns:a16="http://schemas.microsoft.com/office/drawing/2014/main" id="{B658662E-5B25-4361-E8DB-0E0AAF886AF7}"/>
              </a:ext>
            </a:extLst>
          </p:cNvPr>
          <p:cNvSpPr/>
          <p:nvPr/>
        </p:nvSpPr>
        <p:spPr bwMode="auto">
          <a:xfrm>
            <a:off x="1397922" y="5147816"/>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2" name="Rounded Rectangle 36">
            <a:extLst>
              <a:ext uri="{FF2B5EF4-FFF2-40B4-BE49-F238E27FC236}">
                <a16:creationId xmlns:a16="http://schemas.microsoft.com/office/drawing/2014/main" id="{D7CD1A00-097C-F270-9E55-5EBCA836D4C4}"/>
              </a:ext>
            </a:extLst>
          </p:cNvPr>
          <p:cNvSpPr/>
          <p:nvPr/>
        </p:nvSpPr>
        <p:spPr bwMode="auto">
          <a:xfrm>
            <a:off x="1397922" y="2772872"/>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 e.g., No layoffs expected]</a:t>
            </a:r>
          </a:p>
        </p:txBody>
      </p:sp>
      <p:sp>
        <p:nvSpPr>
          <p:cNvPr id="93" name="Rounded Rectangle 37">
            <a:extLst>
              <a:ext uri="{FF2B5EF4-FFF2-40B4-BE49-F238E27FC236}">
                <a16:creationId xmlns:a16="http://schemas.microsoft.com/office/drawing/2014/main" id="{3855A6C7-57E1-6174-F453-615E224FB548}"/>
              </a:ext>
            </a:extLst>
          </p:cNvPr>
          <p:cNvSpPr/>
          <p:nvPr/>
        </p:nvSpPr>
        <p:spPr bwMode="auto">
          <a:xfrm>
            <a:off x="1397922" y="5741554"/>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4" name="Rounded Rectangle 121">
            <a:extLst>
              <a:ext uri="{FF2B5EF4-FFF2-40B4-BE49-F238E27FC236}">
                <a16:creationId xmlns:a16="http://schemas.microsoft.com/office/drawing/2014/main" id="{850F83A7-EC48-763D-29F4-B6970ECD7DDB}"/>
              </a:ext>
            </a:extLst>
          </p:cNvPr>
          <p:cNvSpPr/>
          <p:nvPr/>
        </p:nvSpPr>
        <p:spPr bwMode="auto">
          <a:xfrm>
            <a:off x="1397922" y="4554080"/>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5" name="Rounded Rectangle 124">
            <a:extLst>
              <a:ext uri="{FF2B5EF4-FFF2-40B4-BE49-F238E27FC236}">
                <a16:creationId xmlns:a16="http://schemas.microsoft.com/office/drawing/2014/main" id="{CDF000F9-1523-D5F2-49D8-1B86D33F60D7}"/>
              </a:ext>
            </a:extLst>
          </p:cNvPr>
          <p:cNvSpPr/>
          <p:nvPr/>
        </p:nvSpPr>
        <p:spPr bwMode="auto">
          <a:xfrm>
            <a:off x="5267262" y="4554080"/>
            <a:ext cx="680299" cy="540000"/>
          </a:xfrm>
          <a:prstGeom prst="rect">
            <a:avLst/>
          </a:prstGeom>
          <a:solidFill>
            <a:srgbClr val="FFA7A9"/>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endParaRPr lang="en-US" sz="1000" kern="0" dirty="0"/>
          </a:p>
        </p:txBody>
      </p:sp>
      <p:sp>
        <p:nvSpPr>
          <p:cNvPr id="96" name="Rounded Rectangle 160">
            <a:extLst>
              <a:ext uri="{FF2B5EF4-FFF2-40B4-BE49-F238E27FC236}">
                <a16:creationId xmlns:a16="http://schemas.microsoft.com/office/drawing/2014/main" id="{98859618-210D-347B-9C33-26896A5DC19F}"/>
              </a:ext>
            </a:extLst>
          </p:cNvPr>
          <p:cNvSpPr/>
          <p:nvPr/>
        </p:nvSpPr>
        <p:spPr bwMode="auto">
          <a:xfrm>
            <a:off x="10950932" y="3366608"/>
            <a:ext cx="680299" cy="540000"/>
          </a:xfrm>
          <a:prstGeom prst="rect">
            <a:avLst/>
          </a:prstGeom>
          <a:solidFill>
            <a:srgbClr val="EBF7DE"/>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97" name="Rounded Rectangle 161">
            <a:extLst>
              <a:ext uri="{FF2B5EF4-FFF2-40B4-BE49-F238E27FC236}">
                <a16:creationId xmlns:a16="http://schemas.microsoft.com/office/drawing/2014/main" id="{2F25C20D-CD7A-C5E8-D47F-BCE8CE1651CB}"/>
              </a:ext>
            </a:extLst>
          </p:cNvPr>
          <p:cNvSpPr/>
          <p:nvPr/>
        </p:nvSpPr>
        <p:spPr bwMode="auto">
          <a:xfrm>
            <a:off x="10950932" y="5147816"/>
            <a:ext cx="680299" cy="540000"/>
          </a:xfrm>
          <a:prstGeom prst="rect">
            <a:avLst/>
          </a:prstGeom>
          <a:solidFill>
            <a:schemeClr val="accent6">
              <a:lumMod val="20000"/>
              <a:lumOff val="80000"/>
            </a:schemeClr>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endParaRPr lang="en-US" sz="1000" kern="0" dirty="0"/>
          </a:p>
        </p:txBody>
      </p:sp>
      <p:sp>
        <p:nvSpPr>
          <p:cNvPr id="98" name="Rounded Rectangle 162">
            <a:extLst>
              <a:ext uri="{FF2B5EF4-FFF2-40B4-BE49-F238E27FC236}">
                <a16:creationId xmlns:a16="http://schemas.microsoft.com/office/drawing/2014/main" id="{7AE6EF85-2AB5-B790-B5C7-47E30B708091}"/>
              </a:ext>
            </a:extLst>
          </p:cNvPr>
          <p:cNvSpPr/>
          <p:nvPr/>
        </p:nvSpPr>
        <p:spPr bwMode="auto">
          <a:xfrm>
            <a:off x="10950932" y="2772872"/>
            <a:ext cx="680299" cy="540000"/>
          </a:xfrm>
          <a:prstGeom prst="rect">
            <a:avLst/>
          </a:prstGeom>
          <a:solidFill>
            <a:schemeClr val="accent6">
              <a:lumMod val="20000"/>
              <a:lumOff val="80000"/>
            </a:schemeClr>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99" name="Rounded Rectangle 163">
            <a:extLst>
              <a:ext uri="{FF2B5EF4-FFF2-40B4-BE49-F238E27FC236}">
                <a16:creationId xmlns:a16="http://schemas.microsoft.com/office/drawing/2014/main" id="{268FF9D9-E1D7-0388-0B3D-B26A468751F1}"/>
              </a:ext>
            </a:extLst>
          </p:cNvPr>
          <p:cNvSpPr/>
          <p:nvPr/>
        </p:nvSpPr>
        <p:spPr bwMode="auto">
          <a:xfrm>
            <a:off x="10950932" y="5741554"/>
            <a:ext cx="680299" cy="540000"/>
          </a:xfrm>
          <a:prstGeom prst="rect">
            <a:avLst/>
          </a:prstGeom>
          <a:solidFill>
            <a:srgbClr val="FFA7A9"/>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100" name="Rounded Rectangle 164">
            <a:extLst>
              <a:ext uri="{FF2B5EF4-FFF2-40B4-BE49-F238E27FC236}">
                <a16:creationId xmlns:a16="http://schemas.microsoft.com/office/drawing/2014/main" id="{C0917DED-3AF4-5505-AA33-0BE681354ED9}"/>
              </a:ext>
            </a:extLst>
          </p:cNvPr>
          <p:cNvSpPr/>
          <p:nvPr/>
        </p:nvSpPr>
        <p:spPr bwMode="auto">
          <a:xfrm>
            <a:off x="10950932" y="3960344"/>
            <a:ext cx="680299" cy="540000"/>
          </a:xfrm>
          <a:prstGeom prst="rect">
            <a:avLst/>
          </a:prstGeom>
          <a:solidFill>
            <a:srgbClr val="FFA7A9"/>
          </a:solidFill>
          <a:ln>
            <a:noFill/>
          </a:ln>
          <a:effectLst/>
        </p:spPr>
        <p:txBody>
          <a:bodyPr wrap="square" lIns="91428" tIns="45715" rIns="91428" bIns="45715" rtlCol="0" anchor="ctr">
            <a:noAutofit/>
          </a:bodyPr>
          <a:lstStyle/>
          <a:p>
            <a:pPr lvl="0" algn="ctr" defTabSz="623853">
              <a:spcBef>
                <a:spcPts val="300"/>
              </a:spcBef>
              <a:spcAft>
                <a:spcPts val="300"/>
              </a:spcAft>
              <a:buClr>
                <a:srgbClr val="000000"/>
              </a:buClr>
              <a:defRPr/>
            </a:pPr>
            <a:endParaRPr lang="en-US" sz="1000" kern="0" dirty="0"/>
          </a:p>
        </p:txBody>
      </p:sp>
      <p:sp>
        <p:nvSpPr>
          <p:cNvPr id="101" name="Rounded Rectangle 133">
            <a:extLst>
              <a:ext uri="{FF2B5EF4-FFF2-40B4-BE49-F238E27FC236}">
                <a16:creationId xmlns:a16="http://schemas.microsoft.com/office/drawing/2014/main" id="{B8DD7F82-C402-3BA6-F8E2-3F11F0945ABA}"/>
              </a:ext>
            </a:extLst>
          </p:cNvPr>
          <p:cNvSpPr/>
          <p:nvPr/>
        </p:nvSpPr>
        <p:spPr bwMode="auto">
          <a:xfrm>
            <a:off x="7081592" y="2427311"/>
            <a:ext cx="3839757" cy="291825"/>
          </a:xfrm>
          <a:prstGeom prst="rect">
            <a:avLst/>
          </a:prstGeom>
          <a:solidFill>
            <a:schemeClr val="accent1"/>
          </a:solidFill>
          <a:ln>
            <a:noFill/>
          </a:ln>
          <a:effectLst/>
        </p:spPr>
        <p:txBody>
          <a:bodyPr wrap="square" lIns="91428" tIns="45715" rIns="91428"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Description</a:t>
            </a:r>
          </a:p>
        </p:txBody>
      </p:sp>
      <p:sp>
        <p:nvSpPr>
          <p:cNvPr id="102" name="Rounded Rectangle 155">
            <a:extLst>
              <a:ext uri="{FF2B5EF4-FFF2-40B4-BE49-F238E27FC236}">
                <a16:creationId xmlns:a16="http://schemas.microsoft.com/office/drawing/2014/main" id="{D984B94B-ECFF-FB47-D30B-4492CE7432D9}"/>
              </a:ext>
            </a:extLst>
          </p:cNvPr>
          <p:cNvSpPr/>
          <p:nvPr/>
        </p:nvSpPr>
        <p:spPr bwMode="auto">
          <a:xfrm>
            <a:off x="7081593" y="3366608"/>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3" name="Rounded Rectangle 156">
            <a:extLst>
              <a:ext uri="{FF2B5EF4-FFF2-40B4-BE49-F238E27FC236}">
                <a16:creationId xmlns:a16="http://schemas.microsoft.com/office/drawing/2014/main" id="{38595B07-F2E8-2F3F-5F88-603DB623CC0E}"/>
              </a:ext>
            </a:extLst>
          </p:cNvPr>
          <p:cNvSpPr/>
          <p:nvPr/>
        </p:nvSpPr>
        <p:spPr bwMode="auto">
          <a:xfrm>
            <a:off x="7081593" y="3960344"/>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4" name="Rounded Rectangle 157">
            <a:extLst>
              <a:ext uri="{FF2B5EF4-FFF2-40B4-BE49-F238E27FC236}">
                <a16:creationId xmlns:a16="http://schemas.microsoft.com/office/drawing/2014/main" id="{05C4D141-ACBD-DA91-BA9E-8CFA47392899}"/>
              </a:ext>
            </a:extLst>
          </p:cNvPr>
          <p:cNvSpPr/>
          <p:nvPr/>
        </p:nvSpPr>
        <p:spPr bwMode="auto">
          <a:xfrm>
            <a:off x="7081593" y="5147816"/>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5" name="Rounded Rectangle 158">
            <a:extLst>
              <a:ext uri="{FF2B5EF4-FFF2-40B4-BE49-F238E27FC236}">
                <a16:creationId xmlns:a16="http://schemas.microsoft.com/office/drawing/2014/main" id="{FEB40A20-6115-59FC-5D8D-1D628C4A7FD5}"/>
              </a:ext>
            </a:extLst>
          </p:cNvPr>
          <p:cNvSpPr/>
          <p:nvPr/>
        </p:nvSpPr>
        <p:spPr bwMode="auto">
          <a:xfrm>
            <a:off x="7081593" y="2772872"/>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6" name="Rounded Rectangle 159">
            <a:extLst>
              <a:ext uri="{FF2B5EF4-FFF2-40B4-BE49-F238E27FC236}">
                <a16:creationId xmlns:a16="http://schemas.microsoft.com/office/drawing/2014/main" id="{9E8B3F29-E274-D058-50D5-34AAA8F91945}"/>
              </a:ext>
            </a:extLst>
          </p:cNvPr>
          <p:cNvSpPr/>
          <p:nvPr/>
        </p:nvSpPr>
        <p:spPr bwMode="auto">
          <a:xfrm>
            <a:off x="7081593" y="5741554"/>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7" name="Rounded Rectangle 171">
            <a:extLst>
              <a:ext uri="{FF2B5EF4-FFF2-40B4-BE49-F238E27FC236}">
                <a16:creationId xmlns:a16="http://schemas.microsoft.com/office/drawing/2014/main" id="{336D6DAD-D22D-6242-177C-1820A120DA13}"/>
              </a:ext>
            </a:extLst>
          </p:cNvPr>
          <p:cNvSpPr/>
          <p:nvPr/>
        </p:nvSpPr>
        <p:spPr bwMode="auto">
          <a:xfrm>
            <a:off x="7081593" y="4554080"/>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8" name="Rounded Rectangle 172">
            <a:extLst>
              <a:ext uri="{FF2B5EF4-FFF2-40B4-BE49-F238E27FC236}">
                <a16:creationId xmlns:a16="http://schemas.microsoft.com/office/drawing/2014/main" id="{82CE21B8-A2D8-788C-00FA-12B6E1B6326B}"/>
              </a:ext>
            </a:extLst>
          </p:cNvPr>
          <p:cNvSpPr/>
          <p:nvPr/>
        </p:nvSpPr>
        <p:spPr bwMode="auto">
          <a:xfrm>
            <a:off x="10950932" y="4554080"/>
            <a:ext cx="680299" cy="540000"/>
          </a:xfrm>
          <a:prstGeom prst="rect">
            <a:avLst/>
          </a:prstGeom>
          <a:solidFill>
            <a:srgbClr val="FFD1D2"/>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endParaRPr lang="en-US" sz="1000" kern="0" dirty="0"/>
          </a:p>
        </p:txBody>
      </p:sp>
      <p:sp>
        <p:nvSpPr>
          <p:cNvPr id="109" name="Rounded Rectangle 104">
            <a:extLst>
              <a:ext uri="{FF2B5EF4-FFF2-40B4-BE49-F238E27FC236}">
                <a16:creationId xmlns:a16="http://schemas.microsoft.com/office/drawing/2014/main" id="{E71A6F8A-238F-0AD5-D754-FF79557DE732}"/>
              </a:ext>
            </a:extLst>
          </p:cNvPr>
          <p:cNvSpPr/>
          <p:nvPr/>
        </p:nvSpPr>
        <p:spPr bwMode="auto">
          <a:xfrm>
            <a:off x="6239824" y="3366608"/>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0" name="Rounded Rectangle 105">
            <a:extLst>
              <a:ext uri="{FF2B5EF4-FFF2-40B4-BE49-F238E27FC236}">
                <a16:creationId xmlns:a16="http://schemas.microsoft.com/office/drawing/2014/main" id="{F6ED1933-4A45-CC38-C717-69D57A18FB01}"/>
              </a:ext>
            </a:extLst>
          </p:cNvPr>
          <p:cNvSpPr/>
          <p:nvPr/>
        </p:nvSpPr>
        <p:spPr bwMode="auto">
          <a:xfrm>
            <a:off x="6239824" y="3960344"/>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1" name="Rounded Rectangle 129">
            <a:extLst>
              <a:ext uri="{FF2B5EF4-FFF2-40B4-BE49-F238E27FC236}">
                <a16:creationId xmlns:a16="http://schemas.microsoft.com/office/drawing/2014/main" id="{8E981EB1-3A9B-6B37-A7F1-B3DDCC66FA8A}"/>
              </a:ext>
            </a:extLst>
          </p:cNvPr>
          <p:cNvSpPr/>
          <p:nvPr/>
        </p:nvSpPr>
        <p:spPr bwMode="auto">
          <a:xfrm>
            <a:off x="6239824" y="5147816"/>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2" name="Rounded Rectangle 153">
            <a:extLst>
              <a:ext uri="{FF2B5EF4-FFF2-40B4-BE49-F238E27FC236}">
                <a16:creationId xmlns:a16="http://schemas.microsoft.com/office/drawing/2014/main" id="{7093C146-8FC5-E794-BCB8-333BE6A077E7}"/>
              </a:ext>
            </a:extLst>
          </p:cNvPr>
          <p:cNvSpPr/>
          <p:nvPr/>
        </p:nvSpPr>
        <p:spPr bwMode="auto">
          <a:xfrm>
            <a:off x="6239824" y="2772872"/>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3" name="Rounded Rectangle 154">
            <a:extLst>
              <a:ext uri="{FF2B5EF4-FFF2-40B4-BE49-F238E27FC236}">
                <a16:creationId xmlns:a16="http://schemas.microsoft.com/office/drawing/2014/main" id="{E078196E-5B2A-B68F-258E-C45371FE5469}"/>
              </a:ext>
            </a:extLst>
          </p:cNvPr>
          <p:cNvSpPr/>
          <p:nvPr/>
        </p:nvSpPr>
        <p:spPr bwMode="auto">
          <a:xfrm>
            <a:off x="6239824" y="5741554"/>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4" name="Rounded Rectangle 165">
            <a:extLst>
              <a:ext uri="{FF2B5EF4-FFF2-40B4-BE49-F238E27FC236}">
                <a16:creationId xmlns:a16="http://schemas.microsoft.com/office/drawing/2014/main" id="{AF626FB0-E780-8410-C4DD-9E188D228A36}"/>
              </a:ext>
            </a:extLst>
          </p:cNvPr>
          <p:cNvSpPr/>
          <p:nvPr/>
        </p:nvSpPr>
        <p:spPr bwMode="auto">
          <a:xfrm>
            <a:off x="6239824" y="4554080"/>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cxnSp>
        <p:nvCxnSpPr>
          <p:cNvPr id="115" name="Straight Connector 114">
            <a:extLst>
              <a:ext uri="{FF2B5EF4-FFF2-40B4-BE49-F238E27FC236}">
                <a16:creationId xmlns:a16="http://schemas.microsoft.com/office/drawing/2014/main" id="{41495770-3B4D-44F3-7555-3B53199F0706}"/>
              </a:ext>
            </a:extLst>
          </p:cNvPr>
          <p:cNvCxnSpPr>
            <a:cxnSpLocks/>
          </p:cNvCxnSpPr>
          <p:nvPr/>
        </p:nvCxnSpPr>
        <p:spPr>
          <a:xfrm>
            <a:off x="6239824" y="2259915"/>
            <a:ext cx="53914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76A4D37-7257-F1A7-C61A-292847946A6F}"/>
              </a:ext>
            </a:extLst>
          </p:cNvPr>
          <p:cNvCxnSpPr>
            <a:cxnSpLocks/>
          </p:cNvCxnSpPr>
          <p:nvPr/>
        </p:nvCxnSpPr>
        <p:spPr>
          <a:xfrm>
            <a:off x="556156" y="2259915"/>
            <a:ext cx="53914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31">
            <a:extLst>
              <a:ext uri="{FF2B5EF4-FFF2-40B4-BE49-F238E27FC236}">
                <a16:creationId xmlns:a16="http://schemas.microsoft.com/office/drawing/2014/main" id="{7A2CD4FD-D845-3B38-DB54-99591C42C6A6}"/>
              </a:ext>
            </a:extLst>
          </p:cNvPr>
          <p:cNvSpPr>
            <a:spLocks noGrp="1"/>
          </p:cNvSpPr>
          <p:nvPr>
            <p:ph type="title"/>
          </p:nvPr>
        </p:nvSpPr>
        <p:spPr/>
        <p:txBody>
          <a:bodyPr/>
          <a:lstStyle/>
          <a:p>
            <a:r>
              <a:rPr lang="en-US" dirty="0"/>
              <a:t>[Insert area/people] expected to feel highest impact from suggested changes</a:t>
            </a:r>
          </a:p>
        </p:txBody>
      </p:sp>
      <p:sp>
        <p:nvSpPr>
          <p:cNvPr id="36" name="Rounded Rectangle 115">
            <a:extLst>
              <a:ext uri="{FF2B5EF4-FFF2-40B4-BE49-F238E27FC236}">
                <a16:creationId xmlns:a16="http://schemas.microsoft.com/office/drawing/2014/main" id="{16DC1CEF-E991-663B-2984-0086EDBBBC2E}"/>
              </a:ext>
            </a:extLst>
          </p:cNvPr>
          <p:cNvSpPr/>
          <p:nvPr/>
        </p:nvSpPr>
        <p:spPr bwMode="auto">
          <a:xfrm>
            <a:off x="7222746" y="1459988"/>
            <a:ext cx="792000" cy="235198"/>
          </a:xfrm>
          <a:prstGeom prst="roundRect">
            <a:avLst>
              <a:gd name="adj" fmla="val 3792"/>
            </a:avLst>
          </a:prstGeom>
          <a:solidFill>
            <a:srgbClr val="D3EFCE"/>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Low</a:t>
            </a:r>
          </a:p>
        </p:txBody>
      </p:sp>
      <p:sp>
        <p:nvSpPr>
          <p:cNvPr id="37" name="Rounded Rectangle 117">
            <a:extLst>
              <a:ext uri="{FF2B5EF4-FFF2-40B4-BE49-F238E27FC236}">
                <a16:creationId xmlns:a16="http://schemas.microsoft.com/office/drawing/2014/main" id="{C2354327-D9B3-7F8B-BFB8-6568A8F515A6}"/>
              </a:ext>
            </a:extLst>
          </p:cNvPr>
          <p:cNvSpPr/>
          <p:nvPr/>
        </p:nvSpPr>
        <p:spPr bwMode="auto">
          <a:xfrm>
            <a:off x="8128229" y="1459988"/>
            <a:ext cx="792000" cy="235198"/>
          </a:xfrm>
          <a:prstGeom prst="roundRect">
            <a:avLst>
              <a:gd name="adj" fmla="val 3792"/>
            </a:avLst>
          </a:prstGeom>
          <a:solidFill>
            <a:srgbClr val="EBF6DE"/>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Moderate</a:t>
            </a:r>
          </a:p>
        </p:txBody>
      </p:sp>
      <p:sp>
        <p:nvSpPr>
          <p:cNvPr id="38" name="Rounded Rectangle 131">
            <a:extLst>
              <a:ext uri="{FF2B5EF4-FFF2-40B4-BE49-F238E27FC236}">
                <a16:creationId xmlns:a16="http://schemas.microsoft.com/office/drawing/2014/main" id="{F3602223-EA31-3069-96A2-3204714AA8EC}"/>
              </a:ext>
            </a:extLst>
          </p:cNvPr>
          <p:cNvSpPr/>
          <p:nvPr/>
        </p:nvSpPr>
        <p:spPr bwMode="auto">
          <a:xfrm>
            <a:off x="9033712" y="1459988"/>
            <a:ext cx="792000" cy="235198"/>
          </a:xfrm>
          <a:prstGeom prst="roundRect">
            <a:avLst>
              <a:gd name="adj" fmla="val 3792"/>
            </a:avLst>
          </a:prstGeom>
          <a:solidFill>
            <a:srgbClr val="FFF2C9"/>
          </a:solidFill>
          <a:ln>
            <a:noFill/>
          </a:ln>
          <a:effectLst/>
        </p:spPr>
        <p:txBody>
          <a:bodyPr wrap="square" lIns="0" tIns="45715" rIns="0" bIns="45715" rtlCol="0" anchor="ctr">
            <a:noAutofit/>
          </a:bodyPr>
          <a:lstStyle/>
          <a:p>
            <a:pPr algn="ctr" defTabSz="623853">
              <a:spcBef>
                <a:spcPts val="300"/>
              </a:spcBef>
              <a:spcAft>
                <a:spcPts val="300"/>
              </a:spcAft>
              <a:buClr>
                <a:srgbClr val="000000"/>
              </a:buClr>
              <a:defRPr/>
            </a:pPr>
            <a:r>
              <a:rPr lang="en-US" sz="1000" kern="0" dirty="0"/>
              <a:t>Medium</a:t>
            </a:r>
          </a:p>
        </p:txBody>
      </p:sp>
      <p:sp>
        <p:nvSpPr>
          <p:cNvPr id="39" name="Rounded Rectangle 149">
            <a:extLst>
              <a:ext uri="{FF2B5EF4-FFF2-40B4-BE49-F238E27FC236}">
                <a16:creationId xmlns:a16="http://schemas.microsoft.com/office/drawing/2014/main" id="{CA57C44A-F71C-4D0D-131A-5B07238C79CA}"/>
              </a:ext>
            </a:extLst>
          </p:cNvPr>
          <p:cNvSpPr/>
          <p:nvPr/>
        </p:nvSpPr>
        <p:spPr bwMode="auto">
          <a:xfrm>
            <a:off x="9939195" y="1459988"/>
            <a:ext cx="792000" cy="235198"/>
          </a:xfrm>
          <a:prstGeom prst="roundRect">
            <a:avLst>
              <a:gd name="adj" fmla="val 3792"/>
            </a:avLst>
          </a:prstGeom>
          <a:solidFill>
            <a:srgbClr val="FFD1D2"/>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High</a:t>
            </a:r>
          </a:p>
        </p:txBody>
      </p:sp>
      <p:sp>
        <p:nvSpPr>
          <p:cNvPr id="40" name="Rounded Rectangle 150">
            <a:extLst>
              <a:ext uri="{FF2B5EF4-FFF2-40B4-BE49-F238E27FC236}">
                <a16:creationId xmlns:a16="http://schemas.microsoft.com/office/drawing/2014/main" id="{7F065CAE-4285-D706-1471-18A7D2440B8E}"/>
              </a:ext>
            </a:extLst>
          </p:cNvPr>
          <p:cNvSpPr/>
          <p:nvPr/>
        </p:nvSpPr>
        <p:spPr bwMode="auto">
          <a:xfrm>
            <a:off x="10844679" y="1459988"/>
            <a:ext cx="792000" cy="235198"/>
          </a:xfrm>
          <a:prstGeom prst="roundRect">
            <a:avLst>
              <a:gd name="adj" fmla="val 3792"/>
            </a:avLst>
          </a:prstGeom>
          <a:solidFill>
            <a:srgbClr val="FFA7A9"/>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Very high</a:t>
            </a:r>
          </a:p>
        </p:txBody>
      </p:sp>
      <p:sp>
        <p:nvSpPr>
          <p:cNvPr id="41" name="Rounded Rectangle 115">
            <a:extLst>
              <a:ext uri="{FF2B5EF4-FFF2-40B4-BE49-F238E27FC236}">
                <a16:creationId xmlns:a16="http://schemas.microsoft.com/office/drawing/2014/main" id="{9361C6D3-46EE-D9A3-E15E-CEA42AAEF19D}"/>
              </a:ext>
            </a:extLst>
          </p:cNvPr>
          <p:cNvSpPr/>
          <p:nvPr/>
        </p:nvSpPr>
        <p:spPr bwMode="auto">
          <a:xfrm>
            <a:off x="6016752" y="1459988"/>
            <a:ext cx="1092511" cy="235198"/>
          </a:xfrm>
          <a:prstGeom prst="roundRect">
            <a:avLst>
              <a:gd name="adj" fmla="val 3792"/>
            </a:avLst>
          </a:prstGeom>
          <a:no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b="1" kern="0" dirty="0"/>
              <a:t>Expected impact:</a:t>
            </a:r>
          </a:p>
        </p:txBody>
      </p:sp>
      <p:sp>
        <p:nvSpPr>
          <p:cNvPr id="3" name="Google Shape;507;p14">
            <a:extLst>
              <a:ext uri="{FF2B5EF4-FFF2-40B4-BE49-F238E27FC236}">
                <a16:creationId xmlns:a16="http://schemas.microsoft.com/office/drawing/2014/main" id="{11D7C355-906A-80F2-03B5-E2D61047BB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0691627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38F4D8DD-8613-44FF-977A-5BA6866F4E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44" imgH="344" progId="TCLayout.ActiveDocument.1">
                  <p:embed/>
                </p:oleObj>
              </mc:Choice>
              <mc:Fallback>
                <p:oleObj name="think-cell Slide" r:id="rId16" imgW="344" imgH="344" progId="TCLayout.ActiveDocument.1">
                  <p:embed/>
                  <p:pic>
                    <p:nvPicPr>
                      <p:cNvPr id="16" name="Object 15" hidden="1">
                        <a:extLst>
                          <a:ext uri="{FF2B5EF4-FFF2-40B4-BE49-F238E27FC236}">
                            <a16:creationId xmlns:a16="http://schemas.microsoft.com/office/drawing/2014/main" id="{38F4D8DD-8613-44FF-977A-5BA6866F4E84}"/>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73B060D7-2450-410C-BE6C-7648B3CE12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4" name="Text Placeholder 3">
            <a:extLst>
              <a:ext uri="{FF2B5EF4-FFF2-40B4-BE49-F238E27FC236}">
                <a16:creationId xmlns:a16="http://schemas.microsoft.com/office/drawing/2014/main" id="{B557853C-48D4-4EF2-70FF-2990F4C666DD}"/>
              </a:ext>
            </a:extLst>
          </p:cNvPr>
          <p:cNvSpPr>
            <a:spLocks noGrp="1"/>
          </p:cNvSpPr>
          <p:nvPr>
            <p:ph type="body" sz="quarter" idx="17"/>
          </p:nvPr>
        </p:nvSpPr>
        <p:spPr/>
        <p:txBody>
          <a:bodyPr/>
          <a:lstStyle/>
          <a:p>
            <a:endParaRPr lang="en-US"/>
          </a:p>
        </p:txBody>
      </p:sp>
      <p:sp>
        <p:nvSpPr>
          <p:cNvPr id="52" name="Rectangle 39">
            <a:extLst>
              <a:ext uri="{FF2B5EF4-FFF2-40B4-BE49-F238E27FC236}">
                <a16:creationId xmlns:a16="http://schemas.microsoft.com/office/drawing/2014/main" id="{E2695372-6CC4-45B6-9360-FE9772BCAACA}"/>
              </a:ext>
            </a:extLst>
          </p:cNvPr>
          <p:cNvSpPr>
            <a:spLocks noChangeArrowheads="1"/>
          </p:cNvSpPr>
          <p:nvPr>
            <p:custDataLst>
              <p:tags r:id="rId3"/>
            </p:custDataLst>
          </p:nvPr>
        </p:nvSpPr>
        <p:spPr bwMode="auto">
          <a:xfrm>
            <a:off x="554736" y="1503772"/>
            <a:ext cx="1818891" cy="364202"/>
          </a:xfrm>
          <a:prstGeom prst="rect">
            <a:avLst/>
          </a:prstGeom>
          <a:noFill/>
          <a:ln w="9525">
            <a:noFill/>
            <a:miter lim="800000"/>
            <a:headEnd/>
            <a:tailEnd/>
          </a:ln>
          <a:effectLst/>
        </p:spPr>
        <p:txBody>
          <a:bodyPr wrap="none" lIns="36000" tIns="88900" rIns="180975" bIns="88900" anchor="ctr" anchorCtr="0">
            <a:spAutoFit/>
          </a:bodyPr>
          <a:lstStyle/>
          <a:p>
            <a:pPr defTabSz="3489325"/>
            <a:r>
              <a:rPr lang="en-GB" sz="1200" b="1" dirty="0"/>
              <a:t>Complexity of change</a:t>
            </a:r>
          </a:p>
        </p:txBody>
      </p:sp>
      <p:sp>
        <p:nvSpPr>
          <p:cNvPr id="53" name="Rectangle 39">
            <a:extLst>
              <a:ext uri="{FF2B5EF4-FFF2-40B4-BE49-F238E27FC236}">
                <a16:creationId xmlns:a16="http://schemas.microsoft.com/office/drawing/2014/main" id="{C9960CCC-C266-4050-8836-E76D515A8794}"/>
              </a:ext>
            </a:extLst>
          </p:cNvPr>
          <p:cNvSpPr>
            <a:spLocks noChangeArrowheads="1"/>
          </p:cNvSpPr>
          <p:nvPr>
            <p:custDataLst>
              <p:tags r:id="rId4"/>
            </p:custDataLst>
          </p:nvPr>
        </p:nvSpPr>
        <p:spPr bwMode="auto">
          <a:xfrm>
            <a:off x="10134164" y="6065126"/>
            <a:ext cx="1503100" cy="364202"/>
          </a:xfrm>
          <a:prstGeom prst="rect">
            <a:avLst/>
          </a:prstGeom>
          <a:noFill/>
          <a:ln w="9525">
            <a:noFill/>
            <a:miter lim="800000"/>
            <a:headEnd/>
            <a:tailEnd/>
          </a:ln>
          <a:effectLst/>
        </p:spPr>
        <p:txBody>
          <a:bodyPr wrap="none" lIns="180975" tIns="88900" rIns="36000" bIns="88900" anchor="ctr" anchorCtr="0">
            <a:spAutoFit/>
          </a:bodyPr>
          <a:lstStyle/>
          <a:p>
            <a:pPr algn="r" defTabSz="3489325"/>
            <a:r>
              <a:rPr lang="en-GB" sz="1200" b="1" dirty="0"/>
              <a:t>Extent of change </a:t>
            </a:r>
          </a:p>
        </p:txBody>
      </p:sp>
      <p:sp>
        <p:nvSpPr>
          <p:cNvPr id="84" name="Rectangle 34">
            <a:extLst>
              <a:ext uri="{FF2B5EF4-FFF2-40B4-BE49-F238E27FC236}">
                <a16:creationId xmlns:a16="http://schemas.microsoft.com/office/drawing/2014/main" id="{02B8AC2D-8CB0-4EB1-9AD7-96B09A291CAE}"/>
              </a:ext>
            </a:extLst>
          </p:cNvPr>
          <p:cNvSpPr>
            <a:spLocks noChangeArrowheads="1"/>
          </p:cNvSpPr>
          <p:nvPr>
            <p:custDataLst>
              <p:tags r:id="rId5"/>
            </p:custDataLst>
          </p:nvPr>
        </p:nvSpPr>
        <p:spPr bwMode="auto">
          <a:xfrm>
            <a:off x="1828844" y="5809057"/>
            <a:ext cx="1952678" cy="277641"/>
          </a:xfrm>
          <a:prstGeom prst="rect">
            <a:avLst/>
          </a:prstGeom>
          <a:noFill/>
          <a:ln w="9525">
            <a:noFill/>
            <a:miter lim="800000"/>
            <a:headEnd/>
            <a:tailEnd/>
          </a:ln>
          <a:effectLst/>
        </p:spPr>
        <p:txBody>
          <a:bodyPr wrap="square" lIns="92075" tIns="46038" rIns="92075" bIns="46038" anchor="ctr" anchorCtr="0">
            <a:spAutoFit/>
          </a:bodyPr>
          <a:lstStyle/>
          <a:p>
            <a:pPr algn="ctr"/>
            <a:r>
              <a:rPr lang="en-GB" sz="1200" dirty="0"/>
              <a:t>One team</a:t>
            </a:r>
          </a:p>
        </p:txBody>
      </p:sp>
      <p:sp>
        <p:nvSpPr>
          <p:cNvPr id="85" name="Rectangle 34">
            <a:extLst>
              <a:ext uri="{FF2B5EF4-FFF2-40B4-BE49-F238E27FC236}">
                <a16:creationId xmlns:a16="http://schemas.microsoft.com/office/drawing/2014/main" id="{0B2592BD-AE78-494E-AA25-9F5F64ED4085}"/>
              </a:ext>
            </a:extLst>
          </p:cNvPr>
          <p:cNvSpPr>
            <a:spLocks noChangeArrowheads="1"/>
          </p:cNvSpPr>
          <p:nvPr>
            <p:custDataLst>
              <p:tags r:id="rId6"/>
            </p:custDataLst>
          </p:nvPr>
        </p:nvSpPr>
        <p:spPr bwMode="auto">
          <a:xfrm>
            <a:off x="9684002" y="5809057"/>
            <a:ext cx="1952678" cy="277641"/>
          </a:xfrm>
          <a:prstGeom prst="rect">
            <a:avLst/>
          </a:prstGeom>
          <a:noFill/>
          <a:ln w="9525">
            <a:noFill/>
            <a:miter lim="800000"/>
            <a:headEnd/>
            <a:tailEnd/>
          </a:ln>
          <a:effectLst/>
        </p:spPr>
        <p:txBody>
          <a:bodyPr wrap="square" lIns="92075" tIns="46038" rIns="92075" bIns="46038" anchor="ctr" anchorCtr="0">
            <a:spAutoFit/>
          </a:bodyPr>
          <a:lstStyle/>
          <a:p>
            <a:pPr algn="ctr"/>
            <a:r>
              <a:rPr lang="en-GB" sz="1200" dirty="0"/>
              <a:t>Entire company</a:t>
            </a:r>
          </a:p>
        </p:txBody>
      </p:sp>
      <p:sp>
        <p:nvSpPr>
          <p:cNvPr id="86" name="Rectangle 34">
            <a:extLst>
              <a:ext uri="{FF2B5EF4-FFF2-40B4-BE49-F238E27FC236}">
                <a16:creationId xmlns:a16="http://schemas.microsoft.com/office/drawing/2014/main" id="{F251DCC2-D839-4D3C-B06D-208E066BE835}"/>
              </a:ext>
            </a:extLst>
          </p:cNvPr>
          <p:cNvSpPr>
            <a:spLocks noChangeArrowheads="1"/>
          </p:cNvSpPr>
          <p:nvPr>
            <p:custDataLst>
              <p:tags r:id="rId7"/>
            </p:custDataLst>
          </p:nvPr>
        </p:nvSpPr>
        <p:spPr bwMode="auto">
          <a:xfrm>
            <a:off x="5756422" y="5809057"/>
            <a:ext cx="1952678" cy="277641"/>
          </a:xfrm>
          <a:prstGeom prst="rect">
            <a:avLst/>
          </a:prstGeom>
          <a:noFill/>
          <a:ln w="9525">
            <a:noFill/>
            <a:miter lim="800000"/>
            <a:headEnd/>
            <a:tailEnd/>
          </a:ln>
          <a:effectLst/>
        </p:spPr>
        <p:txBody>
          <a:bodyPr wrap="square" lIns="92075" tIns="46038" rIns="92075" bIns="46038" anchor="ctr" anchorCtr="0">
            <a:spAutoFit/>
          </a:bodyPr>
          <a:lstStyle/>
          <a:p>
            <a:pPr algn="ctr"/>
            <a:r>
              <a:rPr lang="en-GB" sz="1200" dirty="0"/>
              <a:t>One division</a:t>
            </a:r>
          </a:p>
        </p:txBody>
      </p:sp>
      <p:sp>
        <p:nvSpPr>
          <p:cNvPr id="87" name="Rectangle 34">
            <a:extLst>
              <a:ext uri="{FF2B5EF4-FFF2-40B4-BE49-F238E27FC236}">
                <a16:creationId xmlns:a16="http://schemas.microsoft.com/office/drawing/2014/main" id="{8CA116D3-AFF5-4342-B9F0-D3C27F3A7E6E}"/>
              </a:ext>
            </a:extLst>
          </p:cNvPr>
          <p:cNvSpPr>
            <a:spLocks noChangeArrowheads="1"/>
          </p:cNvSpPr>
          <p:nvPr>
            <p:custDataLst>
              <p:tags r:id="rId8"/>
            </p:custDataLst>
          </p:nvPr>
        </p:nvSpPr>
        <p:spPr bwMode="auto">
          <a:xfrm>
            <a:off x="3792633" y="5809057"/>
            <a:ext cx="1952678" cy="277641"/>
          </a:xfrm>
          <a:prstGeom prst="rect">
            <a:avLst/>
          </a:prstGeom>
          <a:noFill/>
          <a:ln w="9525">
            <a:noFill/>
            <a:miter lim="800000"/>
            <a:headEnd/>
            <a:tailEnd/>
          </a:ln>
          <a:effectLst/>
        </p:spPr>
        <p:txBody>
          <a:bodyPr wrap="square" lIns="92075" tIns="46038" rIns="92075" bIns="46038" anchor="ctr" anchorCtr="0">
            <a:spAutoFit/>
          </a:bodyPr>
          <a:lstStyle/>
          <a:p>
            <a:pPr algn="ctr"/>
            <a:r>
              <a:rPr lang="en-GB" sz="1200" dirty="0"/>
              <a:t>One</a:t>
            </a:r>
            <a:r>
              <a:rPr lang="en-GB" sz="1200"/>
              <a:t> business unit</a:t>
            </a:r>
            <a:endParaRPr lang="en-GB" sz="1200" dirty="0"/>
          </a:p>
        </p:txBody>
      </p:sp>
      <p:sp>
        <p:nvSpPr>
          <p:cNvPr id="80" name="Rectangle 34">
            <a:extLst>
              <a:ext uri="{FF2B5EF4-FFF2-40B4-BE49-F238E27FC236}">
                <a16:creationId xmlns:a16="http://schemas.microsoft.com/office/drawing/2014/main" id="{79E0868D-24CA-40EA-8091-B70894FC3020}"/>
              </a:ext>
            </a:extLst>
          </p:cNvPr>
          <p:cNvSpPr>
            <a:spLocks noChangeArrowheads="1"/>
          </p:cNvSpPr>
          <p:nvPr>
            <p:custDataLst>
              <p:tags r:id="rId9"/>
            </p:custDataLst>
          </p:nvPr>
        </p:nvSpPr>
        <p:spPr bwMode="auto">
          <a:xfrm>
            <a:off x="803564" y="3685602"/>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Medium</a:t>
            </a:r>
            <a:endParaRPr lang="en-GB" sz="1200" dirty="0"/>
          </a:p>
        </p:txBody>
      </p:sp>
      <p:sp>
        <p:nvSpPr>
          <p:cNvPr id="56" name="Rectangle 55">
            <a:extLst>
              <a:ext uri="{FF2B5EF4-FFF2-40B4-BE49-F238E27FC236}">
                <a16:creationId xmlns:a16="http://schemas.microsoft.com/office/drawing/2014/main" id="{396FA129-B005-487E-AA43-AFA71F8F822F}"/>
              </a:ext>
            </a:extLst>
          </p:cNvPr>
          <p:cNvSpPr/>
          <p:nvPr/>
        </p:nvSpPr>
        <p:spPr bwMode="auto">
          <a:xfrm>
            <a:off x="1828844" y="3433922"/>
            <a:ext cx="1952678"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3" name="Rectangle 62">
            <a:extLst>
              <a:ext uri="{FF2B5EF4-FFF2-40B4-BE49-F238E27FC236}">
                <a16:creationId xmlns:a16="http://schemas.microsoft.com/office/drawing/2014/main" id="{EA4DAD3B-12E1-46A0-8962-54AB5BA57A3A}"/>
              </a:ext>
            </a:extLst>
          </p:cNvPr>
          <p:cNvSpPr/>
          <p:nvPr/>
        </p:nvSpPr>
        <p:spPr bwMode="auto">
          <a:xfrm>
            <a:off x="9684001" y="3433922"/>
            <a:ext cx="1952678"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54" name="Rectangle 53">
            <a:extLst>
              <a:ext uri="{FF2B5EF4-FFF2-40B4-BE49-F238E27FC236}">
                <a16:creationId xmlns:a16="http://schemas.microsoft.com/office/drawing/2014/main" id="{9C667535-F9F2-47A8-8DAF-2432C75C126D}"/>
              </a:ext>
            </a:extLst>
          </p:cNvPr>
          <p:cNvSpPr/>
          <p:nvPr/>
        </p:nvSpPr>
        <p:spPr bwMode="auto">
          <a:xfrm>
            <a:off x="5756423" y="3433922"/>
            <a:ext cx="1952678" cy="777505"/>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55" name="Rectangle 54">
            <a:extLst>
              <a:ext uri="{FF2B5EF4-FFF2-40B4-BE49-F238E27FC236}">
                <a16:creationId xmlns:a16="http://schemas.microsoft.com/office/drawing/2014/main" id="{399C8951-A27E-49B8-9BB6-664D0454E624}"/>
              </a:ext>
            </a:extLst>
          </p:cNvPr>
          <p:cNvSpPr/>
          <p:nvPr/>
        </p:nvSpPr>
        <p:spPr bwMode="auto">
          <a:xfrm>
            <a:off x="3777136" y="3433922"/>
            <a:ext cx="1983673"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4" name="Rectangle 63">
            <a:extLst>
              <a:ext uri="{FF2B5EF4-FFF2-40B4-BE49-F238E27FC236}">
                <a16:creationId xmlns:a16="http://schemas.microsoft.com/office/drawing/2014/main" id="{0E76E836-2CA2-4F08-83B4-BF721CDBDC67}"/>
              </a:ext>
            </a:extLst>
          </p:cNvPr>
          <p:cNvSpPr/>
          <p:nvPr/>
        </p:nvSpPr>
        <p:spPr bwMode="auto">
          <a:xfrm>
            <a:off x="7704715" y="3433922"/>
            <a:ext cx="1983673"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9" name="Rectangle 34">
            <a:extLst>
              <a:ext uri="{FF2B5EF4-FFF2-40B4-BE49-F238E27FC236}">
                <a16:creationId xmlns:a16="http://schemas.microsoft.com/office/drawing/2014/main" id="{9BD3E661-55F3-46B8-8AB4-CA4DCF33A730}"/>
              </a:ext>
            </a:extLst>
          </p:cNvPr>
          <p:cNvSpPr>
            <a:spLocks noChangeArrowheads="1"/>
          </p:cNvSpPr>
          <p:nvPr>
            <p:custDataLst>
              <p:tags r:id="rId10"/>
            </p:custDataLst>
          </p:nvPr>
        </p:nvSpPr>
        <p:spPr bwMode="auto">
          <a:xfrm>
            <a:off x="803564" y="4462136"/>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Moderate</a:t>
            </a:r>
            <a:endParaRPr lang="en-GB" sz="1200" dirty="0"/>
          </a:p>
        </p:txBody>
      </p:sp>
      <p:sp>
        <p:nvSpPr>
          <p:cNvPr id="59" name="Rectangle 58">
            <a:extLst>
              <a:ext uri="{FF2B5EF4-FFF2-40B4-BE49-F238E27FC236}">
                <a16:creationId xmlns:a16="http://schemas.microsoft.com/office/drawing/2014/main" id="{6FBFF0CF-E7CA-4ECC-8EAC-470CEC0F69FF}"/>
              </a:ext>
            </a:extLst>
          </p:cNvPr>
          <p:cNvSpPr/>
          <p:nvPr/>
        </p:nvSpPr>
        <p:spPr bwMode="auto">
          <a:xfrm>
            <a:off x="1828844" y="4209582"/>
            <a:ext cx="1952678" cy="777505"/>
          </a:xfrm>
          <a:prstGeom prst="rect">
            <a:avLst/>
          </a:prstGeom>
          <a:solidFill>
            <a:srgbClr val="D3EFC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1436688" fontAlgn="base">
              <a:spcBef>
                <a:spcPct val="0"/>
              </a:spcBef>
              <a:spcAft>
                <a:spcPct val="0"/>
              </a:spcAft>
            </a:pPr>
            <a:r>
              <a:rPr lang="en-AU" sz="1200" dirty="0">
                <a:cs typeface="Arial" charset="0"/>
              </a:rPr>
              <a:t>[Insert change, e.g., streamline cards for purchasing]</a:t>
            </a:r>
          </a:p>
        </p:txBody>
      </p:sp>
      <p:sp>
        <p:nvSpPr>
          <p:cNvPr id="65" name="Rectangle 64">
            <a:extLst>
              <a:ext uri="{FF2B5EF4-FFF2-40B4-BE49-F238E27FC236}">
                <a16:creationId xmlns:a16="http://schemas.microsoft.com/office/drawing/2014/main" id="{0C258FA6-B08C-4CCF-898F-E7F983F94C1D}"/>
              </a:ext>
            </a:extLst>
          </p:cNvPr>
          <p:cNvSpPr/>
          <p:nvPr/>
        </p:nvSpPr>
        <p:spPr bwMode="auto">
          <a:xfrm>
            <a:off x="9684001" y="4209582"/>
            <a:ext cx="1952678"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57" name="Rectangle 56">
            <a:extLst>
              <a:ext uri="{FF2B5EF4-FFF2-40B4-BE49-F238E27FC236}">
                <a16:creationId xmlns:a16="http://schemas.microsoft.com/office/drawing/2014/main" id="{7A9E8D77-CBDE-462C-B18E-AEFD265E5599}"/>
              </a:ext>
            </a:extLst>
          </p:cNvPr>
          <p:cNvSpPr/>
          <p:nvPr/>
        </p:nvSpPr>
        <p:spPr bwMode="auto">
          <a:xfrm>
            <a:off x="5756423" y="4209582"/>
            <a:ext cx="1952678"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58" name="Rectangle 57">
            <a:extLst>
              <a:ext uri="{FF2B5EF4-FFF2-40B4-BE49-F238E27FC236}">
                <a16:creationId xmlns:a16="http://schemas.microsoft.com/office/drawing/2014/main" id="{9DE283A4-7809-4E98-88CD-FC2E02751879}"/>
              </a:ext>
            </a:extLst>
          </p:cNvPr>
          <p:cNvSpPr/>
          <p:nvPr/>
        </p:nvSpPr>
        <p:spPr bwMode="auto">
          <a:xfrm>
            <a:off x="3777136" y="4209582"/>
            <a:ext cx="1983673"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6" name="Rectangle 65">
            <a:extLst>
              <a:ext uri="{FF2B5EF4-FFF2-40B4-BE49-F238E27FC236}">
                <a16:creationId xmlns:a16="http://schemas.microsoft.com/office/drawing/2014/main" id="{DBE7BF4D-21F7-4679-B609-2BCE163ADAF9}"/>
              </a:ext>
            </a:extLst>
          </p:cNvPr>
          <p:cNvSpPr/>
          <p:nvPr/>
        </p:nvSpPr>
        <p:spPr bwMode="auto">
          <a:xfrm>
            <a:off x="7704715" y="4209582"/>
            <a:ext cx="1983673" cy="777505"/>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83" name="Rectangle 34">
            <a:extLst>
              <a:ext uri="{FF2B5EF4-FFF2-40B4-BE49-F238E27FC236}">
                <a16:creationId xmlns:a16="http://schemas.microsoft.com/office/drawing/2014/main" id="{2078C441-BD2F-42C7-89F2-664E387835D5}"/>
              </a:ext>
            </a:extLst>
          </p:cNvPr>
          <p:cNvSpPr>
            <a:spLocks noChangeArrowheads="1"/>
          </p:cNvSpPr>
          <p:nvPr>
            <p:custDataLst>
              <p:tags r:id="rId11"/>
            </p:custDataLst>
          </p:nvPr>
        </p:nvSpPr>
        <p:spPr bwMode="auto">
          <a:xfrm>
            <a:off x="803564" y="5238671"/>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Low</a:t>
            </a:r>
            <a:endParaRPr lang="en-GB" sz="1200" dirty="0"/>
          </a:p>
        </p:txBody>
      </p:sp>
      <p:sp>
        <p:nvSpPr>
          <p:cNvPr id="62" name="Rectangle 61">
            <a:extLst>
              <a:ext uri="{FF2B5EF4-FFF2-40B4-BE49-F238E27FC236}">
                <a16:creationId xmlns:a16="http://schemas.microsoft.com/office/drawing/2014/main" id="{D085D326-F8C4-4F03-BC82-DC85F00248A1}"/>
              </a:ext>
            </a:extLst>
          </p:cNvPr>
          <p:cNvSpPr/>
          <p:nvPr/>
        </p:nvSpPr>
        <p:spPr bwMode="auto">
          <a:xfrm>
            <a:off x="1828844" y="4985241"/>
            <a:ext cx="1952678" cy="784502"/>
          </a:xfrm>
          <a:prstGeom prst="rect">
            <a:avLst/>
          </a:prstGeom>
          <a:solidFill>
            <a:srgbClr val="D3EFC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1436688" fontAlgn="base">
              <a:spcBef>
                <a:spcPct val="0"/>
              </a:spcBef>
              <a:spcAft>
                <a:spcPct val="0"/>
              </a:spcAft>
            </a:pPr>
            <a:endParaRPr lang="en-AU" sz="1200" dirty="0">
              <a:cs typeface="Arial" charset="0"/>
            </a:endParaRPr>
          </a:p>
        </p:txBody>
      </p:sp>
      <p:sp>
        <p:nvSpPr>
          <p:cNvPr id="67" name="Rectangle 66">
            <a:extLst>
              <a:ext uri="{FF2B5EF4-FFF2-40B4-BE49-F238E27FC236}">
                <a16:creationId xmlns:a16="http://schemas.microsoft.com/office/drawing/2014/main" id="{674E0393-054C-4892-B841-AC1F7840AC4A}"/>
              </a:ext>
            </a:extLst>
          </p:cNvPr>
          <p:cNvSpPr/>
          <p:nvPr/>
        </p:nvSpPr>
        <p:spPr bwMode="auto">
          <a:xfrm>
            <a:off x="9684001" y="4985241"/>
            <a:ext cx="1952678" cy="784502"/>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1436688" fontAlgn="base">
              <a:spcBef>
                <a:spcPct val="0"/>
              </a:spcBef>
              <a:spcAft>
                <a:spcPct val="0"/>
              </a:spcAft>
            </a:pPr>
            <a:r>
              <a:rPr lang="en-AU" sz="1200" dirty="0">
                <a:cs typeface="Arial" charset="0"/>
              </a:rPr>
              <a:t>[Insert change, e.g., new expense management software]</a:t>
            </a:r>
          </a:p>
        </p:txBody>
      </p:sp>
      <p:sp>
        <p:nvSpPr>
          <p:cNvPr id="60" name="Rectangle 59">
            <a:extLst>
              <a:ext uri="{FF2B5EF4-FFF2-40B4-BE49-F238E27FC236}">
                <a16:creationId xmlns:a16="http://schemas.microsoft.com/office/drawing/2014/main" id="{60337472-361A-42BA-A897-5804FA05D05D}"/>
              </a:ext>
            </a:extLst>
          </p:cNvPr>
          <p:cNvSpPr/>
          <p:nvPr/>
        </p:nvSpPr>
        <p:spPr bwMode="auto">
          <a:xfrm>
            <a:off x="5756423" y="4985241"/>
            <a:ext cx="1952678" cy="784502"/>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1" name="Rectangle 60">
            <a:extLst>
              <a:ext uri="{FF2B5EF4-FFF2-40B4-BE49-F238E27FC236}">
                <a16:creationId xmlns:a16="http://schemas.microsoft.com/office/drawing/2014/main" id="{63DDE3DA-DB30-4943-86A4-0F19C63F663F}"/>
              </a:ext>
            </a:extLst>
          </p:cNvPr>
          <p:cNvSpPr/>
          <p:nvPr/>
        </p:nvSpPr>
        <p:spPr bwMode="auto">
          <a:xfrm>
            <a:off x="3777136" y="4985241"/>
            <a:ext cx="1983673" cy="784502"/>
          </a:xfrm>
          <a:prstGeom prst="rect">
            <a:avLst/>
          </a:prstGeom>
          <a:solidFill>
            <a:srgbClr val="D3EFC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8" name="Rectangle 67">
            <a:extLst>
              <a:ext uri="{FF2B5EF4-FFF2-40B4-BE49-F238E27FC236}">
                <a16:creationId xmlns:a16="http://schemas.microsoft.com/office/drawing/2014/main" id="{594420A4-2161-44B2-9860-271540A64B0F}"/>
              </a:ext>
            </a:extLst>
          </p:cNvPr>
          <p:cNvSpPr/>
          <p:nvPr/>
        </p:nvSpPr>
        <p:spPr bwMode="auto">
          <a:xfrm>
            <a:off x="7704715" y="4985241"/>
            <a:ext cx="1983673" cy="784502"/>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82" name="Rectangle 34">
            <a:extLst>
              <a:ext uri="{FF2B5EF4-FFF2-40B4-BE49-F238E27FC236}">
                <a16:creationId xmlns:a16="http://schemas.microsoft.com/office/drawing/2014/main" id="{B92E6E30-C641-4986-B6A0-7780493DA2F8}"/>
              </a:ext>
            </a:extLst>
          </p:cNvPr>
          <p:cNvSpPr>
            <a:spLocks noChangeArrowheads="1"/>
          </p:cNvSpPr>
          <p:nvPr>
            <p:custDataLst>
              <p:tags r:id="rId12"/>
            </p:custDataLst>
          </p:nvPr>
        </p:nvSpPr>
        <p:spPr bwMode="auto">
          <a:xfrm>
            <a:off x="803564" y="2132534"/>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Very high</a:t>
            </a:r>
            <a:endParaRPr lang="en-GB" sz="1200" dirty="0"/>
          </a:p>
        </p:txBody>
      </p:sp>
      <p:sp>
        <p:nvSpPr>
          <p:cNvPr id="71" name="Rectangle 70">
            <a:extLst>
              <a:ext uri="{FF2B5EF4-FFF2-40B4-BE49-F238E27FC236}">
                <a16:creationId xmlns:a16="http://schemas.microsoft.com/office/drawing/2014/main" id="{0C97467D-1CC0-437E-9EB4-85CD2886EB97}"/>
              </a:ext>
            </a:extLst>
          </p:cNvPr>
          <p:cNvSpPr/>
          <p:nvPr/>
        </p:nvSpPr>
        <p:spPr bwMode="auto">
          <a:xfrm>
            <a:off x="1828844" y="1882602"/>
            <a:ext cx="1952678" cy="777505"/>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75" name="Rectangle 74">
            <a:extLst>
              <a:ext uri="{FF2B5EF4-FFF2-40B4-BE49-F238E27FC236}">
                <a16:creationId xmlns:a16="http://schemas.microsoft.com/office/drawing/2014/main" id="{6F199EA0-D53D-4CB6-B8AC-E50E9592B12F}"/>
              </a:ext>
            </a:extLst>
          </p:cNvPr>
          <p:cNvSpPr/>
          <p:nvPr/>
        </p:nvSpPr>
        <p:spPr bwMode="auto">
          <a:xfrm>
            <a:off x="9684001" y="1882602"/>
            <a:ext cx="1952678" cy="777505"/>
          </a:xfrm>
          <a:prstGeom prst="rect">
            <a:avLst/>
          </a:prstGeom>
          <a:solidFill>
            <a:srgbClr val="FFA7A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69" name="Rectangle 68">
            <a:extLst>
              <a:ext uri="{FF2B5EF4-FFF2-40B4-BE49-F238E27FC236}">
                <a16:creationId xmlns:a16="http://schemas.microsoft.com/office/drawing/2014/main" id="{D6AEACEA-0CE2-41CA-8F02-00E09ABD72FC}"/>
              </a:ext>
            </a:extLst>
          </p:cNvPr>
          <p:cNvSpPr/>
          <p:nvPr/>
        </p:nvSpPr>
        <p:spPr bwMode="auto">
          <a:xfrm>
            <a:off x="5756423" y="1882602"/>
            <a:ext cx="1952678"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0" name="Rectangle 69">
            <a:extLst>
              <a:ext uri="{FF2B5EF4-FFF2-40B4-BE49-F238E27FC236}">
                <a16:creationId xmlns:a16="http://schemas.microsoft.com/office/drawing/2014/main" id="{63A4A638-141F-43E6-9950-D1FDFA5962B4}"/>
              </a:ext>
            </a:extLst>
          </p:cNvPr>
          <p:cNvSpPr/>
          <p:nvPr/>
        </p:nvSpPr>
        <p:spPr bwMode="auto">
          <a:xfrm>
            <a:off x="3777136" y="1882602"/>
            <a:ext cx="1983673"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6" name="Rectangle 75">
            <a:extLst>
              <a:ext uri="{FF2B5EF4-FFF2-40B4-BE49-F238E27FC236}">
                <a16:creationId xmlns:a16="http://schemas.microsoft.com/office/drawing/2014/main" id="{9C892867-E18A-4150-A627-8874A21F096E}"/>
              </a:ext>
            </a:extLst>
          </p:cNvPr>
          <p:cNvSpPr/>
          <p:nvPr/>
        </p:nvSpPr>
        <p:spPr bwMode="auto">
          <a:xfrm>
            <a:off x="7704715" y="1882602"/>
            <a:ext cx="1983673" cy="777505"/>
          </a:xfrm>
          <a:prstGeom prst="rect">
            <a:avLst/>
          </a:prstGeom>
          <a:solidFill>
            <a:srgbClr val="FFA7A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81" name="Rectangle 34">
            <a:extLst>
              <a:ext uri="{FF2B5EF4-FFF2-40B4-BE49-F238E27FC236}">
                <a16:creationId xmlns:a16="http://schemas.microsoft.com/office/drawing/2014/main" id="{31914BEA-FDAC-4491-94AA-26169EE08366}"/>
              </a:ext>
            </a:extLst>
          </p:cNvPr>
          <p:cNvSpPr>
            <a:spLocks noChangeArrowheads="1"/>
          </p:cNvSpPr>
          <p:nvPr>
            <p:custDataLst>
              <p:tags r:id="rId13"/>
            </p:custDataLst>
          </p:nvPr>
        </p:nvSpPr>
        <p:spPr bwMode="auto">
          <a:xfrm>
            <a:off x="803564" y="2909068"/>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High</a:t>
            </a:r>
            <a:endParaRPr lang="en-GB" sz="1200" dirty="0"/>
          </a:p>
        </p:txBody>
      </p:sp>
      <p:sp>
        <p:nvSpPr>
          <p:cNvPr id="74" name="Rectangle 73">
            <a:extLst>
              <a:ext uri="{FF2B5EF4-FFF2-40B4-BE49-F238E27FC236}">
                <a16:creationId xmlns:a16="http://schemas.microsoft.com/office/drawing/2014/main" id="{3C4CD916-376B-4B30-A0C1-A8690D8476EA}"/>
              </a:ext>
            </a:extLst>
          </p:cNvPr>
          <p:cNvSpPr/>
          <p:nvPr/>
        </p:nvSpPr>
        <p:spPr bwMode="auto">
          <a:xfrm>
            <a:off x="1828844" y="2658262"/>
            <a:ext cx="1952678"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7" name="Rectangle 76">
            <a:extLst>
              <a:ext uri="{FF2B5EF4-FFF2-40B4-BE49-F238E27FC236}">
                <a16:creationId xmlns:a16="http://schemas.microsoft.com/office/drawing/2014/main" id="{F2195248-E6B6-4C58-8193-E84790EF45CF}"/>
              </a:ext>
            </a:extLst>
          </p:cNvPr>
          <p:cNvSpPr/>
          <p:nvPr/>
        </p:nvSpPr>
        <p:spPr bwMode="auto">
          <a:xfrm>
            <a:off x="9684001" y="2658262"/>
            <a:ext cx="1952678" cy="777505"/>
          </a:xfrm>
          <a:prstGeom prst="rect">
            <a:avLst/>
          </a:prstGeom>
          <a:solidFill>
            <a:srgbClr val="FFA7A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2" name="Rectangle 71">
            <a:extLst>
              <a:ext uri="{FF2B5EF4-FFF2-40B4-BE49-F238E27FC236}">
                <a16:creationId xmlns:a16="http://schemas.microsoft.com/office/drawing/2014/main" id="{F2DAFB10-142F-4240-8A26-DE150F114C88}"/>
              </a:ext>
            </a:extLst>
          </p:cNvPr>
          <p:cNvSpPr/>
          <p:nvPr/>
        </p:nvSpPr>
        <p:spPr bwMode="auto">
          <a:xfrm>
            <a:off x="5756423" y="2658262"/>
            <a:ext cx="1952678"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3" name="Rectangle 72">
            <a:extLst>
              <a:ext uri="{FF2B5EF4-FFF2-40B4-BE49-F238E27FC236}">
                <a16:creationId xmlns:a16="http://schemas.microsoft.com/office/drawing/2014/main" id="{252C3802-324D-4BA7-8976-2048E2244F59}"/>
              </a:ext>
            </a:extLst>
          </p:cNvPr>
          <p:cNvSpPr/>
          <p:nvPr/>
        </p:nvSpPr>
        <p:spPr bwMode="auto">
          <a:xfrm>
            <a:off x="3777136" y="2658262"/>
            <a:ext cx="1983673" cy="777505"/>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1436688" fontAlgn="base">
              <a:spcBef>
                <a:spcPct val="0"/>
              </a:spcBef>
              <a:spcAft>
                <a:spcPct val="0"/>
              </a:spcAft>
            </a:pPr>
            <a:endParaRPr lang="en-AU" sz="1200" dirty="0">
              <a:cs typeface="Arial" charset="0"/>
            </a:endParaRPr>
          </a:p>
        </p:txBody>
      </p:sp>
      <p:sp>
        <p:nvSpPr>
          <p:cNvPr id="78" name="Rectangle 77">
            <a:extLst>
              <a:ext uri="{FF2B5EF4-FFF2-40B4-BE49-F238E27FC236}">
                <a16:creationId xmlns:a16="http://schemas.microsoft.com/office/drawing/2014/main" id="{FEE1C6D7-8DA4-4931-AB6B-4FDC3FEE7FDD}"/>
              </a:ext>
            </a:extLst>
          </p:cNvPr>
          <p:cNvSpPr/>
          <p:nvPr/>
        </p:nvSpPr>
        <p:spPr bwMode="auto">
          <a:xfrm>
            <a:off x="7704715" y="2658262"/>
            <a:ext cx="1983673"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88" name="Rectangle 34">
            <a:extLst>
              <a:ext uri="{FF2B5EF4-FFF2-40B4-BE49-F238E27FC236}">
                <a16:creationId xmlns:a16="http://schemas.microsoft.com/office/drawing/2014/main" id="{E94F6BCD-0990-4CF5-8FC4-C1B5CCBB0DCB}"/>
              </a:ext>
            </a:extLst>
          </p:cNvPr>
          <p:cNvSpPr>
            <a:spLocks noChangeArrowheads="1"/>
          </p:cNvSpPr>
          <p:nvPr>
            <p:custDataLst>
              <p:tags r:id="rId14"/>
            </p:custDataLst>
          </p:nvPr>
        </p:nvSpPr>
        <p:spPr bwMode="auto">
          <a:xfrm>
            <a:off x="7720211" y="5820598"/>
            <a:ext cx="1952678" cy="277641"/>
          </a:xfrm>
          <a:prstGeom prst="rect">
            <a:avLst/>
          </a:prstGeom>
          <a:noFill/>
          <a:ln w="9525">
            <a:noFill/>
            <a:miter lim="800000"/>
            <a:headEnd/>
            <a:tailEnd/>
          </a:ln>
          <a:effectLst/>
        </p:spPr>
        <p:txBody>
          <a:bodyPr wrap="square" lIns="92075" tIns="46038" rIns="92075" bIns="46038">
            <a:spAutoFit/>
          </a:bodyPr>
          <a:lstStyle/>
          <a:p>
            <a:pPr algn="ctr"/>
            <a:r>
              <a:rPr lang="en-GB" sz="1200" dirty="0"/>
              <a:t>Half of company</a:t>
            </a:r>
          </a:p>
        </p:txBody>
      </p:sp>
      <p:sp>
        <p:nvSpPr>
          <p:cNvPr id="21" name="Rounded Rectangle 115">
            <a:extLst>
              <a:ext uri="{FF2B5EF4-FFF2-40B4-BE49-F238E27FC236}">
                <a16:creationId xmlns:a16="http://schemas.microsoft.com/office/drawing/2014/main" id="{126617CA-53CA-5C3A-02A8-354EA91C87AC}"/>
              </a:ext>
            </a:extLst>
          </p:cNvPr>
          <p:cNvSpPr/>
          <p:nvPr/>
        </p:nvSpPr>
        <p:spPr bwMode="auto">
          <a:xfrm>
            <a:off x="7222746" y="1459988"/>
            <a:ext cx="792000" cy="235198"/>
          </a:xfrm>
          <a:prstGeom prst="roundRect">
            <a:avLst>
              <a:gd name="adj" fmla="val 3792"/>
            </a:avLst>
          </a:prstGeom>
          <a:solidFill>
            <a:srgbClr val="D3EFCE"/>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Low</a:t>
            </a:r>
          </a:p>
        </p:txBody>
      </p:sp>
      <p:sp>
        <p:nvSpPr>
          <p:cNvPr id="22" name="Rounded Rectangle 117">
            <a:extLst>
              <a:ext uri="{FF2B5EF4-FFF2-40B4-BE49-F238E27FC236}">
                <a16:creationId xmlns:a16="http://schemas.microsoft.com/office/drawing/2014/main" id="{201A1C40-3864-CAB6-A7CC-A7BFBC4D285B}"/>
              </a:ext>
            </a:extLst>
          </p:cNvPr>
          <p:cNvSpPr/>
          <p:nvPr/>
        </p:nvSpPr>
        <p:spPr bwMode="auto">
          <a:xfrm>
            <a:off x="8128229" y="1459988"/>
            <a:ext cx="792000" cy="235198"/>
          </a:xfrm>
          <a:prstGeom prst="roundRect">
            <a:avLst>
              <a:gd name="adj" fmla="val 3792"/>
            </a:avLst>
          </a:prstGeom>
          <a:solidFill>
            <a:srgbClr val="EBF6DE"/>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Moderate</a:t>
            </a:r>
          </a:p>
        </p:txBody>
      </p:sp>
      <p:sp>
        <p:nvSpPr>
          <p:cNvPr id="23" name="Rounded Rectangle 131">
            <a:extLst>
              <a:ext uri="{FF2B5EF4-FFF2-40B4-BE49-F238E27FC236}">
                <a16:creationId xmlns:a16="http://schemas.microsoft.com/office/drawing/2014/main" id="{D8DDBE53-C402-DE01-1F87-2D98A7BE1BAC}"/>
              </a:ext>
            </a:extLst>
          </p:cNvPr>
          <p:cNvSpPr/>
          <p:nvPr/>
        </p:nvSpPr>
        <p:spPr bwMode="auto">
          <a:xfrm>
            <a:off x="9033712" y="1459988"/>
            <a:ext cx="792000" cy="235198"/>
          </a:xfrm>
          <a:prstGeom prst="roundRect">
            <a:avLst>
              <a:gd name="adj" fmla="val 3792"/>
            </a:avLst>
          </a:prstGeom>
          <a:solidFill>
            <a:srgbClr val="FFF2C9"/>
          </a:solidFill>
          <a:ln>
            <a:noFill/>
          </a:ln>
          <a:effectLst/>
        </p:spPr>
        <p:txBody>
          <a:bodyPr wrap="square" lIns="0" tIns="45715" rIns="0" bIns="45715" rtlCol="0" anchor="ctr">
            <a:noAutofit/>
          </a:bodyPr>
          <a:lstStyle/>
          <a:p>
            <a:pPr algn="ctr" defTabSz="623853">
              <a:spcBef>
                <a:spcPts val="300"/>
              </a:spcBef>
              <a:spcAft>
                <a:spcPts val="300"/>
              </a:spcAft>
              <a:buClr>
                <a:srgbClr val="000000"/>
              </a:buClr>
              <a:defRPr/>
            </a:pPr>
            <a:r>
              <a:rPr lang="en-US" sz="1000" kern="0" dirty="0"/>
              <a:t>Medium</a:t>
            </a:r>
          </a:p>
        </p:txBody>
      </p:sp>
      <p:sp>
        <p:nvSpPr>
          <p:cNvPr id="24" name="Rounded Rectangle 149">
            <a:extLst>
              <a:ext uri="{FF2B5EF4-FFF2-40B4-BE49-F238E27FC236}">
                <a16:creationId xmlns:a16="http://schemas.microsoft.com/office/drawing/2014/main" id="{F92C038E-51C9-19E2-B8B4-27B9623585EE}"/>
              </a:ext>
            </a:extLst>
          </p:cNvPr>
          <p:cNvSpPr/>
          <p:nvPr/>
        </p:nvSpPr>
        <p:spPr bwMode="auto">
          <a:xfrm>
            <a:off x="9939195" y="1459988"/>
            <a:ext cx="792000" cy="235198"/>
          </a:xfrm>
          <a:prstGeom prst="roundRect">
            <a:avLst>
              <a:gd name="adj" fmla="val 3792"/>
            </a:avLst>
          </a:prstGeom>
          <a:solidFill>
            <a:srgbClr val="FFD1D2"/>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High</a:t>
            </a:r>
          </a:p>
        </p:txBody>
      </p:sp>
      <p:sp>
        <p:nvSpPr>
          <p:cNvPr id="25" name="Rounded Rectangle 150">
            <a:extLst>
              <a:ext uri="{FF2B5EF4-FFF2-40B4-BE49-F238E27FC236}">
                <a16:creationId xmlns:a16="http://schemas.microsoft.com/office/drawing/2014/main" id="{91CA9787-8067-267E-80DA-E7D8EC5033E1}"/>
              </a:ext>
            </a:extLst>
          </p:cNvPr>
          <p:cNvSpPr/>
          <p:nvPr/>
        </p:nvSpPr>
        <p:spPr bwMode="auto">
          <a:xfrm>
            <a:off x="10844679" y="1459988"/>
            <a:ext cx="792000" cy="235198"/>
          </a:xfrm>
          <a:prstGeom prst="roundRect">
            <a:avLst>
              <a:gd name="adj" fmla="val 3792"/>
            </a:avLst>
          </a:prstGeom>
          <a:solidFill>
            <a:srgbClr val="FFA7A9"/>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Very high</a:t>
            </a:r>
          </a:p>
        </p:txBody>
      </p:sp>
      <p:sp>
        <p:nvSpPr>
          <p:cNvPr id="5" name="Title 4">
            <a:extLst>
              <a:ext uri="{FF2B5EF4-FFF2-40B4-BE49-F238E27FC236}">
                <a16:creationId xmlns:a16="http://schemas.microsoft.com/office/drawing/2014/main" id="{BF42F41E-7FCE-0753-CF1A-16EC2AD65B49}"/>
              </a:ext>
            </a:extLst>
          </p:cNvPr>
          <p:cNvSpPr>
            <a:spLocks noGrp="1"/>
          </p:cNvSpPr>
          <p:nvPr>
            <p:ph type="title"/>
          </p:nvPr>
        </p:nvSpPr>
        <p:spPr>
          <a:xfrm>
            <a:off x="554736" y="355092"/>
            <a:ext cx="11082528" cy="731520"/>
          </a:xfrm>
        </p:spPr>
        <p:txBody>
          <a:bodyPr/>
          <a:lstStyle/>
          <a:p>
            <a:r>
              <a:rPr lang="en-US" dirty="0">
                <a:solidFill>
                  <a:schemeClr val="accent2"/>
                </a:solidFill>
              </a:rPr>
              <a:t>Change impact: </a:t>
            </a:r>
            <a:r>
              <a:rPr lang="en-US" dirty="0"/>
              <a:t>Highest change impact expected from [insert areas/changes]</a:t>
            </a:r>
          </a:p>
        </p:txBody>
      </p:sp>
      <p:sp>
        <p:nvSpPr>
          <p:cNvPr id="6" name="Rounded Rectangle 115">
            <a:extLst>
              <a:ext uri="{FF2B5EF4-FFF2-40B4-BE49-F238E27FC236}">
                <a16:creationId xmlns:a16="http://schemas.microsoft.com/office/drawing/2014/main" id="{77505C4B-73D1-3ED7-0B81-FB20A6D3F566}"/>
              </a:ext>
            </a:extLst>
          </p:cNvPr>
          <p:cNvSpPr/>
          <p:nvPr/>
        </p:nvSpPr>
        <p:spPr bwMode="auto">
          <a:xfrm>
            <a:off x="6016752" y="1459988"/>
            <a:ext cx="1092511" cy="235198"/>
          </a:xfrm>
          <a:prstGeom prst="roundRect">
            <a:avLst>
              <a:gd name="adj" fmla="val 3792"/>
            </a:avLst>
          </a:prstGeom>
          <a:no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b="1" kern="0" dirty="0"/>
              <a:t>Expected impact:</a:t>
            </a:r>
          </a:p>
        </p:txBody>
      </p:sp>
      <p:sp>
        <p:nvSpPr>
          <p:cNvPr id="2" name="Google Shape;507;p14">
            <a:extLst>
              <a:ext uri="{FF2B5EF4-FFF2-40B4-BE49-F238E27FC236}">
                <a16:creationId xmlns:a16="http://schemas.microsoft.com/office/drawing/2014/main" id="{345DC482-1A20-E2F3-FEEF-E5C09C407FC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B2AF96E9-24D3-E68F-A563-204BE2AFFEB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6825115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1BC302E-302E-42A3-8923-0C2814B438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61" imgH="264" progId="TCLayout.ActiveDocument.1">
                  <p:embed/>
                </p:oleObj>
              </mc:Choice>
              <mc:Fallback>
                <p:oleObj name="think-cell Slide" r:id="rId5" imgW="261" imgH="264" progId="TCLayout.ActiveDocument.1">
                  <p:embed/>
                  <p:pic>
                    <p:nvPicPr>
                      <p:cNvPr id="4" name="Object 3" hidden="1">
                        <a:extLst>
                          <a:ext uri="{FF2B5EF4-FFF2-40B4-BE49-F238E27FC236}">
                            <a16:creationId xmlns:a16="http://schemas.microsoft.com/office/drawing/2014/main" id="{51BC302E-302E-42A3-8923-0C2814B438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4EFEA8-954B-4109-84D0-E3C37E509BB9}"/>
              </a:ext>
            </a:extLst>
          </p:cNvPr>
          <p:cNvSpPr>
            <a:spLocks noGrp="1"/>
          </p:cNvSpPr>
          <p:nvPr>
            <p:ph type="title"/>
          </p:nvPr>
        </p:nvSpPr>
        <p:spPr>
          <a:xfrm>
            <a:off x="554736" y="355092"/>
            <a:ext cx="11082528" cy="731520"/>
          </a:xfrm>
        </p:spPr>
        <p:txBody>
          <a:bodyPr vert="horz"/>
          <a:lstStyle/>
          <a:p>
            <a:r>
              <a:rPr lang="en-US" dirty="0">
                <a:solidFill>
                  <a:schemeClr val="accent2"/>
                </a:solidFill>
              </a:rPr>
              <a:t>Change impact: </a:t>
            </a:r>
            <a:r>
              <a:rPr lang="en-US" dirty="0"/>
              <a:t>Highest change impact expected from [insert areas/changes]</a:t>
            </a:r>
          </a:p>
        </p:txBody>
      </p:sp>
      <p:graphicFrame>
        <p:nvGraphicFramePr>
          <p:cNvPr id="8" name="Tabelle 7">
            <a:extLst>
              <a:ext uri="{FF2B5EF4-FFF2-40B4-BE49-F238E27FC236}">
                <a16:creationId xmlns:a16="http://schemas.microsoft.com/office/drawing/2014/main" id="{3D9773F2-96E5-43BB-87BE-D7CC49A4BC3B}"/>
              </a:ext>
            </a:extLst>
          </p:cNvPr>
          <p:cNvGraphicFramePr>
            <a:graphicFrameLocks noGrp="1"/>
          </p:cNvGraphicFramePr>
          <p:nvPr>
            <p:extLst>
              <p:ext uri="{D42A27DB-BD31-4B8C-83A1-F6EECF244321}">
                <p14:modId xmlns:p14="http://schemas.microsoft.com/office/powerpoint/2010/main" val="1964190134"/>
              </p:ext>
            </p:extLst>
          </p:nvPr>
        </p:nvGraphicFramePr>
        <p:xfrm>
          <a:off x="554038" y="1706563"/>
          <a:ext cx="11083925" cy="4503738"/>
        </p:xfrm>
        <a:graphic>
          <a:graphicData uri="http://schemas.openxmlformats.org/drawingml/2006/table">
            <a:tbl>
              <a:tblPr>
                <a:tableStyleId>{5C22544A-7EE6-4342-B048-85BDC9FD1C3A}</a:tableStyleId>
              </a:tblPr>
              <a:tblGrid>
                <a:gridCol w="1540233">
                  <a:extLst>
                    <a:ext uri="{9D8B030D-6E8A-4147-A177-3AD203B41FA5}">
                      <a16:colId xmlns:a16="http://schemas.microsoft.com/office/drawing/2014/main" val="1348613235"/>
                    </a:ext>
                  </a:extLst>
                </a:gridCol>
                <a:gridCol w="2192594">
                  <a:extLst>
                    <a:ext uri="{9D8B030D-6E8A-4147-A177-3AD203B41FA5}">
                      <a16:colId xmlns:a16="http://schemas.microsoft.com/office/drawing/2014/main" val="1343490916"/>
                    </a:ext>
                  </a:extLst>
                </a:gridCol>
                <a:gridCol w="353961">
                  <a:extLst>
                    <a:ext uri="{9D8B030D-6E8A-4147-A177-3AD203B41FA5}">
                      <a16:colId xmlns:a16="http://schemas.microsoft.com/office/drawing/2014/main" val="332376445"/>
                    </a:ext>
                  </a:extLst>
                </a:gridCol>
                <a:gridCol w="3175028">
                  <a:extLst>
                    <a:ext uri="{9D8B030D-6E8A-4147-A177-3AD203B41FA5}">
                      <a16:colId xmlns:a16="http://schemas.microsoft.com/office/drawing/2014/main" val="4225411287"/>
                    </a:ext>
                  </a:extLst>
                </a:gridCol>
                <a:gridCol w="2731254">
                  <a:extLst>
                    <a:ext uri="{9D8B030D-6E8A-4147-A177-3AD203B41FA5}">
                      <a16:colId xmlns:a16="http://schemas.microsoft.com/office/drawing/2014/main" val="1279979148"/>
                    </a:ext>
                  </a:extLst>
                </a:gridCol>
                <a:gridCol w="1090855">
                  <a:extLst>
                    <a:ext uri="{9D8B030D-6E8A-4147-A177-3AD203B41FA5}">
                      <a16:colId xmlns:a16="http://schemas.microsoft.com/office/drawing/2014/main" val="2350245598"/>
                    </a:ext>
                  </a:extLst>
                </a:gridCol>
              </a:tblGrid>
              <a:tr h="499002">
                <a:tc>
                  <a:txBody>
                    <a:bodyPr/>
                    <a:lstStyle/>
                    <a:p>
                      <a:pPr algn="ctr"/>
                      <a:r>
                        <a:rPr lang="en-US" sz="1400" b="1" dirty="0">
                          <a:solidFill>
                            <a:schemeClr val="bg1"/>
                          </a:solidFill>
                          <a:latin typeface="+mn-lt"/>
                        </a:rPr>
                        <a:t>Type of change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400" b="1" dirty="0">
                          <a:solidFill>
                            <a:schemeClr val="bg1"/>
                          </a:solidFill>
                          <a:latin typeface="+mn-lt"/>
                        </a:rPr>
                        <a:t>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endParaRPr lang="en-GB" sz="1400" b="1" dirty="0">
                        <a:solidFill>
                          <a:schemeClr val="bg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400" b="1" dirty="0">
                          <a:solidFill>
                            <a:schemeClr val="bg1"/>
                          </a:solidFill>
                          <a:latin typeface="+mn-lt"/>
                        </a:rPr>
                        <a:t>Complexity of change</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400" b="1" dirty="0">
                          <a:solidFill>
                            <a:schemeClr val="bg1"/>
                          </a:solidFill>
                          <a:latin typeface="+mn-lt"/>
                        </a:rPr>
                        <a:t>Size of change</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400" b="1" dirty="0">
                          <a:solidFill>
                            <a:schemeClr val="bg1"/>
                          </a:solidFill>
                          <a:latin typeface="+mn-lt"/>
                        </a:rPr>
                        <a:t>Impact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2859216647"/>
                  </a:ext>
                </a:extLst>
              </a:tr>
              <a:tr h="667456">
                <a:tc>
                  <a:txBody>
                    <a:bodyPr/>
                    <a:lstStyle/>
                    <a:p>
                      <a:pPr algn="l"/>
                      <a:r>
                        <a:rPr lang="en-US" sz="1200" b="1" dirty="0">
                          <a:solidFill>
                            <a:schemeClr val="tx1"/>
                          </a:solidFill>
                          <a:latin typeface="+mn-lt"/>
                        </a:rPr>
                        <a:t>People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r>
                        <a:rPr lang="en-US" sz="1200" dirty="0">
                          <a:solidFill>
                            <a:schemeClr val="tx1"/>
                          </a:solidFill>
                          <a:latin typeface="+mn-lt"/>
                        </a:rPr>
                        <a:t>[Insert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r>
                        <a:rPr lang="en-US" sz="1200" dirty="0">
                          <a:solidFill>
                            <a:schemeClr val="tx1"/>
                          </a:solidFill>
                          <a:latin typeface="+mn-lt"/>
                        </a:rPr>
                        <a:t>[Insert complexity]</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r>
                        <a:rPr lang="en-US" sz="1200" kern="1200" dirty="0">
                          <a:solidFill>
                            <a:schemeClr val="tx1"/>
                          </a:solidFill>
                          <a:latin typeface="+mn-lt"/>
                          <a:ea typeface="+mn-ea"/>
                          <a:cs typeface="+mn-cs"/>
                        </a:rPr>
                        <a:t>[Insert estimated quantitative change]</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015888042"/>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dirty="0">
                          <a:solidFill>
                            <a:schemeClr val="tx1"/>
                          </a:solidFill>
                          <a:latin typeface="+mn-lt"/>
                        </a:rPr>
                        <a:t>Process</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description]</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complexity]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estimated quantitative change]</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579336323"/>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dirty="0">
                          <a:solidFill>
                            <a:schemeClr val="tx1"/>
                          </a:solidFill>
                          <a:latin typeface="+mn-lt"/>
                        </a:rPr>
                        <a:t>Roles</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description]</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complexity]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estimated quantitative change]</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277288673"/>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dirty="0">
                          <a:solidFill>
                            <a:schemeClr val="tx1"/>
                          </a:solidFill>
                          <a:latin typeface="+mn-lt"/>
                        </a:rPr>
                        <a:t>Structure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description]</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complexity]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estimated quantitative change]</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489847410"/>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kern="1200" dirty="0">
                          <a:solidFill>
                            <a:schemeClr val="tx1"/>
                          </a:solidFill>
                          <a:latin typeface="+mn-lt"/>
                          <a:ea typeface="+mn-ea"/>
                          <a:cs typeface="+mn-cs"/>
                        </a:rPr>
                        <a:t>Culture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description]</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complexity]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estimated quantitative change]</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76538662"/>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dirty="0">
                          <a:solidFill>
                            <a:schemeClr val="tx1"/>
                          </a:solidFill>
                          <a:latin typeface="+mn-lt"/>
                        </a:rPr>
                        <a:t>System</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complexity]</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estimated quantitative change]</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4114268"/>
                  </a:ext>
                </a:extLst>
              </a:tr>
            </a:tbl>
          </a:graphicData>
        </a:graphic>
      </p:graphicFrame>
      <p:sp>
        <p:nvSpPr>
          <p:cNvPr id="12" name="background">
            <a:extLst>
              <a:ext uri="{FF2B5EF4-FFF2-40B4-BE49-F238E27FC236}">
                <a16:creationId xmlns:a16="http://schemas.microsoft.com/office/drawing/2014/main" id="{30676380-BA1C-4854-8D67-FCF9A32264BE}"/>
              </a:ext>
            </a:extLst>
          </p:cNvPr>
          <p:cNvSpPr/>
          <p:nvPr/>
        </p:nvSpPr>
        <p:spPr>
          <a:xfrm>
            <a:off x="10984536" y="2431293"/>
            <a:ext cx="216000" cy="216000"/>
          </a:xfrm>
          <a:prstGeom prst="ellipse">
            <a:avLst/>
          </a:prstGeom>
          <a:solidFill>
            <a:schemeClr val="bg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13" name="arc">
            <a:extLst>
              <a:ext uri="{FF2B5EF4-FFF2-40B4-BE49-F238E27FC236}">
                <a16:creationId xmlns:a16="http://schemas.microsoft.com/office/drawing/2014/main" id="{D5D765B5-B2B9-4A8C-9DDE-226DE2EC2D9F}"/>
              </a:ext>
            </a:extLst>
          </p:cNvPr>
          <p:cNvSpPr/>
          <p:nvPr/>
        </p:nvSpPr>
        <p:spPr>
          <a:xfrm>
            <a:off x="10984536" y="2431293"/>
            <a:ext cx="216000" cy="216000"/>
          </a:xfrm>
          <a:prstGeom prst="arc">
            <a:avLst>
              <a:gd name="adj1" fmla="val 16200000"/>
              <a:gd name="adj2" fmla="val 10800000"/>
            </a:avLst>
          </a:prstGeom>
          <a:solidFill>
            <a:schemeClr val="accent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29" name="background">
            <a:extLst>
              <a:ext uri="{FF2B5EF4-FFF2-40B4-BE49-F238E27FC236}">
                <a16:creationId xmlns:a16="http://schemas.microsoft.com/office/drawing/2014/main" id="{23A568E1-7859-4934-93B6-01078334826B}"/>
              </a:ext>
            </a:extLst>
          </p:cNvPr>
          <p:cNvSpPr/>
          <p:nvPr/>
        </p:nvSpPr>
        <p:spPr>
          <a:xfrm>
            <a:off x="10984536" y="3110743"/>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30" name="arc">
            <a:extLst>
              <a:ext uri="{FF2B5EF4-FFF2-40B4-BE49-F238E27FC236}">
                <a16:creationId xmlns:a16="http://schemas.microsoft.com/office/drawing/2014/main" id="{6755D64D-9FC4-4518-94D3-67150141C828}"/>
              </a:ext>
            </a:extLst>
          </p:cNvPr>
          <p:cNvSpPr/>
          <p:nvPr/>
        </p:nvSpPr>
        <p:spPr>
          <a:xfrm>
            <a:off x="10984536" y="3110743"/>
            <a:ext cx="216000" cy="216000"/>
          </a:xfrm>
          <a:prstGeom prst="arc">
            <a:avLst>
              <a:gd name="adj1" fmla="val 16200000"/>
              <a:gd name="adj2" fmla="val 540000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33" name="background">
            <a:extLst>
              <a:ext uri="{FF2B5EF4-FFF2-40B4-BE49-F238E27FC236}">
                <a16:creationId xmlns:a16="http://schemas.microsoft.com/office/drawing/2014/main" id="{BA8AADA6-8970-49AB-8D9E-8D2C8471AF55}"/>
              </a:ext>
            </a:extLst>
          </p:cNvPr>
          <p:cNvSpPr/>
          <p:nvPr/>
        </p:nvSpPr>
        <p:spPr>
          <a:xfrm>
            <a:off x="10984536" y="3766205"/>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34" name="arc">
            <a:extLst>
              <a:ext uri="{FF2B5EF4-FFF2-40B4-BE49-F238E27FC236}">
                <a16:creationId xmlns:a16="http://schemas.microsoft.com/office/drawing/2014/main" id="{1F36EB1D-62EA-4EAB-808E-6C6F8421DB7A}"/>
              </a:ext>
            </a:extLst>
          </p:cNvPr>
          <p:cNvSpPr/>
          <p:nvPr/>
        </p:nvSpPr>
        <p:spPr>
          <a:xfrm>
            <a:off x="10984536" y="3766205"/>
            <a:ext cx="216000" cy="216000"/>
          </a:xfrm>
          <a:prstGeom prst="arc">
            <a:avLst>
              <a:gd name="adj1" fmla="val 16200000"/>
              <a:gd name="adj2" fmla="val 540000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37" name="background">
            <a:extLst>
              <a:ext uri="{FF2B5EF4-FFF2-40B4-BE49-F238E27FC236}">
                <a16:creationId xmlns:a16="http://schemas.microsoft.com/office/drawing/2014/main" id="{E2F3FC78-5496-4316-B7E7-6C44FDDC44B7}"/>
              </a:ext>
            </a:extLst>
          </p:cNvPr>
          <p:cNvSpPr/>
          <p:nvPr/>
        </p:nvSpPr>
        <p:spPr>
          <a:xfrm>
            <a:off x="10984536" y="4433661"/>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38" name="arc">
            <a:extLst>
              <a:ext uri="{FF2B5EF4-FFF2-40B4-BE49-F238E27FC236}">
                <a16:creationId xmlns:a16="http://schemas.microsoft.com/office/drawing/2014/main" id="{735F4704-5A2B-4739-93A9-80B929DEF83D}"/>
              </a:ext>
            </a:extLst>
          </p:cNvPr>
          <p:cNvSpPr/>
          <p:nvPr/>
        </p:nvSpPr>
        <p:spPr>
          <a:xfrm>
            <a:off x="10984536" y="4433661"/>
            <a:ext cx="216000" cy="216000"/>
          </a:xfrm>
          <a:prstGeom prst="arc">
            <a:avLst>
              <a:gd name="adj1" fmla="val 16200000"/>
              <a:gd name="adj2" fmla="val 540000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41" name="background">
            <a:extLst>
              <a:ext uri="{FF2B5EF4-FFF2-40B4-BE49-F238E27FC236}">
                <a16:creationId xmlns:a16="http://schemas.microsoft.com/office/drawing/2014/main" id="{7DCDA968-D211-49D4-957F-2CF260DBC175}"/>
              </a:ext>
            </a:extLst>
          </p:cNvPr>
          <p:cNvSpPr/>
          <p:nvPr/>
        </p:nvSpPr>
        <p:spPr>
          <a:xfrm>
            <a:off x="10984536" y="5101117"/>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42" name="arc">
            <a:extLst>
              <a:ext uri="{FF2B5EF4-FFF2-40B4-BE49-F238E27FC236}">
                <a16:creationId xmlns:a16="http://schemas.microsoft.com/office/drawing/2014/main" id="{B2468091-BEBD-47A2-828A-A5677D5ADC18}"/>
              </a:ext>
            </a:extLst>
          </p:cNvPr>
          <p:cNvSpPr/>
          <p:nvPr/>
        </p:nvSpPr>
        <p:spPr>
          <a:xfrm>
            <a:off x="10984536" y="5101117"/>
            <a:ext cx="216000" cy="216000"/>
          </a:xfrm>
          <a:prstGeom prst="arc">
            <a:avLst>
              <a:gd name="adj1" fmla="val 16200000"/>
              <a:gd name="adj2" fmla="val 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45" name="background">
            <a:extLst>
              <a:ext uri="{FF2B5EF4-FFF2-40B4-BE49-F238E27FC236}">
                <a16:creationId xmlns:a16="http://schemas.microsoft.com/office/drawing/2014/main" id="{B28CB1BB-9D6C-4C16-8CA3-6562836C7E1B}"/>
              </a:ext>
            </a:extLst>
          </p:cNvPr>
          <p:cNvSpPr/>
          <p:nvPr/>
        </p:nvSpPr>
        <p:spPr>
          <a:xfrm>
            <a:off x="10984536" y="5768573"/>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46" name="arc">
            <a:extLst>
              <a:ext uri="{FF2B5EF4-FFF2-40B4-BE49-F238E27FC236}">
                <a16:creationId xmlns:a16="http://schemas.microsoft.com/office/drawing/2014/main" id="{33C55D47-CC22-4C4E-BB70-E464DB4C15B7}"/>
              </a:ext>
            </a:extLst>
          </p:cNvPr>
          <p:cNvSpPr/>
          <p:nvPr/>
        </p:nvSpPr>
        <p:spPr>
          <a:xfrm>
            <a:off x="10984536" y="5768573"/>
            <a:ext cx="216000" cy="216000"/>
          </a:xfrm>
          <a:prstGeom prst="arc">
            <a:avLst>
              <a:gd name="adj1" fmla="val 16200000"/>
              <a:gd name="adj2" fmla="val 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50" name="Rectangle 49">
            <a:extLst>
              <a:ext uri="{FF2B5EF4-FFF2-40B4-BE49-F238E27FC236}">
                <a16:creationId xmlns:a16="http://schemas.microsoft.com/office/drawing/2014/main" id="{A7CB9F9B-1540-40B5-A669-8607C8CEB43E}"/>
              </a:ext>
            </a:extLst>
          </p:cNvPr>
          <p:cNvSpPr/>
          <p:nvPr/>
        </p:nvSpPr>
        <p:spPr>
          <a:xfrm>
            <a:off x="11374372" y="1368803"/>
            <a:ext cx="262892" cy="153888"/>
          </a:xfrm>
          <a:prstGeom prst="rect">
            <a:avLst/>
          </a:prstGeom>
        </p:spPr>
        <p:txBody>
          <a:bodyPr wrap="none" lIns="0" tIns="0" rIns="0" bIns="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000" dirty="0">
                <a:sym typeface="Wingdings" panose="05000000000000000000" pitchFamily="2" charset="2"/>
              </a:rPr>
              <a:t>High</a:t>
            </a:r>
          </a:p>
        </p:txBody>
      </p:sp>
      <p:sp>
        <p:nvSpPr>
          <p:cNvPr id="52" name="Rectangle 51">
            <a:extLst>
              <a:ext uri="{FF2B5EF4-FFF2-40B4-BE49-F238E27FC236}">
                <a16:creationId xmlns:a16="http://schemas.microsoft.com/office/drawing/2014/main" id="{F971A28B-D8CF-4079-A63D-029069491706}"/>
              </a:ext>
            </a:extLst>
          </p:cNvPr>
          <p:cNvSpPr/>
          <p:nvPr/>
        </p:nvSpPr>
        <p:spPr>
          <a:xfrm>
            <a:off x="8983879" y="1368803"/>
            <a:ext cx="234038" cy="153888"/>
          </a:xfrm>
          <a:prstGeom prst="rect">
            <a:avLst/>
          </a:prstGeom>
        </p:spPr>
        <p:txBody>
          <a:bodyPr wrap="square" lIns="0" tIns="0" rIns="0" bIns="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a:r>
              <a:rPr lang="en-US" sz="1000" dirty="0">
                <a:sym typeface="Wingdings" panose="05000000000000000000" pitchFamily="2" charset="2"/>
              </a:rPr>
              <a:t>Low</a:t>
            </a:r>
          </a:p>
        </p:txBody>
      </p:sp>
      <p:grpSp>
        <p:nvGrpSpPr>
          <p:cNvPr id="54" name="Group 53">
            <a:extLst>
              <a:ext uri="{FF2B5EF4-FFF2-40B4-BE49-F238E27FC236}">
                <a16:creationId xmlns:a16="http://schemas.microsoft.com/office/drawing/2014/main" id="{55BAE54D-B8F2-445E-A743-BE994C45A905}"/>
              </a:ext>
            </a:extLst>
          </p:cNvPr>
          <p:cNvGrpSpPr>
            <a:grpSpLocks noChangeAspect="1"/>
          </p:cNvGrpSpPr>
          <p:nvPr>
            <p:custDataLst>
              <p:tags r:id="rId2"/>
            </p:custDataLst>
          </p:nvPr>
        </p:nvGrpSpPr>
        <p:grpSpPr>
          <a:xfrm>
            <a:off x="10629390" y="1337747"/>
            <a:ext cx="216000" cy="216000"/>
            <a:chOff x="6096000" y="3429000"/>
            <a:chExt cx="254000" cy="254000"/>
          </a:xfrm>
        </p:grpSpPr>
        <p:sp>
          <p:nvSpPr>
            <p:cNvPr id="55" name="background">
              <a:extLst>
                <a:ext uri="{FF2B5EF4-FFF2-40B4-BE49-F238E27FC236}">
                  <a16:creationId xmlns:a16="http://schemas.microsoft.com/office/drawing/2014/main" id="{60C02FF6-5291-4354-BEB8-95F968D58D53}"/>
                </a:ext>
              </a:extLst>
            </p:cNvPr>
            <p:cNvSpPr/>
            <p:nvPr/>
          </p:nvSpPr>
          <p:spPr>
            <a:xfrm>
              <a:off x="6096000" y="3429000"/>
              <a:ext cx="254000" cy="254000"/>
            </a:xfrm>
            <a:prstGeom prst="ellipse">
              <a:avLst/>
            </a:prstGeom>
            <a:solidFill>
              <a:srgbClr val="FFFFFF"/>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56" name="arc">
              <a:extLst>
                <a:ext uri="{FF2B5EF4-FFF2-40B4-BE49-F238E27FC236}">
                  <a16:creationId xmlns:a16="http://schemas.microsoft.com/office/drawing/2014/main" id="{1D8CA968-C21A-4D39-B917-155A28A04262}"/>
                </a:ext>
              </a:extLst>
            </p:cNvPr>
            <p:cNvSpPr/>
            <p:nvPr/>
          </p:nvSpPr>
          <p:spPr>
            <a:xfrm>
              <a:off x="6096000" y="3429000"/>
              <a:ext cx="254000" cy="254000"/>
            </a:xfrm>
            <a:prstGeom prst="arc">
              <a:avLst>
                <a:gd name="adj1" fmla="val 16200000"/>
                <a:gd name="adj2" fmla="val 10800000"/>
              </a:avLst>
            </a:prstGeom>
            <a:solidFill>
              <a:schemeClr val="accent1"/>
            </a:solidFill>
            <a:ln w="952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grpSp>
      <p:sp>
        <p:nvSpPr>
          <p:cNvPr id="59" name="background">
            <a:extLst>
              <a:ext uri="{FF2B5EF4-FFF2-40B4-BE49-F238E27FC236}">
                <a16:creationId xmlns:a16="http://schemas.microsoft.com/office/drawing/2014/main" id="{14589A85-05FF-40B5-BA53-6367A127ADD7}"/>
              </a:ext>
            </a:extLst>
          </p:cNvPr>
          <p:cNvSpPr/>
          <p:nvPr/>
        </p:nvSpPr>
        <p:spPr>
          <a:xfrm>
            <a:off x="10193267" y="1337747"/>
            <a:ext cx="216000" cy="216000"/>
          </a:xfrm>
          <a:prstGeom prst="ellipse">
            <a:avLst/>
          </a:prstGeom>
          <a:solidFill>
            <a:schemeClr val="accen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60" name="arc">
            <a:extLst>
              <a:ext uri="{FF2B5EF4-FFF2-40B4-BE49-F238E27FC236}">
                <a16:creationId xmlns:a16="http://schemas.microsoft.com/office/drawing/2014/main" id="{BA0DA4FD-2CEA-495A-AFCB-D6757428020E}"/>
              </a:ext>
            </a:extLst>
          </p:cNvPr>
          <p:cNvSpPr/>
          <p:nvPr/>
        </p:nvSpPr>
        <p:spPr>
          <a:xfrm>
            <a:off x="10193267" y="1337747"/>
            <a:ext cx="216000" cy="216000"/>
          </a:xfrm>
          <a:prstGeom prst="arc">
            <a:avLst>
              <a:gd name="adj1" fmla="val 16200000"/>
              <a:gd name="adj2" fmla="val 5400000"/>
            </a:avLst>
          </a:prstGeom>
          <a:solidFill>
            <a:schemeClr val="bg1"/>
          </a:solidFill>
          <a:ln w="3175" cap="sq" cmpd="sng" algn="ctr">
            <a:solidFill>
              <a:srgbClr val="000000"/>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61" name="circle">
            <a:extLst>
              <a:ext uri="{FF2B5EF4-FFF2-40B4-BE49-F238E27FC236}">
                <a16:creationId xmlns:a16="http://schemas.microsoft.com/office/drawing/2014/main" id="{173D8D3F-3A13-42AC-87B8-A28F038C1E3A}"/>
              </a:ext>
            </a:extLst>
          </p:cNvPr>
          <p:cNvSpPr/>
          <p:nvPr/>
        </p:nvSpPr>
        <p:spPr>
          <a:xfrm>
            <a:off x="10193267" y="1337747"/>
            <a:ext cx="216000" cy="216000"/>
          </a:xfrm>
          <a:prstGeom prst="ellipse">
            <a:avLst/>
          </a:prstGeom>
          <a:noFill/>
          <a:ln w="3175" cap="sq">
            <a:solidFill>
              <a:schemeClr val="tx1"/>
            </a:solidFill>
            <a:miter lim="800000"/>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63" name="background">
            <a:extLst>
              <a:ext uri="{FF2B5EF4-FFF2-40B4-BE49-F238E27FC236}">
                <a16:creationId xmlns:a16="http://schemas.microsoft.com/office/drawing/2014/main" id="{20ED4993-A214-437A-911C-907010EC176F}"/>
              </a:ext>
            </a:extLst>
          </p:cNvPr>
          <p:cNvSpPr/>
          <p:nvPr/>
        </p:nvSpPr>
        <p:spPr>
          <a:xfrm>
            <a:off x="9757144" y="1337747"/>
            <a:ext cx="216000" cy="216000"/>
          </a:xfrm>
          <a:prstGeom prst="ellipse">
            <a:avLst/>
          </a:prstGeom>
          <a:solidFill>
            <a:schemeClr val="bg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64" name="arc">
            <a:extLst>
              <a:ext uri="{FF2B5EF4-FFF2-40B4-BE49-F238E27FC236}">
                <a16:creationId xmlns:a16="http://schemas.microsoft.com/office/drawing/2014/main" id="{B6A64756-3D4E-4319-8AC2-A739A83FFE81}"/>
              </a:ext>
            </a:extLst>
          </p:cNvPr>
          <p:cNvSpPr/>
          <p:nvPr/>
        </p:nvSpPr>
        <p:spPr>
          <a:xfrm>
            <a:off x="9757144" y="1337747"/>
            <a:ext cx="216000" cy="216000"/>
          </a:xfrm>
          <a:prstGeom prst="arc">
            <a:avLst>
              <a:gd name="adj1" fmla="val 16200000"/>
              <a:gd name="adj2" fmla="val 0"/>
            </a:avLst>
          </a:prstGeom>
          <a:solidFill>
            <a:schemeClr val="accent1"/>
          </a:solidFill>
          <a:ln w="952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65" name="circle">
            <a:extLst>
              <a:ext uri="{FF2B5EF4-FFF2-40B4-BE49-F238E27FC236}">
                <a16:creationId xmlns:a16="http://schemas.microsoft.com/office/drawing/2014/main" id="{2596D3D7-1480-4785-A3EE-44F2D179CE4C}"/>
              </a:ext>
            </a:extLst>
          </p:cNvPr>
          <p:cNvSpPr/>
          <p:nvPr/>
        </p:nvSpPr>
        <p:spPr>
          <a:xfrm>
            <a:off x="9757144" y="1337747"/>
            <a:ext cx="216000" cy="216000"/>
          </a:xfrm>
          <a:prstGeom prst="ellipse">
            <a:avLst/>
          </a:prstGeom>
          <a:noFill/>
          <a:ln w="3175" cap="sq">
            <a:solidFill>
              <a:schemeClr val="tx1"/>
            </a:solidFill>
            <a:miter lim="800000"/>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67" name="background">
            <a:extLst>
              <a:ext uri="{FF2B5EF4-FFF2-40B4-BE49-F238E27FC236}">
                <a16:creationId xmlns:a16="http://schemas.microsoft.com/office/drawing/2014/main" id="{C170500E-2D16-415E-ADDC-48DCAC54FBCA}"/>
              </a:ext>
            </a:extLst>
          </p:cNvPr>
          <p:cNvSpPr/>
          <p:nvPr/>
        </p:nvSpPr>
        <p:spPr>
          <a:xfrm>
            <a:off x="9321021" y="1337747"/>
            <a:ext cx="216000" cy="21600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70" name="background">
            <a:extLst>
              <a:ext uri="{FF2B5EF4-FFF2-40B4-BE49-F238E27FC236}">
                <a16:creationId xmlns:a16="http://schemas.microsoft.com/office/drawing/2014/main" id="{394AE890-C60D-4A9A-9D76-1C9BD5E9C91C}"/>
              </a:ext>
            </a:extLst>
          </p:cNvPr>
          <p:cNvSpPr/>
          <p:nvPr/>
        </p:nvSpPr>
        <p:spPr>
          <a:xfrm>
            <a:off x="11065512" y="1337747"/>
            <a:ext cx="216000" cy="216000"/>
          </a:xfrm>
          <a:prstGeom prst="ellipse">
            <a:avLst/>
          </a:prstGeom>
          <a:solidFill>
            <a:schemeClr val="accen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87" name="Triangle 22">
            <a:extLst>
              <a:ext uri="{FF2B5EF4-FFF2-40B4-BE49-F238E27FC236}">
                <a16:creationId xmlns:a16="http://schemas.microsoft.com/office/drawing/2014/main" id="{D13E43D3-7AD8-4C2D-A016-93E90EED5DA1}"/>
              </a:ext>
            </a:extLst>
          </p:cNvPr>
          <p:cNvSpPr/>
          <p:nvPr/>
        </p:nvSpPr>
        <p:spPr>
          <a:xfrm rot="5400000">
            <a:off x="4274512" y="2425164"/>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8" name="Triangle 22">
            <a:extLst>
              <a:ext uri="{FF2B5EF4-FFF2-40B4-BE49-F238E27FC236}">
                <a16:creationId xmlns:a16="http://schemas.microsoft.com/office/drawing/2014/main" id="{BA65A776-A647-453F-8290-36B7680F7260}"/>
              </a:ext>
            </a:extLst>
          </p:cNvPr>
          <p:cNvSpPr/>
          <p:nvPr/>
        </p:nvSpPr>
        <p:spPr>
          <a:xfrm rot="5400000">
            <a:off x="4274513" y="3092620"/>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1" name="Triangle 22">
            <a:extLst>
              <a:ext uri="{FF2B5EF4-FFF2-40B4-BE49-F238E27FC236}">
                <a16:creationId xmlns:a16="http://schemas.microsoft.com/office/drawing/2014/main" id="{D7F3815B-FF09-4F24-917A-29D4A6EFE791}"/>
              </a:ext>
            </a:extLst>
          </p:cNvPr>
          <p:cNvSpPr/>
          <p:nvPr/>
        </p:nvSpPr>
        <p:spPr>
          <a:xfrm rot="5400000">
            <a:off x="4274513" y="3760076"/>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0" name="Triangle 22">
            <a:extLst>
              <a:ext uri="{FF2B5EF4-FFF2-40B4-BE49-F238E27FC236}">
                <a16:creationId xmlns:a16="http://schemas.microsoft.com/office/drawing/2014/main" id="{B2EF6DF7-10E2-462E-A0B4-295A1257AA31}"/>
              </a:ext>
            </a:extLst>
          </p:cNvPr>
          <p:cNvSpPr/>
          <p:nvPr/>
        </p:nvSpPr>
        <p:spPr>
          <a:xfrm rot="5400000">
            <a:off x="4274512" y="4427532"/>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9" name="Triangle 22">
            <a:extLst>
              <a:ext uri="{FF2B5EF4-FFF2-40B4-BE49-F238E27FC236}">
                <a16:creationId xmlns:a16="http://schemas.microsoft.com/office/drawing/2014/main" id="{98A7F03C-F46D-4385-B6C9-A9E27F7EEFFC}"/>
              </a:ext>
            </a:extLst>
          </p:cNvPr>
          <p:cNvSpPr/>
          <p:nvPr/>
        </p:nvSpPr>
        <p:spPr>
          <a:xfrm rot="5400000">
            <a:off x="4274512" y="5094988"/>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2" name="Triangle 22">
            <a:extLst>
              <a:ext uri="{FF2B5EF4-FFF2-40B4-BE49-F238E27FC236}">
                <a16:creationId xmlns:a16="http://schemas.microsoft.com/office/drawing/2014/main" id="{1BDDBDED-A988-4A6B-8C40-846C755BD683}"/>
              </a:ext>
            </a:extLst>
          </p:cNvPr>
          <p:cNvSpPr/>
          <p:nvPr/>
        </p:nvSpPr>
        <p:spPr>
          <a:xfrm rot="5400000">
            <a:off x="4274513" y="5762444"/>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 name="Text Placeholder 5">
            <a:extLst>
              <a:ext uri="{FF2B5EF4-FFF2-40B4-BE49-F238E27FC236}">
                <a16:creationId xmlns:a16="http://schemas.microsoft.com/office/drawing/2014/main" id="{4D3B150F-779C-1CC9-90C3-BF70B037376C}"/>
              </a:ext>
            </a:extLst>
          </p:cNvPr>
          <p:cNvSpPr>
            <a:spLocks noGrp="1"/>
          </p:cNvSpPr>
          <p:nvPr>
            <p:ph type="body" sz="quarter" idx="17"/>
          </p:nvPr>
        </p:nvSpPr>
        <p:spPr/>
        <p:txBody>
          <a:bodyPr/>
          <a:lstStyle/>
          <a:p>
            <a:endParaRPr lang="en-US"/>
          </a:p>
        </p:txBody>
      </p:sp>
      <p:sp>
        <p:nvSpPr>
          <p:cNvPr id="9" name="Google Shape;507;p14">
            <a:extLst>
              <a:ext uri="{FF2B5EF4-FFF2-40B4-BE49-F238E27FC236}">
                <a16:creationId xmlns:a16="http://schemas.microsoft.com/office/drawing/2014/main" id="{AE417EBD-EEB3-6564-0486-36933869B5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083076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5203128" cy="694944"/>
          </a:xfrm>
        </p:spPr>
        <p:txBody>
          <a:bodyPr vert="horz"/>
          <a:lstStyle/>
          <a:p>
            <a:r>
              <a:rPr lang="en-US" sz="4800" dirty="0"/>
              <a:t>Risks and mitigations</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8</a:t>
            </a:r>
          </a:p>
        </p:txBody>
      </p:sp>
    </p:spTree>
    <p:extLst>
      <p:ext uri="{BB962C8B-B14F-4D97-AF65-F5344CB8AC3E}">
        <p14:creationId xmlns:p14="http://schemas.microsoft.com/office/powerpoint/2010/main" val="14991350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9E114-A399-DBAD-D00C-80A75A02AB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881FBE-F55B-073D-CC7D-7E33B4635346}"/>
              </a:ext>
            </a:extLst>
          </p:cNvPr>
          <p:cNvSpPr>
            <a:spLocks noGrp="1"/>
          </p:cNvSpPr>
          <p:nvPr>
            <p:ph type="title"/>
          </p:nvPr>
        </p:nvSpPr>
        <p:spPr/>
        <p:txBody>
          <a:bodyPr/>
          <a:lstStyle/>
          <a:p>
            <a:r>
              <a:rPr lang="en-US" dirty="0"/>
              <a:t>Risks and mitigations</a:t>
            </a:r>
          </a:p>
        </p:txBody>
      </p:sp>
      <p:sp>
        <p:nvSpPr>
          <p:cNvPr id="5" name="Subtitle 4">
            <a:extLst>
              <a:ext uri="{FF2B5EF4-FFF2-40B4-BE49-F238E27FC236}">
                <a16:creationId xmlns:a16="http://schemas.microsoft.com/office/drawing/2014/main" id="{AD60ADB5-5FA7-B111-482B-B79E3751106B}"/>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41C4B141-EFDA-4EAD-A1C8-A9EF4344A64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85062FE-E549-AED2-A3C7-0B56426A6180}"/>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p>
          <a:p>
            <a:pPr algn="l"/>
            <a:r>
              <a:rPr lang="en-US" sz="1600" dirty="0">
                <a:solidFill>
                  <a:schemeClr val="tx1"/>
                </a:solidFill>
                <a:latin typeface="Arial" panose="020B0604020202020204" pitchFamily="34" charset="0"/>
                <a:cs typeface="Arial" panose="020B0604020202020204" pitchFamily="34" charset="0"/>
              </a:rPr>
              <a:t>1-5 </a:t>
            </a:r>
            <a:r>
              <a:rPr lang="en-US" sz="1600" i="0" dirty="0">
                <a:solidFill>
                  <a:schemeClr val="tx1"/>
                </a:solidFill>
                <a:effectLst/>
                <a:latin typeface="Arial" panose="020B0604020202020204" pitchFamily="34" charset="0"/>
                <a:cs typeface="Arial" panose="020B0604020202020204" pitchFamily="34" charset="0"/>
              </a:rPr>
              <a:t>slides with a list of risks and uncertainties pertaining to your proposed solution, their deemed severity, and mitigation plans</a:t>
            </a:r>
          </a:p>
        </p:txBody>
      </p:sp>
      <p:sp>
        <p:nvSpPr>
          <p:cNvPr id="8" name="Rectangle 7">
            <a:extLst>
              <a:ext uri="{FF2B5EF4-FFF2-40B4-BE49-F238E27FC236}">
                <a16:creationId xmlns:a16="http://schemas.microsoft.com/office/drawing/2014/main" id="{BF35C3E5-1D4F-40F9-EF92-4099B70075F8}"/>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Give stakeholders security that you have thought through any potential risks and have a plan for avoiding or mitigating those risks</a:t>
            </a:r>
          </a:p>
        </p:txBody>
      </p:sp>
      <p:sp>
        <p:nvSpPr>
          <p:cNvPr id="9" name="Rectangle 8">
            <a:extLst>
              <a:ext uri="{FF2B5EF4-FFF2-40B4-BE49-F238E27FC236}">
                <a16:creationId xmlns:a16="http://schemas.microsoft.com/office/drawing/2014/main" id="{3D4F9486-C5D2-7DF3-91A7-CC1065AE13AD}"/>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Focus on the most important risks (you don't need to account for every potential scenario). These typically include those affecting cost, benefits, and schedule, but they can also include risks to the team, technology, scope, and performance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Be realistic when you write this section. Transparency will gain the confidence of stakeholders and will demonstrate your foresight and capability</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Consider ranking your identified risk areas according to "likelihood of risk" and "impact of risk”</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Propose mitigation strategies to manage and minimize risks</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54604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34166-6130-46A0-AF5C-483067DBB38B}"/>
              </a:ext>
            </a:extLst>
          </p:cNvPr>
          <p:cNvSpPr>
            <a:spLocks noGrp="1"/>
          </p:cNvSpPr>
          <p:nvPr>
            <p:ph type="title"/>
          </p:nvPr>
        </p:nvSpPr>
        <p:spPr/>
        <p:txBody>
          <a:bodyPr/>
          <a:lstStyle/>
          <a:p>
            <a:r>
              <a:rPr lang="en-US" dirty="0"/>
              <a:t>Potential risks and mitigations for each solution option</a:t>
            </a:r>
          </a:p>
        </p:txBody>
      </p:sp>
      <p:sp>
        <p:nvSpPr>
          <p:cNvPr id="5" name="Subtitle 4">
            <a:extLst>
              <a:ext uri="{FF2B5EF4-FFF2-40B4-BE49-F238E27FC236}">
                <a16:creationId xmlns:a16="http://schemas.microsoft.com/office/drawing/2014/main" id="{D5BF4860-7D78-0BD3-218C-71D7C18132B6}"/>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5BED6D3F-54B7-245F-A473-D72997A7BD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2144A06-FD3A-1550-7A8A-E8A133DBF955}"/>
              </a:ext>
            </a:extLst>
          </p:cNvPr>
          <p:cNvGraphicFramePr>
            <a:graphicFrameLocks noGrp="1"/>
          </p:cNvGraphicFramePr>
          <p:nvPr>
            <p:extLst>
              <p:ext uri="{D42A27DB-BD31-4B8C-83A1-F6EECF244321}">
                <p14:modId xmlns:p14="http://schemas.microsoft.com/office/powerpoint/2010/main" val="887281298"/>
              </p:ext>
            </p:extLst>
          </p:nvPr>
        </p:nvGraphicFramePr>
        <p:xfrm>
          <a:off x="554733" y="1828321"/>
          <a:ext cx="11082529" cy="4420830"/>
        </p:xfrm>
        <a:graphic>
          <a:graphicData uri="http://schemas.openxmlformats.org/drawingml/2006/table">
            <a:tbl>
              <a:tblPr firstRow="1" bandRow="1">
                <a:tableStyleId>{5C22544A-7EE6-4342-B048-85BDC9FD1C3A}</a:tableStyleId>
              </a:tblPr>
              <a:tblGrid>
                <a:gridCol w="1232023">
                  <a:extLst>
                    <a:ext uri="{9D8B030D-6E8A-4147-A177-3AD203B41FA5}">
                      <a16:colId xmlns:a16="http://schemas.microsoft.com/office/drawing/2014/main" val="37025601"/>
                    </a:ext>
                  </a:extLst>
                </a:gridCol>
                <a:gridCol w="4349884">
                  <a:extLst>
                    <a:ext uri="{9D8B030D-6E8A-4147-A177-3AD203B41FA5}">
                      <a16:colId xmlns:a16="http://schemas.microsoft.com/office/drawing/2014/main" val="4183002035"/>
                    </a:ext>
                  </a:extLst>
                </a:gridCol>
                <a:gridCol w="1168400">
                  <a:extLst>
                    <a:ext uri="{9D8B030D-6E8A-4147-A177-3AD203B41FA5}">
                      <a16:colId xmlns:a16="http://schemas.microsoft.com/office/drawing/2014/main" val="1262215776"/>
                    </a:ext>
                  </a:extLst>
                </a:gridCol>
                <a:gridCol w="4332222">
                  <a:extLst>
                    <a:ext uri="{9D8B030D-6E8A-4147-A177-3AD203B41FA5}">
                      <a16:colId xmlns:a16="http://schemas.microsoft.com/office/drawing/2014/main" val="1530085833"/>
                    </a:ext>
                  </a:extLst>
                </a:gridCol>
              </a:tblGrid>
              <a:tr h="440404">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Risks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Severity</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Potential mitigations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264242">
                <a:tc rowSpan="5">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risk e.g., cost overrun]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 e.g., weekly budget checks]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3091052"/>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645902012"/>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7891318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1476968"/>
                  </a:ext>
                </a:extLst>
              </a:tr>
              <a:tr h="264242">
                <a:tc rowSpan="5">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1407418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985565469"/>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742192329"/>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37967999"/>
                  </a:ext>
                </a:extLst>
              </a:tr>
              <a:tr h="264242">
                <a:tc rowSpan="5">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66032850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531278349"/>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6268201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10099693"/>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468448"/>
                  </a:ext>
                </a:extLst>
              </a:tr>
            </a:tbl>
          </a:graphicData>
        </a:graphic>
      </p:graphicFrame>
      <p:sp>
        <p:nvSpPr>
          <p:cNvPr id="2" name="Oval 1">
            <a:extLst>
              <a:ext uri="{FF2B5EF4-FFF2-40B4-BE49-F238E27FC236}">
                <a16:creationId xmlns:a16="http://schemas.microsoft.com/office/drawing/2014/main" id="{D6CFDC4E-AD0D-FC68-4031-282F5491AE4A}"/>
              </a:ext>
            </a:extLst>
          </p:cNvPr>
          <p:cNvSpPr/>
          <p:nvPr/>
        </p:nvSpPr>
        <p:spPr>
          <a:xfrm>
            <a:off x="6637613" y="2323958"/>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 name="Oval 2">
            <a:extLst>
              <a:ext uri="{FF2B5EF4-FFF2-40B4-BE49-F238E27FC236}">
                <a16:creationId xmlns:a16="http://schemas.microsoft.com/office/drawing/2014/main" id="{687457D0-CB77-5EAD-E8DC-EA5FAC160ACA}"/>
              </a:ext>
            </a:extLst>
          </p:cNvPr>
          <p:cNvSpPr/>
          <p:nvPr/>
        </p:nvSpPr>
        <p:spPr>
          <a:xfrm>
            <a:off x="6637613" y="2588552"/>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 name="Oval 5">
            <a:extLst>
              <a:ext uri="{FF2B5EF4-FFF2-40B4-BE49-F238E27FC236}">
                <a16:creationId xmlns:a16="http://schemas.microsoft.com/office/drawing/2014/main" id="{02F6EAE7-862F-DF70-C861-DF5E1BB16F64}"/>
              </a:ext>
            </a:extLst>
          </p:cNvPr>
          <p:cNvSpPr/>
          <p:nvPr/>
        </p:nvSpPr>
        <p:spPr>
          <a:xfrm>
            <a:off x="6637613" y="2853146"/>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 name="Oval 8">
            <a:extLst>
              <a:ext uri="{FF2B5EF4-FFF2-40B4-BE49-F238E27FC236}">
                <a16:creationId xmlns:a16="http://schemas.microsoft.com/office/drawing/2014/main" id="{8C0AABB5-36AD-FBC5-AC6C-C8AEEE5884B0}"/>
              </a:ext>
            </a:extLst>
          </p:cNvPr>
          <p:cNvSpPr/>
          <p:nvPr/>
        </p:nvSpPr>
        <p:spPr>
          <a:xfrm>
            <a:off x="6637613" y="3117740"/>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 name="Oval 9">
            <a:extLst>
              <a:ext uri="{FF2B5EF4-FFF2-40B4-BE49-F238E27FC236}">
                <a16:creationId xmlns:a16="http://schemas.microsoft.com/office/drawing/2014/main" id="{F12D1F00-8DB3-8956-84C6-28934FE5C4A3}"/>
              </a:ext>
            </a:extLst>
          </p:cNvPr>
          <p:cNvSpPr/>
          <p:nvPr/>
        </p:nvSpPr>
        <p:spPr>
          <a:xfrm>
            <a:off x="6637613" y="3382334"/>
            <a:ext cx="180032" cy="183533"/>
          </a:xfrm>
          <a:prstGeom prst="ellipse">
            <a:avLst/>
          </a:prstGeom>
          <a:solidFill>
            <a:schemeClr val="tx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1" name="Oval 10">
            <a:extLst>
              <a:ext uri="{FF2B5EF4-FFF2-40B4-BE49-F238E27FC236}">
                <a16:creationId xmlns:a16="http://schemas.microsoft.com/office/drawing/2014/main" id="{728EA69F-FE9F-60F1-AFBF-C390D84EC283}"/>
              </a:ext>
            </a:extLst>
          </p:cNvPr>
          <p:cNvSpPr/>
          <p:nvPr/>
        </p:nvSpPr>
        <p:spPr>
          <a:xfrm>
            <a:off x="6637613" y="3646928"/>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2" name="Oval 11">
            <a:extLst>
              <a:ext uri="{FF2B5EF4-FFF2-40B4-BE49-F238E27FC236}">
                <a16:creationId xmlns:a16="http://schemas.microsoft.com/office/drawing/2014/main" id="{5B4E80CE-0845-364C-84FE-DF85F0B30215}"/>
              </a:ext>
            </a:extLst>
          </p:cNvPr>
          <p:cNvSpPr/>
          <p:nvPr/>
        </p:nvSpPr>
        <p:spPr>
          <a:xfrm>
            <a:off x="6637613" y="3911522"/>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3" name="Oval 12">
            <a:extLst>
              <a:ext uri="{FF2B5EF4-FFF2-40B4-BE49-F238E27FC236}">
                <a16:creationId xmlns:a16="http://schemas.microsoft.com/office/drawing/2014/main" id="{49D96C94-0468-3142-5F12-E41932711584}"/>
              </a:ext>
            </a:extLst>
          </p:cNvPr>
          <p:cNvSpPr/>
          <p:nvPr/>
        </p:nvSpPr>
        <p:spPr>
          <a:xfrm>
            <a:off x="6637613" y="4176116"/>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4" name="Oval 13">
            <a:extLst>
              <a:ext uri="{FF2B5EF4-FFF2-40B4-BE49-F238E27FC236}">
                <a16:creationId xmlns:a16="http://schemas.microsoft.com/office/drawing/2014/main" id="{E9ED398B-9929-CE3F-6919-65FCA762E368}"/>
              </a:ext>
            </a:extLst>
          </p:cNvPr>
          <p:cNvSpPr/>
          <p:nvPr/>
        </p:nvSpPr>
        <p:spPr>
          <a:xfrm>
            <a:off x="6637613" y="4440710"/>
            <a:ext cx="180032" cy="183533"/>
          </a:xfrm>
          <a:prstGeom prst="ellipse">
            <a:avLst/>
          </a:prstGeom>
          <a:solidFill>
            <a:schemeClr val="tx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5" name="Oval 14">
            <a:extLst>
              <a:ext uri="{FF2B5EF4-FFF2-40B4-BE49-F238E27FC236}">
                <a16:creationId xmlns:a16="http://schemas.microsoft.com/office/drawing/2014/main" id="{F623154A-099C-2084-7A65-09DC6BAA8631}"/>
              </a:ext>
            </a:extLst>
          </p:cNvPr>
          <p:cNvSpPr/>
          <p:nvPr/>
        </p:nvSpPr>
        <p:spPr>
          <a:xfrm>
            <a:off x="6637613" y="4705304"/>
            <a:ext cx="180032" cy="183533"/>
          </a:xfrm>
          <a:prstGeom prst="ellipse">
            <a:avLst/>
          </a:prstGeom>
          <a:solidFill>
            <a:schemeClr val="tx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6" name="Oval 15">
            <a:extLst>
              <a:ext uri="{FF2B5EF4-FFF2-40B4-BE49-F238E27FC236}">
                <a16:creationId xmlns:a16="http://schemas.microsoft.com/office/drawing/2014/main" id="{7E77CE1E-35A9-C0AD-5B43-6B7EA202073C}"/>
              </a:ext>
            </a:extLst>
          </p:cNvPr>
          <p:cNvSpPr/>
          <p:nvPr/>
        </p:nvSpPr>
        <p:spPr>
          <a:xfrm>
            <a:off x="6637613" y="4969898"/>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7" name="Oval 16">
            <a:extLst>
              <a:ext uri="{FF2B5EF4-FFF2-40B4-BE49-F238E27FC236}">
                <a16:creationId xmlns:a16="http://schemas.microsoft.com/office/drawing/2014/main" id="{9ADD17E3-26C7-F26A-4952-AF82F3E79A48}"/>
              </a:ext>
            </a:extLst>
          </p:cNvPr>
          <p:cNvSpPr/>
          <p:nvPr/>
        </p:nvSpPr>
        <p:spPr>
          <a:xfrm>
            <a:off x="6637613" y="5234492"/>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8" name="Oval 17">
            <a:extLst>
              <a:ext uri="{FF2B5EF4-FFF2-40B4-BE49-F238E27FC236}">
                <a16:creationId xmlns:a16="http://schemas.microsoft.com/office/drawing/2014/main" id="{21F98C7D-2680-F258-BA50-AC936548A966}"/>
              </a:ext>
            </a:extLst>
          </p:cNvPr>
          <p:cNvSpPr/>
          <p:nvPr/>
        </p:nvSpPr>
        <p:spPr>
          <a:xfrm>
            <a:off x="6637613" y="5499086"/>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0" name="Oval 19">
            <a:extLst>
              <a:ext uri="{FF2B5EF4-FFF2-40B4-BE49-F238E27FC236}">
                <a16:creationId xmlns:a16="http://schemas.microsoft.com/office/drawing/2014/main" id="{8A5CA8EF-98AA-9FA1-CEA1-83365FA931F7}"/>
              </a:ext>
            </a:extLst>
          </p:cNvPr>
          <p:cNvSpPr/>
          <p:nvPr/>
        </p:nvSpPr>
        <p:spPr>
          <a:xfrm>
            <a:off x="6637613" y="5763680"/>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1" name="Oval 20">
            <a:extLst>
              <a:ext uri="{FF2B5EF4-FFF2-40B4-BE49-F238E27FC236}">
                <a16:creationId xmlns:a16="http://schemas.microsoft.com/office/drawing/2014/main" id="{85D71318-D962-1BA9-0307-ABA0FEC050B8}"/>
              </a:ext>
            </a:extLst>
          </p:cNvPr>
          <p:cNvSpPr/>
          <p:nvPr/>
        </p:nvSpPr>
        <p:spPr>
          <a:xfrm>
            <a:off x="6637613" y="6028280"/>
            <a:ext cx="180032" cy="183533"/>
          </a:xfrm>
          <a:prstGeom prst="ellipse">
            <a:avLst/>
          </a:prstGeom>
          <a:solidFill>
            <a:schemeClr val="tx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9" name="Google Shape;507;p14">
            <a:extLst>
              <a:ext uri="{FF2B5EF4-FFF2-40B4-BE49-F238E27FC236}">
                <a16:creationId xmlns:a16="http://schemas.microsoft.com/office/drawing/2014/main" id="{3282A6FA-B7D5-76DB-E5FB-FCDA32DD1C2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2376188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D153F19-9BD0-4981-86FF-677C732A82AD}"/>
              </a:ext>
            </a:extLst>
          </p:cNvPr>
          <p:cNvSpPr>
            <a:spLocks noGrp="1"/>
          </p:cNvSpPr>
          <p:nvPr>
            <p:ph type="title"/>
          </p:nvPr>
        </p:nvSpPr>
        <p:spPr/>
        <p:txBody>
          <a:bodyPr/>
          <a:lstStyle/>
          <a:p>
            <a:r>
              <a:rPr lang="en-AU" dirty="0"/>
              <a:t>We have scored each risk based on impact and likelihood</a:t>
            </a:r>
          </a:p>
        </p:txBody>
      </p:sp>
      <p:sp>
        <p:nvSpPr>
          <p:cNvPr id="3" name="Subtitle 2">
            <a:extLst>
              <a:ext uri="{FF2B5EF4-FFF2-40B4-BE49-F238E27FC236}">
                <a16:creationId xmlns:a16="http://schemas.microsoft.com/office/drawing/2014/main" id="{C80B50D1-37F2-B3B0-533E-59206210983A}"/>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6A068197-50F0-F174-40D4-605EF65B9DD7}"/>
              </a:ext>
            </a:extLst>
          </p:cNvPr>
          <p:cNvSpPr>
            <a:spLocks noGrp="1"/>
          </p:cNvSpPr>
          <p:nvPr>
            <p:ph type="body" sz="quarter" idx="17"/>
          </p:nvPr>
        </p:nvSpPr>
        <p:spPr/>
        <p:txBody>
          <a:bodyPr/>
          <a:lstStyle/>
          <a:p>
            <a:endParaRPr lang="en-US"/>
          </a:p>
        </p:txBody>
      </p:sp>
      <p:graphicFrame>
        <p:nvGraphicFramePr>
          <p:cNvPr id="9" name="Table 9">
            <a:extLst>
              <a:ext uri="{FF2B5EF4-FFF2-40B4-BE49-F238E27FC236}">
                <a16:creationId xmlns:a16="http://schemas.microsoft.com/office/drawing/2014/main" id="{191C772D-7584-B623-A930-249CC523A83A}"/>
              </a:ext>
            </a:extLst>
          </p:cNvPr>
          <p:cNvGraphicFramePr>
            <a:graphicFrameLocks noGrp="1"/>
          </p:cNvGraphicFramePr>
          <p:nvPr>
            <p:extLst>
              <p:ext uri="{D42A27DB-BD31-4B8C-83A1-F6EECF244321}">
                <p14:modId xmlns:p14="http://schemas.microsoft.com/office/powerpoint/2010/main" val="2337121573"/>
              </p:ext>
            </p:extLst>
          </p:nvPr>
        </p:nvGraphicFramePr>
        <p:xfrm>
          <a:off x="554736" y="1877736"/>
          <a:ext cx="11082525" cy="4112040"/>
        </p:xfrm>
        <a:graphic>
          <a:graphicData uri="http://schemas.openxmlformats.org/drawingml/2006/table">
            <a:tbl>
              <a:tblPr firstRow="1" bandRow="1">
                <a:tableStyleId>{5C22544A-7EE6-4342-B048-85BDC9FD1C3A}</a:tableStyleId>
              </a:tblPr>
              <a:tblGrid>
                <a:gridCol w="1268475">
                  <a:extLst>
                    <a:ext uri="{9D8B030D-6E8A-4147-A177-3AD203B41FA5}">
                      <a16:colId xmlns:a16="http://schemas.microsoft.com/office/drawing/2014/main" val="305685003"/>
                    </a:ext>
                  </a:extLst>
                </a:gridCol>
                <a:gridCol w="1635675">
                  <a:extLst>
                    <a:ext uri="{9D8B030D-6E8A-4147-A177-3AD203B41FA5}">
                      <a16:colId xmlns:a16="http://schemas.microsoft.com/office/drawing/2014/main" val="3481640342"/>
                    </a:ext>
                  </a:extLst>
                </a:gridCol>
                <a:gridCol w="1635675">
                  <a:extLst>
                    <a:ext uri="{9D8B030D-6E8A-4147-A177-3AD203B41FA5}">
                      <a16:colId xmlns:a16="http://schemas.microsoft.com/office/drawing/2014/main" val="3898406958"/>
                    </a:ext>
                  </a:extLst>
                </a:gridCol>
                <a:gridCol w="1635675">
                  <a:extLst>
                    <a:ext uri="{9D8B030D-6E8A-4147-A177-3AD203B41FA5}">
                      <a16:colId xmlns:a16="http://schemas.microsoft.com/office/drawing/2014/main" val="16780317"/>
                    </a:ext>
                  </a:extLst>
                </a:gridCol>
                <a:gridCol w="1635675">
                  <a:extLst>
                    <a:ext uri="{9D8B030D-6E8A-4147-A177-3AD203B41FA5}">
                      <a16:colId xmlns:a16="http://schemas.microsoft.com/office/drawing/2014/main" val="1183359344"/>
                    </a:ext>
                  </a:extLst>
                </a:gridCol>
                <a:gridCol w="1635675">
                  <a:extLst>
                    <a:ext uri="{9D8B030D-6E8A-4147-A177-3AD203B41FA5}">
                      <a16:colId xmlns:a16="http://schemas.microsoft.com/office/drawing/2014/main" val="2682587632"/>
                    </a:ext>
                  </a:extLst>
                </a:gridCol>
                <a:gridCol w="1635675">
                  <a:extLst>
                    <a:ext uri="{9D8B030D-6E8A-4147-A177-3AD203B41FA5}">
                      <a16:colId xmlns:a16="http://schemas.microsoft.com/office/drawing/2014/main" val="189862684"/>
                    </a:ext>
                  </a:extLst>
                </a:gridCol>
              </a:tblGrid>
              <a:tr h="578580">
                <a:tc>
                  <a:txBody>
                    <a:bodyPr/>
                    <a:lstStyle/>
                    <a:p>
                      <a:endParaRPr 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gridSpan="6">
                  <a:txBody>
                    <a:bodyPr/>
                    <a:lstStyle/>
                    <a:p>
                      <a:pPr algn="ctr"/>
                      <a:r>
                        <a:rPr lang="en-US" sz="1400" b="1" dirty="0">
                          <a:solidFill>
                            <a:schemeClr val="bg1"/>
                          </a:solidFill>
                        </a:rPr>
                        <a:t>Impact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r>
                        <a:rPr lang="en-US" sz="1400" b="1" dirty="0">
                          <a:solidFill>
                            <a:schemeClr val="tx1"/>
                          </a:solidFill>
                        </a:rPr>
                        <a:t>Impact</a:t>
                      </a:r>
                    </a:p>
                  </a:txBody>
                  <a:tcPr anchor="ctr">
                    <a:lnL w="12700" cmpd="sng">
                      <a:noFill/>
                    </a:lnL>
                    <a:lnR w="12700" cmpd="sng">
                      <a:noFill/>
                    </a:lnR>
                    <a:lnT w="12700" cmpd="sng">
                      <a:noFill/>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2735556487"/>
                  </a:ext>
                </a:extLst>
              </a:tr>
              <a:tr h="588910">
                <a:tc rowSpan="6">
                  <a:txBody>
                    <a:bodyPr/>
                    <a:lstStyle/>
                    <a:p>
                      <a:pPr algn="ctr"/>
                      <a:r>
                        <a:rPr lang="en-US" sz="1400" b="1" dirty="0">
                          <a:solidFill>
                            <a:schemeClr val="bg1"/>
                          </a:solidFill>
                        </a:rPr>
                        <a:t>Likelihood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200" b="1"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1: Negligible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2: Marginal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3: Serious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4: Major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5: Catastrophic</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9378763"/>
                  </a:ext>
                </a:extLst>
              </a:tr>
              <a:tr h="588910">
                <a:tc vMerge="1">
                  <a:txBody>
                    <a:bodyPr/>
                    <a:lstStyle/>
                    <a:p>
                      <a:endParaRPr lang="en-US"/>
                    </a:p>
                  </a:txBody>
                  <a:tcPr/>
                </a:tc>
                <a:tc>
                  <a:txBody>
                    <a:bodyPr/>
                    <a:lstStyle/>
                    <a:p>
                      <a:pPr algn="l"/>
                      <a:r>
                        <a:rPr lang="en-US" sz="1200" b="1" dirty="0">
                          <a:solidFill>
                            <a:schemeClr val="tx1"/>
                          </a:solidFill>
                        </a:rPr>
                        <a:t>5: Frequent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Serious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Severe</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Severe</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lang="en-US" sz="1200" b="0" dirty="0">
                          <a:solidFill>
                            <a:schemeClr val="tx1"/>
                          </a:solidFill>
                        </a:rPr>
                        <a:t>Critical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0ACAD"/>
                    </a:solidFill>
                  </a:tcPr>
                </a:tc>
                <a:tc>
                  <a:txBody>
                    <a:bodyPr/>
                    <a:lstStyle/>
                    <a:p>
                      <a:pPr algn="ctr"/>
                      <a:r>
                        <a:rPr lang="en-US" sz="1200" b="0" dirty="0">
                          <a:solidFill>
                            <a:schemeClr val="tx1"/>
                          </a:solidFill>
                        </a:rPr>
                        <a:t>Critical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0ACAD"/>
                    </a:solidFill>
                  </a:tcPr>
                </a:tc>
                <a:extLst>
                  <a:ext uri="{0D108BD9-81ED-4DB2-BD59-A6C34878D82A}">
                    <a16:rowId xmlns:a16="http://schemas.microsoft.com/office/drawing/2014/main" val="2664739975"/>
                  </a:ext>
                </a:extLst>
              </a:tr>
              <a:tr h="588910">
                <a:tc vMerge="1">
                  <a:txBody>
                    <a:bodyPr/>
                    <a:lstStyle/>
                    <a:p>
                      <a:endParaRPr lang="en-US" dirty="0"/>
                    </a:p>
                  </a:txBody>
                  <a:tcPr>
                    <a:noFill/>
                  </a:tcPr>
                </a:tc>
                <a:tc>
                  <a:txBody>
                    <a:bodyPr/>
                    <a:lstStyle/>
                    <a:p>
                      <a:pPr algn="l"/>
                      <a:r>
                        <a:rPr lang="en-US" sz="1200" b="1" dirty="0">
                          <a:solidFill>
                            <a:schemeClr val="tx1"/>
                          </a:solidFill>
                        </a:rPr>
                        <a:t>4: Likely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lang="en-US" sz="1200" b="0" dirty="0">
                          <a:solidFill>
                            <a:schemeClr val="tx1"/>
                          </a:solidFill>
                        </a:rPr>
                        <a:t>Disruptive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EF4CD"/>
                    </a:solidFill>
                  </a:tcPr>
                </a:tc>
                <a:tc>
                  <a:txBody>
                    <a:bodyPr/>
                    <a:lstStyle/>
                    <a:p>
                      <a:pPr algn="ctr"/>
                      <a:r>
                        <a:rPr lang="en-US" sz="1200" b="0" dirty="0">
                          <a:solidFill>
                            <a:schemeClr val="tx1"/>
                          </a:solidFill>
                        </a:rPr>
                        <a:t>Severe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lang="en-US" sz="1200" b="0" dirty="0">
                          <a:solidFill>
                            <a:schemeClr val="tx1"/>
                          </a:solidFill>
                        </a:rPr>
                        <a:t>Severe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lang="en-US" sz="1200" b="0" dirty="0">
                          <a:solidFill>
                            <a:schemeClr val="tx1"/>
                          </a:solidFill>
                        </a:rPr>
                        <a:t>Critical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0ACAD"/>
                    </a:solidFill>
                  </a:tcPr>
                </a:tc>
                <a:extLst>
                  <a:ext uri="{0D108BD9-81ED-4DB2-BD59-A6C34878D82A}">
                    <a16:rowId xmlns:a16="http://schemas.microsoft.com/office/drawing/2014/main" val="3599744925"/>
                  </a:ext>
                </a:extLst>
              </a:tr>
              <a:tr h="588910">
                <a:tc vMerge="1">
                  <a:txBody>
                    <a:bodyPr/>
                    <a:lstStyle/>
                    <a:p>
                      <a:endParaRPr lang="en-US" dirty="0"/>
                    </a:p>
                  </a:txBody>
                  <a:tcPr>
                    <a:noFill/>
                  </a:tcPr>
                </a:tc>
                <a:tc>
                  <a:txBody>
                    <a:bodyPr/>
                    <a:lstStyle/>
                    <a:p>
                      <a:pPr algn="l"/>
                      <a:r>
                        <a:rPr lang="en-US" sz="1200" b="1" dirty="0">
                          <a:solidFill>
                            <a:schemeClr val="tx1"/>
                          </a:solidFill>
                        </a:rPr>
                        <a:t>3: Occasional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Disruptive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EF4CD"/>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Severe</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Severe</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extLst>
                  <a:ext uri="{0D108BD9-81ED-4DB2-BD59-A6C34878D82A}">
                    <a16:rowId xmlns:a16="http://schemas.microsoft.com/office/drawing/2014/main" val="2820265581"/>
                  </a:ext>
                </a:extLst>
              </a:tr>
              <a:tr h="588910">
                <a:tc vMerge="1">
                  <a:txBody>
                    <a:bodyPr/>
                    <a:lstStyle/>
                    <a:p>
                      <a:endParaRPr lang="en-US" dirty="0"/>
                    </a:p>
                  </a:txBody>
                  <a:tcPr>
                    <a:noFill/>
                  </a:tcPr>
                </a:tc>
                <a:tc>
                  <a:txBody>
                    <a:bodyPr/>
                    <a:lstStyle/>
                    <a:p>
                      <a:pPr algn="l"/>
                      <a:r>
                        <a:rPr lang="en-US" sz="1200" b="1" dirty="0">
                          <a:solidFill>
                            <a:schemeClr val="tx1"/>
                          </a:solidFill>
                        </a:rPr>
                        <a:t>2: Remote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Controlled</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D8EED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Disruptive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EF4CD"/>
                    </a:solidFill>
                  </a:tcPr>
                </a:tc>
                <a:tc>
                  <a:txBody>
                    <a:bodyPr/>
                    <a:lstStyle/>
                    <a:p>
                      <a:pPr algn="ctr"/>
                      <a:r>
                        <a:rPr lang="en-US" sz="1200" b="0" dirty="0">
                          <a:solidFill>
                            <a:schemeClr val="tx1"/>
                          </a:solidFill>
                        </a:rPr>
                        <a:t>Severe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extLst>
                  <a:ext uri="{0D108BD9-81ED-4DB2-BD59-A6C34878D82A}">
                    <a16:rowId xmlns:a16="http://schemas.microsoft.com/office/drawing/2014/main" val="3789882292"/>
                  </a:ext>
                </a:extLst>
              </a:tr>
              <a:tr h="588910">
                <a:tc vMerge="1">
                  <a:txBody>
                    <a:bodyPr/>
                    <a:lstStyle/>
                    <a:p>
                      <a:endParaRPr lang="en-US" dirty="0"/>
                    </a:p>
                  </a:txBody>
                  <a:tcPr>
                    <a:noFill/>
                  </a:tcPr>
                </a:tc>
                <a:tc>
                  <a:txBody>
                    <a:bodyPr/>
                    <a:lstStyle/>
                    <a:p>
                      <a:pPr algn="l"/>
                      <a:r>
                        <a:rPr lang="en-US" sz="1200" b="1" dirty="0">
                          <a:solidFill>
                            <a:schemeClr val="tx1"/>
                          </a:solidFill>
                        </a:rPr>
                        <a:t>1: Unlikely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Controlled</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EED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Controlled</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EED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6E2"/>
                    </a:solidFill>
                  </a:tcPr>
                </a:tc>
                <a:extLst>
                  <a:ext uri="{0D108BD9-81ED-4DB2-BD59-A6C34878D82A}">
                    <a16:rowId xmlns:a16="http://schemas.microsoft.com/office/drawing/2014/main" val="947325235"/>
                  </a:ext>
                </a:extLst>
              </a:tr>
            </a:tbl>
          </a:graphicData>
        </a:graphic>
      </p:graphicFrame>
      <p:sp>
        <p:nvSpPr>
          <p:cNvPr id="7" name="Google Shape;507;p14">
            <a:extLst>
              <a:ext uri="{FF2B5EF4-FFF2-40B4-BE49-F238E27FC236}">
                <a16:creationId xmlns:a16="http://schemas.microsoft.com/office/drawing/2014/main" id="{F4D9A52C-4850-FF7E-81A7-3EF2070832D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E597819-38AC-6AAB-67D0-10C19EBFD18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4580959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915A9-8467-D2FC-16A1-4578627651B9}"/>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507587D-75EF-44F7-D9DD-715A93FB7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9" name="think-cell data - do not delete" hidden="1">
                        <a:extLst>
                          <a:ext uri="{FF2B5EF4-FFF2-40B4-BE49-F238E27FC236}">
                            <a16:creationId xmlns:a16="http://schemas.microsoft.com/office/drawing/2014/main" id="{A507587D-75EF-44F7-D9DD-715A93FB751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1551933C-5D6E-9778-88B9-77E92FEB3020}"/>
              </a:ext>
            </a:extLst>
          </p:cNvPr>
          <p:cNvSpPr>
            <a:spLocks noGrp="1"/>
          </p:cNvSpPr>
          <p:nvPr>
            <p:ph type="title"/>
          </p:nvPr>
        </p:nvSpPr>
        <p:spPr/>
        <p:txBody>
          <a:bodyPr vert="horz"/>
          <a:lstStyle/>
          <a:p>
            <a:r>
              <a:rPr lang="en-US" dirty="0"/>
              <a:t>We estimate risks mainly tied to [insert]</a:t>
            </a:r>
          </a:p>
        </p:txBody>
      </p:sp>
      <p:grpSp>
        <p:nvGrpSpPr>
          <p:cNvPr id="103" name="Group 102">
            <a:extLst>
              <a:ext uri="{FF2B5EF4-FFF2-40B4-BE49-F238E27FC236}">
                <a16:creationId xmlns:a16="http://schemas.microsoft.com/office/drawing/2014/main" id="{658F832D-2A43-D251-EDDF-E3979447D12B}"/>
              </a:ext>
            </a:extLst>
          </p:cNvPr>
          <p:cNvGrpSpPr/>
          <p:nvPr/>
        </p:nvGrpSpPr>
        <p:grpSpPr>
          <a:xfrm>
            <a:off x="554737" y="1488807"/>
            <a:ext cx="6834704" cy="239361"/>
            <a:chOff x="554736" y="1488807"/>
            <a:chExt cx="7678994" cy="239361"/>
          </a:xfrm>
        </p:grpSpPr>
        <p:sp>
          <p:nvSpPr>
            <p:cNvPr id="6" name="TextBox 8">
              <a:extLst>
                <a:ext uri="{FF2B5EF4-FFF2-40B4-BE49-F238E27FC236}">
                  <a16:creationId xmlns:a16="http://schemas.microsoft.com/office/drawing/2014/main" id="{DB9C5626-417D-E2F2-9882-B571DF133BB3}"/>
                </a:ext>
              </a:extLst>
            </p:cNvPr>
            <p:cNvSpPr txBox="1"/>
            <p:nvPr/>
          </p:nvSpPr>
          <p:spPr bwMode="auto">
            <a:xfrm>
              <a:off x="554736" y="1488807"/>
              <a:ext cx="7678994" cy="215444"/>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Risk assessment matrix</a:t>
              </a:r>
            </a:p>
          </p:txBody>
        </p:sp>
        <p:cxnSp>
          <p:nvCxnSpPr>
            <p:cNvPr id="50" name="Straight Connector 49">
              <a:extLst>
                <a:ext uri="{FF2B5EF4-FFF2-40B4-BE49-F238E27FC236}">
                  <a16:creationId xmlns:a16="http://schemas.microsoft.com/office/drawing/2014/main" id="{5F18F3A6-9028-EB17-CB33-81FF5D370A01}"/>
                </a:ext>
              </a:extLst>
            </p:cNvPr>
            <p:cNvCxnSpPr>
              <a:cxnSpLocks/>
            </p:cNvCxnSpPr>
            <p:nvPr/>
          </p:nvCxnSpPr>
          <p:spPr>
            <a:xfrm flipH="1">
              <a:off x="554736" y="1728168"/>
              <a:ext cx="76789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4E6D6D28-24D9-9672-5466-A1BD85F20268}"/>
              </a:ext>
            </a:extLst>
          </p:cNvPr>
          <p:cNvCxnSpPr>
            <a:cxnSpLocks/>
          </p:cNvCxnSpPr>
          <p:nvPr/>
        </p:nvCxnSpPr>
        <p:spPr>
          <a:xfrm>
            <a:off x="7544923" y="1332168"/>
            <a:ext cx="0" cy="4878132"/>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2997D32-C743-4036-8B9E-B618EB8AA60A}"/>
              </a:ext>
            </a:extLst>
          </p:cNvPr>
          <p:cNvCxnSpPr>
            <a:cxnSpLocks/>
          </p:cNvCxnSpPr>
          <p:nvPr/>
        </p:nvCxnSpPr>
        <p:spPr>
          <a:xfrm flipV="1">
            <a:off x="1146873" y="1908635"/>
            <a:ext cx="10359" cy="360135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6197862-5724-60ED-72B6-E5360185714A}"/>
              </a:ext>
            </a:extLst>
          </p:cNvPr>
          <p:cNvCxnSpPr/>
          <p:nvPr/>
        </p:nvCxnSpPr>
        <p:spPr>
          <a:xfrm>
            <a:off x="1146871" y="5519419"/>
            <a:ext cx="6248522"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10">
            <a:extLst>
              <a:ext uri="{FF2B5EF4-FFF2-40B4-BE49-F238E27FC236}">
                <a16:creationId xmlns:a16="http://schemas.microsoft.com/office/drawing/2014/main" id="{1294DAF1-DB8A-3AF1-A566-591F622B8FB3}"/>
              </a:ext>
            </a:extLst>
          </p:cNvPr>
          <p:cNvSpPr txBox="1"/>
          <p:nvPr/>
        </p:nvSpPr>
        <p:spPr>
          <a:xfrm rot="16200000">
            <a:off x="199818" y="3499983"/>
            <a:ext cx="1008718" cy="276999"/>
          </a:xfrm>
          <a:prstGeom prst="rect">
            <a:avLst/>
          </a:prstGeom>
          <a:noFill/>
        </p:spPr>
        <p:txBody>
          <a:bodyPr wrap="square" lIns="36000" rIns="3600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Probability</a:t>
            </a:r>
          </a:p>
        </p:txBody>
      </p:sp>
      <p:sp>
        <p:nvSpPr>
          <p:cNvPr id="77" name="TextBox 11">
            <a:extLst>
              <a:ext uri="{FF2B5EF4-FFF2-40B4-BE49-F238E27FC236}">
                <a16:creationId xmlns:a16="http://schemas.microsoft.com/office/drawing/2014/main" id="{246A12F2-B809-A1B0-FCB3-2F17F43035E7}"/>
              </a:ext>
            </a:extLst>
          </p:cNvPr>
          <p:cNvSpPr txBox="1"/>
          <p:nvPr/>
        </p:nvSpPr>
        <p:spPr>
          <a:xfrm>
            <a:off x="3877082" y="5871330"/>
            <a:ext cx="905769"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Impact</a:t>
            </a:r>
          </a:p>
        </p:txBody>
      </p:sp>
      <p:sp>
        <p:nvSpPr>
          <p:cNvPr id="78" name="TextBox 28">
            <a:extLst>
              <a:ext uri="{FF2B5EF4-FFF2-40B4-BE49-F238E27FC236}">
                <a16:creationId xmlns:a16="http://schemas.microsoft.com/office/drawing/2014/main" id="{AAA066F6-F029-7E57-D7E8-C1DF7C1775FE}"/>
              </a:ext>
            </a:extLst>
          </p:cNvPr>
          <p:cNvSpPr txBox="1"/>
          <p:nvPr/>
        </p:nvSpPr>
        <p:spPr>
          <a:xfrm>
            <a:off x="1441316" y="5556188"/>
            <a:ext cx="1145467"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Marginal</a:t>
            </a:r>
          </a:p>
        </p:txBody>
      </p:sp>
      <p:sp>
        <p:nvSpPr>
          <p:cNvPr id="79" name="TextBox 29">
            <a:extLst>
              <a:ext uri="{FF2B5EF4-FFF2-40B4-BE49-F238E27FC236}">
                <a16:creationId xmlns:a16="http://schemas.microsoft.com/office/drawing/2014/main" id="{18368FBE-B547-E11B-CD6F-C9DEB71FD10E}"/>
              </a:ext>
            </a:extLst>
          </p:cNvPr>
          <p:cNvSpPr txBox="1"/>
          <p:nvPr/>
        </p:nvSpPr>
        <p:spPr>
          <a:xfrm>
            <a:off x="2990281" y="5556188"/>
            <a:ext cx="1137936"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Serious</a:t>
            </a:r>
          </a:p>
        </p:txBody>
      </p:sp>
      <p:sp>
        <p:nvSpPr>
          <p:cNvPr id="80" name="TextBox 30">
            <a:extLst>
              <a:ext uri="{FF2B5EF4-FFF2-40B4-BE49-F238E27FC236}">
                <a16:creationId xmlns:a16="http://schemas.microsoft.com/office/drawing/2014/main" id="{BBBE7ABB-9529-C8A5-4055-5E1E7155E49B}"/>
              </a:ext>
            </a:extLst>
          </p:cNvPr>
          <p:cNvSpPr txBox="1"/>
          <p:nvPr/>
        </p:nvSpPr>
        <p:spPr>
          <a:xfrm>
            <a:off x="4531715" y="5556188"/>
            <a:ext cx="115300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Major</a:t>
            </a:r>
          </a:p>
        </p:txBody>
      </p:sp>
      <p:sp>
        <p:nvSpPr>
          <p:cNvPr id="81" name="TextBox 31">
            <a:extLst>
              <a:ext uri="{FF2B5EF4-FFF2-40B4-BE49-F238E27FC236}">
                <a16:creationId xmlns:a16="http://schemas.microsoft.com/office/drawing/2014/main" id="{26099CAB-939B-E2FC-7916-9A7A904F9AD8}"/>
              </a:ext>
            </a:extLst>
          </p:cNvPr>
          <p:cNvSpPr txBox="1"/>
          <p:nvPr/>
        </p:nvSpPr>
        <p:spPr>
          <a:xfrm>
            <a:off x="6088218" y="5556188"/>
            <a:ext cx="1145467"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Catastrophic</a:t>
            </a:r>
          </a:p>
        </p:txBody>
      </p:sp>
      <p:sp>
        <p:nvSpPr>
          <p:cNvPr id="82" name="TextBox 40">
            <a:extLst>
              <a:ext uri="{FF2B5EF4-FFF2-40B4-BE49-F238E27FC236}">
                <a16:creationId xmlns:a16="http://schemas.microsoft.com/office/drawing/2014/main" id="{8FCF2DD7-B265-BAA6-B9DF-0B1D5F437F0A}"/>
              </a:ext>
            </a:extLst>
          </p:cNvPr>
          <p:cNvSpPr txBox="1"/>
          <p:nvPr/>
        </p:nvSpPr>
        <p:spPr>
          <a:xfrm rot="16200000">
            <a:off x="448937" y="4730757"/>
            <a:ext cx="109048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Unlikely</a:t>
            </a:r>
          </a:p>
        </p:txBody>
      </p:sp>
      <p:sp>
        <p:nvSpPr>
          <p:cNvPr id="83" name="TextBox 41">
            <a:extLst>
              <a:ext uri="{FF2B5EF4-FFF2-40B4-BE49-F238E27FC236}">
                <a16:creationId xmlns:a16="http://schemas.microsoft.com/office/drawing/2014/main" id="{14E72A54-0771-3D81-AADD-11DE7ECE5806}"/>
              </a:ext>
            </a:extLst>
          </p:cNvPr>
          <p:cNvSpPr txBox="1"/>
          <p:nvPr/>
        </p:nvSpPr>
        <p:spPr>
          <a:xfrm rot="16200000">
            <a:off x="448937" y="3546151"/>
            <a:ext cx="109048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Possible</a:t>
            </a:r>
          </a:p>
        </p:txBody>
      </p:sp>
      <p:sp>
        <p:nvSpPr>
          <p:cNvPr id="84" name="TextBox 42">
            <a:extLst>
              <a:ext uri="{FF2B5EF4-FFF2-40B4-BE49-F238E27FC236}">
                <a16:creationId xmlns:a16="http://schemas.microsoft.com/office/drawing/2014/main" id="{14169474-541B-8D34-E161-E7C50603D563}"/>
              </a:ext>
            </a:extLst>
          </p:cNvPr>
          <p:cNvSpPr txBox="1"/>
          <p:nvPr/>
        </p:nvSpPr>
        <p:spPr>
          <a:xfrm rot="16200000">
            <a:off x="448937" y="2361544"/>
            <a:ext cx="1090485"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Very likely</a:t>
            </a:r>
          </a:p>
        </p:txBody>
      </p:sp>
      <p:sp>
        <p:nvSpPr>
          <p:cNvPr id="85" name="Rectangle 84">
            <a:extLst>
              <a:ext uri="{FF2B5EF4-FFF2-40B4-BE49-F238E27FC236}">
                <a16:creationId xmlns:a16="http://schemas.microsoft.com/office/drawing/2014/main" id="{2E06A089-5F53-7828-246B-A708A345BE44}"/>
              </a:ext>
            </a:extLst>
          </p:cNvPr>
          <p:cNvSpPr/>
          <p:nvPr/>
        </p:nvSpPr>
        <p:spPr>
          <a:xfrm>
            <a:off x="1285561" y="4277847"/>
            <a:ext cx="1456977" cy="1090485"/>
          </a:xfrm>
          <a:prstGeom prst="rect">
            <a:avLst/>
          </a:prstGeom>
          <a:solidFill>
            <a:srgbClr val="D8EED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6" name="Rectangle 85">
            <a:extLst>
              <a:ext uri="{FF2B5EF4-FFF2-40B4-BE49-F238E27FC236}">
                <a16:creationId xmlns:a16="http://schemas.microsoft.com/office/drawing/2014/main" id="{91BDE309-2EF5-5DAC-7FA6-13B072631666}"/>
              </a:ext>
            </a:extLst>
          </p:cNvPr>
          <p:cNvSpPr/>
          <p:nvPr/>
        </p:nvSpPr>
        <p:spPr>
          <a:xfrm>
            <a:off x="1285561" y="3093242"/>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7" name="Rectangle 86">
            <a:extLst>
              <a:ext uri="{FF2B5EF4-FFF2-40B4-BE49-F238E27FC236}">
                <a16:creationId xmlns:a16="http://schemas.microsoft.com/office/drawing/2014/main" id="{7CBF703B-0D22-E300-09D3-25FBA1DE4D6F}"/>
              </a:ext>
            </a:extLst>
          </p:cNvPr>
          <p:cNvSpPr/>
          <p:nvPr/>
        </p:nvSpPr>
        <p:spPr>
          <a:xfrm>
            <a:off x="1285561" y="1908635"/>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8" name="Rectangle 87">
            <a:extLst>
              <a:ext uri="{FF2B5EF4-FFF2-40B4-BE49-F238E27FC236}">
                <a16:creationId xmlns:a16="http://schemas.microsoft.com/office/drawing/2014/main" id="{9049978D-491E-621D-931D-CE9069DA3816}"/>
              </a:ext>
            </a:extLst>
          </p:cNvPr>
          <p:cNvSpPr/>
          <p:nvPr/>
        </p:nvSpPr>
        <p:spPr>
          <a:xfrm>
            <a:off x="2834033" y="4277847"/>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9" name="Rectangle 88">
            <a:extLst>
              <a:ext uri="{FF2B5EF4-FFF2-40B4-BE49-F238E27FC236}">
                <a16:creationId xmlns:a16="http://schemas.microsoft.com/office/drawing/2014/main" id="{2882BFEF-479E-BCD3-FC9A-79D4C3DA935F}"/>
              </a:ext>
            </a:extLst>
          </p:cNvPr>
          <p:cNvSpPr/>
          <p:nvPr/>
        </p:nvSpPr>
        <p:spPr>
          <a:xfrm>
            <a:off x="2834033" y="3093242"/>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0" name="Rectangle 89">
            <a:extLst>
              <a:ext uri="{FF2B5EF4-FFF2-40B4-BE49-F238E27FC236}">
                <a16:creationId xmlns:a16="http://schemas.microsoft.com/office/drawing/2014/main" id="{95D035F7-F259-AECB-64B9-DF1D871ACF81}"/>
              </a:ext>
            </a:extLst>
          </p:cNvPr>
          <p:cNvSpPr/>
          <p:nvPr/>
        </p:nvSpPr>
        <p:spPr>
          <a:xfrm>
            <a:off x="2834033" y="1908635"/>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1" name="Rectangle 90">
            <a:extLst>
              <a:ext uri="{FF2B5EF4-FFF2-40B4-BE49-F238E27FC236}">
                <a16:creationId xmlns:a16="http://schemas.microsoft.com/office/drawing/2014/main" id="{631D3527-99DE-B1B5-7BFC-A81ED0324721}"/>
              </a:ext>
            </a:extLst>
          </p:cNvPr>
          <p:cNvSpPr/>
          <p:nvPr/>
        </p:nvSpPr>
        <p:spPr>
          <a:xfrm>
            <a:off x="4383248" y="4277847"/>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2" name="Rectangle 91">
            <a:extLst>
              <a:ext uri="{FF2B5EF4-FFF2-40B4-BE49-F238E27FC236}">
                <a16:creationId xmlns:a16="http://schemas.microsoft.com/office/drawing/2014/main" id="{8F899B43-2A30-585B-52CF-553B04A5C7F3}"/>
              </a:ext>
            </a:extLst>
          </p:cNvPr>
          <p:cNvSpPr/>
          <p:nvPr/>
        </p:nvSpPr>
        <p:spPr>
          <a:xfrm>
            <a:off x="4383248" y="3093242"/>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3" name="Rectangle 92">
            <a:extLst>
              <a:ext uri="{FF2B5EF4-FFF2-40B4-BE49-F238E27FC236}">
                <a16:creationId xmlns:a16="http://schemas.microsoft.com/office/drawing/2014/main" id="{6402943C-32AB-BFB7-A0E4-3415CB109543}"/>
              </a:ext>
            </a:extLst>
          </p:cNvPr>
          <p:cNvSpPr/>
          <p:nvPr/>
        </p:nvSpPr>
        <p:spPr>
          <a:xfrm>
            <a:off x="4383248" y="1908635"/>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4" name="Rectangle 93">
            <a:extLst>
              <a:ext uri="{FF2B5EF4-FFF2-40B4-BE49-F238E27FC236}">
                <a16:creationId xmlns:a16="http://schemas.microsoft.com/office/drawing/2014/main" id="{8DF3898B-9055-C5B3-4F2C-334428FBA8C3}"/>
              </a:ext>
            </a:extLst>
          </p:cNvPr>
          <p:cNvSpPr/>
          <p:nvPr/>
        </p:nvSpPr>
        <p:spPr>
          <a:xfrm>
            <a:off x="5932463" y="4277847"/>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5" name="Rectangle 94">
            <a:extLst>
              <a:ext uri="{FF2B5EF4-FFF2-40B4-BE49-F238E27FC236}">
                <a16:creationId xmlns:a16="http://schemas.microsoft.com/office/drawing/2014/main" id="{C97E737E-F33A-05C4-359F-88E7C2A937AC}"/>
              </a:ext>
            </a:extLst>
          </p:cNvPr>
          <p:cNvSpPr/>
          <p:nvPr/>
        </p:nvSpPr>
        <p:spPr>
          <a:xfrm>
            <a:off x="5932463" y="3093242"/>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6" name="Rectangle 95">
            <a:extLst>
              <a:ext uri="{FF2B5EF4-FFF2-40B4-BE49-F238E27FC236}">
                <a16:creationId xmlns:a16="http://schemas.microsoft.com/office/drawing/2014/main" id="{5D4DB4FE-7159-885F-13A0-13E290413BAD}"/>
              </a:ext>
            </a:extLst>
          </p:cNvPr>
          <p:cNvSpPr/>
          <p:nvPr/>
        </p:nvSpPr>
        <p:spPr>
          <a:xfrm>
            <a:off x="5932463" y="1908635"/>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7" name="Textfeld 5">
            <a:extLst>
              <a:ext uri="{FF2B5EF4-FFF2-40B4-BE49-F238E27FC236}">
                <a16:creationId xmlns:a16="http://schemas.microsoft.com/office/drawing/2014/main" id="{ACB01865-5693-9172-ADB7-3B14D5D3EF79}"/>
              </a:ext>
            </a:extLst>
          </p:cNvPr>
          <p:cNvSpPr txBox="1"/>
          <p:nvPr/>
        </p:nvSpPr>
        <p:spPr>
          <a:xfrm>
            <a:off x="6537330" y="2288279"/>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1</a:t>
            </a:r>
          </a:p>
        </p:txBody>
      </p:sp>
      <p:sp>
        <p:nvSpPr>
          <p:cNvPr id="98" name="Textfeld 5">
            <a:extLst>
              <a:ext uri="{FF2B5EF4-FFF2-40B4-BE49-F238E27FC236}">
                <a16:creationId xmlns:a16="http://schemas.microsoft.com/office/drawing/2014/main" id="{4EEFEE1F-E70D-6C6E-969B-F8F7C20A4D6B}"/>
              </a:ext>
            </a:extLst>
          </p:cNvPr>
          <p:cNvSpPr txBox="1"/>
          <p:nvPr/>
        </p:nvSpPr>
        <p:spPr>
          <a:xfrm>
            <a:off x="3384999" y="2268147"/>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2</a:t>
            </a:r>
          </a:p>
        </p:txBody>
      </p:sp>
      <p:sp>
        <p:nvSpPr>
          <p:cNvPr id="99" name="Textfeld 5">
            <a:extLst>
              <a:ext uri="{FF2B5EF4-FFF2-40B4-BE49-F238E27FC236}">
                <a16:creationId xmlns:a16="http://schemas.microsoft.com/office/drawing/2014/main" id="{7DEE2D5A-1683-79F1-3B9F-753BE139CE80}"/>
              </a:ext>
            </a:extLst>
          </p:cNvPr>
          <p:cNvSpPr txBox="1"/>
          <p:nvPr/>
        </p:nvSpPr>
        <p:spPr>
          <a:xfrm>
            <a:off x="4954419" y="3479890"/>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3</a:t>
            </a:r>
          </a:p>
        </p:txBody>
      </p:sp>
      <p:sp>
        <p:nvSpPr>
          <p:cNvPr id="100" name="Textfeld 5">
            <a:extLst>
              <a:ext uri="{FF2B5EF4-FFF2-40B4-BE49-F238E27FC236}">
                <a16:creationId xmlns:a16="http://schemas.microsoft.com/office/drawing/2014/main" id="{FC5E7E64-E056-BF1A-5095-7A99F6128162}"/>
              </a:ext>
            </a:extLst>
          </p:cNvPr>
          <p:cNvSpPr txBox="1"/>
          <p:nvPr/>
        </p:nvSpPr>
        <p:spPr>
          <a:xfrm>
            <a:off x="4954419" y="4687705"/>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4</a:t>
            </a:r>
          </a:p>
        </p:txBody>
      </p:sp>
      <p:sp>
        <p:nvSpPr>
          <p:cNvPr id="101" name="Textfeld 5">
            <a:extLst>
              <a:ext uri="{FF2B5EF4-FFF2-40B4-BE49-F238E27FC236}">
                <a16:creationId xmlns:a16="http://schemas.microsoft.com/office/drawing/2014/main" id="{0CC0B2AB-B9AC-70A2-C23D-88E309F3097F}"/>
              </a:ext>
            </a:extLst>
          </p:cNvPr>
          <p:cNvSpPr txBox="1"/>
          <p:nvPr/>
        </p:nvSpPr>
        <p:spPr>
          <a:xfrm>
            <a:off x="1993566" y="3479889"/>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5</a:t>
            </a:r>
          </a:p>
        </p:txBody>
      </p:sp>
      <p:sp>
        <p:nvSpPr>
          <p:cNvPr id="102" name="Textfeld 5">
            <a:extLst>
              <a:ext uri="{FF2B5EF4-FFF2-40B4-BE49-F238E27FC236}">
                <a16:creationId xmlns:a16="http://schemas.microsoft.com/office/drawing/2014/main" id="{D6123931-5887-64AB-802E-C94EA27E8FC9}"/>
              </a:ext>
            </a:extLst>
          </p:cNvPr>
          <p:cNvSpPr txBox="1"/>
          <p:nvPr/>
        </p:nvSpPr>
        <p:spPr>
          <a:xfrm>
            <a:off x="1638615" y="3479890"/>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6</a:t>
            </a:r>
          </a:p>
        </p:txBody>
      </p:sp>
      <p:graphicFrame>
        <p:nvGraphicFramePr>
          <p:cNvPr id="105" name="Tabelle 7">
            <a:extLst>
              <a:ext uri="{FF2B5EF4-FFF2-40B4-BE49-F238E27FC236}">
                <a16:creationId xmlns:a16="http://schemas.microsoft.com/office/drawing/2014/main" id="{3D7431E6-A235-4A90-5566-BDA099864FAE}"/>
              </a:ext>
            </a:extLst>
          </p:cNvPr>
          <p:cNvGraphicFramePr>
            <a:graphicFrameLocks noGrp="1"/>
          </p:cNvGraphicFramePr>
          <p:nvPr>
            <p:extLst>
              <p:ext uri="{D42A27DB-BD31-4B8C-83A1-F6EECF244321}">
                <p14:modId xmlns:p14="http://schemas.microsoft.com/office/powerpoint/2010/main" val="3768662831"/>
              </p:ext>
            </p:extLst>
          </p:nvPr>
        </p:nvGraphicFramePr>
        <p:xfrm>
          <a:off x="7699165" y="1819277"/>
          <a:ext cx="3936857" cy="4391024"/>
        </p:xfrm>
        <a:graphic>
          <a:graphicData uri="http://schemas.openxmlformats.org/drawingml/2006/table">
            <a:tbl>
              <a:tblPr>
                <a:tableStyleId>{5C22544A-7EE6-4342-B048-85BDC9FD1C3A}</a:tableStyleId>
              </a:tblPr>
              <a:tblGrid>
                <a:gridCol w="637105">
                  <a:extLst>
                    <a:ext uri="{9D8B030D-6E8A-4147-A177-3AD203B41FA5}">
                      <a16:colId xmlns:a16="http://schemas.microsoft.com/office/drawing/2014/main" val="3174037666"/>
                    </a:ext>
                  </a:extLst>
                </a:gridCol>
                <a:gridCol w="2015772">
                  <a:extLst>
                    <a:ext uri="{9D8B030D-6E8A-4147-A177-3AD203B41FA5}">
                      <a16:colId xmlns:a16="http://schemas.microsoft.com/office/drawing/2014/main" val="2370537653"/>
                    </a:ext>
                  </a:extLst>
                </a:gridCol>
                <a:gridCol w="1283980">
                  <a:extLst>
                    <a:ext uri="{9D8B030D-6E8A-4147-A177-3AD203B41FA5}">
                      <a16:colId xmlns:a16="http://schemas.microsoft.com/office/drawing/2014/main" val="456814420"/>
                    </a:ext>
                  </a:extLst>
                </a:gridCol>
              </a:tblGrid>
              <a:tr h="402396">
                <a:tc>
                  <a:txBody>
                    <a:bodyPr/>
                    <a:lstStyle/>
                    <a:p>
                      <a:pPr marL="0" algn="l" defTabSz="914400" rtl="0" eaLnBrk="1" latinLnBrk="0" hangingPunct="1"/>
                      <a:r>
                        <a:rPr lang="en-US" sz="1200" b="1" kern="1200" dirty="0">
                          <a:solidFill>
                            <a:schemeClr val="bg1"/>
                          </a:solidFill>
                          <a:latin typeface="+mn-lt"/>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Risk Name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Priority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2859216647"/>
                  </a:ext>
                </a:extLst>
              </a:tr>
              <a:tr h="569804">
                <a:tc>
                  <a:txBody>
                    <a:bodyPr/>
                    <a:lstStyle/>
                    <a:p>
                      <a:pPr marL="0" algn="l" defTabSz="914400" rtl="0" eaLnBrk="1" latinLnBrk="0" hangingPunct="1"/>
                      <a:endParaRPr lang="da-DK" sz="12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r>
                        <a:rPr lang="en-US" sz="1200" b="0" kern="1200" dirty="0">
                          <a:solidFill>
                            <a:schemeClr val="tx1"/>
                          </a:solidFill>
                          <a:latin typeface="+mn-lt"/>
                          <a:ea typeface="+mn-ea"/>
                          <a:cs typeface="+mn-cs"/>
                        </a:rPr>
                        <a:t>[Insert risk]</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015888042"/>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risk]</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427630115"/>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risk]</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230964041"/>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risk]</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579336323"/>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risk]</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54786114"/>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[Insert risk]</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858294106"/>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risk]</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2413482"/>
                  </a:ext>
                </a:extLst>
              </a:tr>
            </a:tbl>
          </a:graphicData>
        </a:graphic>
      </p:graphicFrame>
      <p:sp>
        <p:nvSpPr>
          <p:cNvPr id="106" name="Textfeld 5">
            <a:extLst>
              <a:ext uri="{FF2B5EF4-FFF2-40B4-BE49-F238E27FC236}">
                <a16:creationId xmlns:a16="http://schemas.microsoft.com/office/drawing/2014/main" id="{E3DD1C68-CE8E-9653-0B50-B9ECCD5C78B5}"/>
              </a:ext>
            </a:extLst>
          </p:cNvPr>
          <p:cNvSpPr txBox="1"/>
          <p:nvPr/>
        </p:nvSpPr>
        <p:spPr>
          <a:xfrm>
            <a:off x="7883907" y="2355409"/>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1</a:t>
            </a:r>
          </a:p>
        </p:txBody>
      </p:sp>
      <p:sp>
        <p:nvSpPr>
          <p:cNvPr id="107" name="Textfeld 5">
            <a:extLst>
              <a:ext uri="{FF2B5EF4-FFF2-40B4-BE49-F238E27FC236}">
                <a16:creationId xmlns:a16="http://schemas.microsoft.com/office/drawing/2014/main" id="{4CC34489-630E-8CBD-A0B2-028D25FB960F}"/>
              </a:ext>
            </a:extLst>
          </p:cNvPr>
          <p:cNvSpPr txBox="1"/>
          <p:nvPr/>
        </p:nvSpPr>
        <p:spPr>
          <a:xfrm>
            <a:off x="7883907" y="2921981"/>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2</a:t>
            </a:r>
          </a:p>
        </p:txBody>
      </p:sp>
      <p:sp>
        <p:nvSpPr>
          <p:cNvPr id="108" name="Textfeld 5">
            <a:extLst>
              <a:ext uri="{FF2B5EF4-FFF2-40B4-BE49-F238E27FC236}">
                <a16:creationId xmlns:a16="http://schemas.microsoft.com/office/drawing/2014/main" id="{7BE29908-2595-8F43-9CA2-E22B2294CF5E}"/>
              </a:ext>
            </a:extLst>
          </p:cNvPr>
          <p:cNvSpPr txBox="1"/>
          <p:nvPr/>
        </p:nvSpPr>
        <p:spPr>
          <a:xfrm>
            <a:off x="7883907" y="3488553"/>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3</a:t>
            </a:r>
          </a:p>
        </p:txBody>
      </p:sp>
      <p:sp>
        <p:nvSpPr>
          <p:cNvPr id="109" name="Textfeld 5">
            <a:extLst>
              <a:ext uri="{FF2B5EF4-FFF2-40B4-BE49-F238E27FC236}">
                <a16:creationId xmlns:a16="http://schemas.microsoft.com/office/drawing/2014/main" id="{72AA0DBE-E632-A1C7-6CF3-3FBCEABFA7CF}"/>
              </a:ext>
            </a:extLst>
          </p:cNvPr>
          <p:cNvSpPr txBox="1"/>
          <p:nvPr/>
        </p:nvSpPr>
        <p:spPr>
          <a:xfrm>
            <a:off x="7883907" y="4055125"/>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4</a:t>
            </a:r>
          </a:p>
        </p:txBody>
      </p:sp>
      <p:sp>
        <p:nvSpPr>
          <p:cNvPr id="110" name="Textfeld 5">
            <a:extLst>
              <a:ext uri="{FF2B5EF4-FFF2-40B4-BE49-F238E27FC236}">
                <a16:creationId xmlns:a16="http://schemas.microsoft.com/office/drawing/2014/main" id="{9934B4FF-5329-6DEC-C9C5-45CD8CE4CC00}"/>
              </a:ext>
            </a:extLst>
          </p:cNvPr>
          <p:cNvSpPr txBox="1"/>
          <p:nvPr/>
        </p:nvSpPr>
        <p:spPr>
          <a:xfrm>
            <a:off x="7883907" y="4621697"/>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5</a:t>
            </a:r>
          </a:p>
        </p:txBody>
      </p:sp>
      <p:sp>
        <p:nvSpPr>
          <p:cNvPr id="111" name="Textfeld 5">
            <a:extLst>
              <a:ext uri="{FF2B5EF4-FFF2-40B4-BE49-F238E27FC236}">
                <a16:creationId xmlns:a16="http://schemas.microsoft.com/office/drawing/2014/main" id="{44A7FE82-19F7-E578-F300-DA7CCF71257D}"/>
              </a:ext>
            </a:extLst>
          </p:cNvPr>
          <p:cNvSpPr txBox="1"/>
          <p:nvPr/>
        </p:nvSpPr>
        <p:spPr>
          <a:xfrm>
            <a:off x="7883907" y="5754841"/>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7</a:t>
            </a:r>
          </a:p>
        </p:txBody>
      </p:sp>
      <p:sp>
        <p:nvSpPr>
          <p:cNvPr id="113" name="Rectangle 112">
            <a:extLst>
              <a:ext uri="{FF2B5EF4-FFF2-40B4-BE49-F238E27FC236}">
                <a16:creationId xmlns:a16="http://schemas.microsoft.com/office/drawing/2014/main" id="{4F6598D7-7FB3-FBA9-B268-A92C058E452A}"/>
              </a:ext>
            </a:extLst>
          </p:cNvPr>
          <p:cNvSpPr/>
          <p:nvPr/>
        </p:nvSpPr>
        <p:spPr>
          <a:xfrm>
            <a:off x="10439400" y="2910601"/>
            <a:ext cx="1133475" cy="305063"/>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High</a:t>
            </a:r>
          </a:p>
        </p:txBody>
      </p:sp>
      <p:sp>
        <p:nvSpPr>
          <p:cNvPr id="114" name="Rectangle 113">
            <a:extLst>
              <a:ext uri="{FF2B5EF4-FFF2-40B4-BE49-F238E27FC236}">
                <a16:creationId xmlns:a16="http://schemas.microsoft.com/office/drawing/2014/main" id="{EFF7648E-BBB9-2535-DA92-70312CF6C95A}"/>
              </a:ext>
            </a:extLst>
          </p:cNvPr>
          <p:cNvSpPr/>
          <p:nvPr/>
        </p:nvSpPr>
        <p:spPr>
          <a:xfrm>
            <a:off x="10439400" y="5764495"/>
            <a:ext cx="1133475" cy="305063"/>
          </a:xfrm>
          <a:prstGeom prst="rect">
            <a:avLst/>
          </a:prstGeom>
          <a:solidFill>
            <a:srgbClr val="D8E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Low</a:t>
            </a:r>
          </a:p>
        </p:txBody>
      </p:sp>
      <p:sp>
        <p:nvSpPr>
          <p:cNvPr id="115" name="Rectangle 114">
            <a:extLst>
              <a:ext uri="{FF2B5EF4-FFF2-40B4-BE49-F238E27FC236}">
                <a16:creationId xmlns:a16="http://schemas.microsoft.com/office/drawing/2014/main" id="{31073A45-6F24-8191-BB59-A56AA4A9E3BE}"/>
              </a:ext>
            </a:extLst>
          </p:cNvPr>
          <p:cNvSpPr/>
          <p:nvPr/>
        </p:nvSpPr>
        <p:spPr>
          <a:xfrm>
            <a:off x="10439400" y="4052159"/>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116" name="Rectangle 115">
            <a:extLst>
              <a:ext uri="{FF2B5EF4-FFF2-40B4-BE49-F238E27FC236}">
                <a16:creationId xmlns:a16="http://schemas.microsoft.com/office/drawing/2014/main" id="{A7147DF4-85F0-B9B9-2FD4-14B105EBF90C}"/>
              </a:ext>
            </a:extLst>
          </p:cNvPr>
          <p:cNvSpPr/>
          <p:nvPr/>
        </p:nvSpPr>
        <p:spPr>
          <a:xfrm>
            <a:off x="10439400" y="2339822"/>
            <a:ext cx="1133475" cy="305063"/>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Very high</a:t>
            </a:r>
          </a:p>
        </p:txBody>
      </p:sp>
      <p:sp>
        <p:nvSpPr>
          <p:cNvPr id="117" name="Rectangle 116">
            <a:extLst>
              <a:ext uri="{FF2B5EF4-FFF2-40B4-BE49-F238E27FC236}">
                <a16:creationId xmlns:a16="http://schemas.microsoft.com/office/drawing/2014/main" id="{18E5CBBE-6366-44D6-1492-F5C685FFACFB}"/>
              </a:ext>
            </a:extLst>
          </p:cNvPr>
          <p:cNvSpPr/>
          <p:nvPr/>
        </p:nvSpPr>
        <p:spPr>
          <a:xfrm>
            <a:off x="10439400" y="5193717"/>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118" name="Rectangle 117">
            <a:extLst>
              <a:ext uri="{FF2B5EF4-FFF2-40B4-BE49-F238E27FC236}">
                <a16:creationId xmlns:a16="http://schemas.microsoft.com/office/drawing/2014/main" id="{A6738C3E-1908-6083-AD6B-58FFA1894653}"/>
              </a:ext>
            </a:extLst>
          </p:cNvPr>
          <p:cNvSpPr/>
          <p:nvPr/>
        </p:nvSpPr>
        <p:spPr>
          <a:xfrm>
            <a:off x="10439400" y="3481380"/>
            <a:ext cx="1133475" cy="305063"/>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High</a:t>
            </a:r>
          </a:p>
        </p:txBody>
      </p:sp>
      <p:grpSp>
        <p:nvGrpSpPr>
          <p:cNvPr id="119" name="Group 118">
            <a:extLst>
              <a:ext uri="{FF2B5EF4-FFF2-40B4-BE49-F238E27FC236}">
                <a16:creationId xmlns:a16="http://schemas.microsoft.com/office/drawing/2014/main" id="{534764A8-7478-3824-52CA-921F0FC309AE}"/>
              </a:ext>
            </a:extLst>
          </p:cNvPr>
          <p:cNvGrpSpPr/>
          <p:nvPr/>
        </p:nvGrpSpPr>
        <p:grpSpPr>
          <a:xfrm>
            <a:off x="7694454" y="1488807"/>
            <a:ext cx="3938214" cy="239361"/>
            <a:chOff x="554736" y="1488807"/>
            <a:chExt cx="7678994" cy="239361"/>
          </a:xfrm>
        </p:grpSpPr>
        <p:sp>
          <p:nvSpPr>
            <p:cNvPr id="120" name="TextBox 8">
              <a:extLst>
                <a:ext uri="{FF2B5EF4-FFF2-40B4-BE49-F238E27FC236}">
                  <a16:creationId xmlns:a16="http://schemas.microsoft.com/office/drawing/2014/main" id="{BDE93684-2090-9B87-624C-458B4E8F987D}"/>
                </a:ext>
              </a:extLst>
            </p:cNvPr>
            <p:cNvSpPr txBox="1"/>
            <p:nvPr/>
          </p:nvSpPr>
          <p:spPr bwMode="auto">
            <a:xfrm>
              <a:off x="554736" y="1488807"/>
              <a:ext cx="7678994" cy="215444"/>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Most important risks</a:t>
              </a:r>
            </a:p>
          </p:txBody>
        </p:sp>
        <p:cxnSp>
          <p:nvCxnSpPr>
            <p:cNvPr id="121" name="Straight Connector 120">
              <a:extLst>
                <a:ext uri="{FF2B5EF4-FFF2-40B4-BE49-F238E27FC236}">
                  <a16:creationId xmlns:a16="http://schemas.microsoft.com/office/drawing/2014/main" id="{6001418F-8CD7-1A47-9159-4984D3BB4B10}"/>
                </a:ext>
              </a:extLst>
            </p:cNvPr>
            <p:cNvCxnSpPr>
              <a:cxnSpLocks/>
            </p:cNvCxnSpPr>
            <p:nvPr/>
          </p:nvCxnSpPr>
          <p:spPr>
            <a:xfrm flipH="1">
              <a:off x="554736" y="1728168"/>
              <a:ext cx="76789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Google Shape;507;p14">
            <a:extLst>
              <a:ext uri="{FF2B5EF4-FFF2-40B4-BE49-F238E27FC236}">
                <a16:creationId xmlns:a16="http://schemas.microsoft.com/office/drawing/2014/main" id="{D3BCC1FB-DDD1-097A-888E-8F67847619F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
        <p:nvSpPr>
          <p:cNvPr id="5" name="Text Placeholder 4">
            <a:extLst>
              <a:ext uri="{FF2B5EF4-FFF2-40B4-BE49-F238E27FC236}">
                <a16:creationId xmlns:a16="http://schemas.microsoft.com/office/drawing/2014/main" id="{B4468527-364F-3C89-B687-BEC77E2FFC51}"/>
              </a:ext>
            </a:extLst>
          </p:cNvPr>
          <p:cNvSpPr>
            <a:spLocks noGrp="1"/>
          </p:cNvSpPr>
          <p:nvPr>
            <p:ph type="body" sz="quarter" idx="17"/>
          </p:nvPr>
        </p:nvSpPr>
        <p:spPr/>
        <p:txBody>
          <a:bodyPr/>
          <a:lstStyle/>
          <a:p>
            <a:endParaRPr lang="en-US"/>
          </a:p>
        </p:txBody>
      </p:sp>
      <p:sp>
        <p:nvSpPr>
          <p:cNvPr id="3" name="Textfeld 5">
            <a:extLst>
              <a:ext uri="{FF2B5EF4-FFF2-40B4-BE49-F238E27FC236}">
                <a16:creationId xmlns:a16="http://schemas.microsoft.com/office/drawing/2014/main" id="{D0085CFE-0FE6-794A-7F10-19DD4DA5AD49}"/>
              </a:ext>
            </a:extLst>
          </p:cNvPr>
          <p:cNvSpPr txBox="1"/>
          <p:nvPr/>
        </p:nvSpPr>
        <p:spPr>
          <a:xfrm>
            <a:off x="7883907" y="5188269"/>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6</a:t>
            </a:r>
          </a:p>
        </p:txBody>
      </p:sp>
      <p:sp>
        <p:nvSpPr>
          <p:cNvPr id="7" name="Rectangle 6">
            <a:extLst>
              <a:ext uri="{FF2B5EF4-FFF2-40B4-BE49-F238E27FC236}">
                <a16:creationId xmlns:a16="http://schemas.microsoft.com/office/drawing/2014/main" id="{EE519E5F-6A66-863F-8D4C-B6D8052A704C}"/>
              </a:ext>
            </a:extLst>
          </p:cNvPr>
          <p:cNvSpPr/>
          <p:nvPr/>
        </p:nvSpPr>
        <p:spPr>
          <a:xfrm>
            <a:off x="10470973" y="4622938"/>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8" name="Textfeld 5">
            <a:extLst>
              <a:ext uri="{FF2B5EF4-FFF2-40B4-BE49-F238E27FC236}">
                <a16:creationId xmlns:a16="http://schemas.microsoft.com/office/drawing/2014/main" id="{C5429155-D745-EBF5-E64C-BA4EC2D69A42}"/>
              </a:ext>
            </a:extLst>
          </p:cNvPr>
          <p:cNvSpPr txBox="1"/>
          <p:nvPr/>
        </p:nvSpPr>
        <p:spPr>
          <a:xfrm>
            <a:off x="1804871" y="4686111"/>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7</a:t>
            </a:r>
          </a:p>
        </p:txBody>
      </p:sp>
    </p:spTree>
    <p:extLst>
      <p:ext uri="{BB962C8B-B14F-4D97-AF65-F5344CB8AC3E}">
        <p14:creationId xmlns:p14="http://schemas.microsoft.com/office/powerpoint/2010/main" val="578151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3DD0-481B-DCD5-B771-D615DE5A0053}"/>
              </a:ext>
            </a:extLst>
          </p:cNvPr>
          <p:cNvSpPr>
            <a:spLocks noGrp="1"/>
          </p:cNvSpPr>
          <p:nvPr>
            <p:ph type="title"/>
          </p:nvPr>
        </p:nvSpPr>
        <p:spPr/>
        <p:txBody>
          <a:bodyPr/>
          <a:lstStyle/>
          <a:p>
            <a:r>
              <a:rPr lang="en-US" dirty="0"/>
              <a:t>Before starting your business case, make sure you’re clear on who your </a:t>
            </a:r>
            <a:r>
              <a:rPr lang="en-US" dirty="0">
                <a:solidFill>
                  <a:schemeClr val="accent2"/>
                </a:solidFill>
              </a:rPr>
              <a:t>intended audience </a:t>
            </a:r>
            <a:r>
              <a:rPr lang="en-US" dirty="0"/>
              <a:t>is and that you thoroughly understand them</a:t>
            </a:r>
          </a:p>
        </p:txBody>
      </p:sp>
      <p:sp>
        <p:nvSpPr>
          <p:cNvPr id="3" name="Subtitle 2">
            <a:extLst>
              <a:ext uri="{FF2B5EF4-FFF2-40B4-BE49-F238E27FC236}">
                <a16:creationId xmlns:a16="http://schemas.microsoft.com/office/drawing/2014/main" id="{63F4CAB4-EECC-D84A-B542-9D47E893D42C}"/>
              </a:ext>
            </a:extLst>
          </p:cNvPr>
          <p:cNvSpPr>
            <a:spLocks noGrp="1"/>
          </p:cNvSpPr>
          <p:nvPr>
            <p:ph type="subTitle" idx="1"/>
          </p:nvPr>
        </p:nvSpPr>
        <p:spPr>
          <a:xfrm>
            <a:off x="554736" y="1318966"/>
            <a:ext cx="11082528" cy="276999"/>
          </a:xfrm>
        </p:spPr>
        <p:txBody>
          <a:bodyPr/>
          <a:lstStyle/>
          <a:p>
            <a:endParaRPr lang="en-US" dirty="0"/>
          </a:p>
        </p:txBody>
      </p:sp>
      <p:sp>
        <p:nvSpPr>
          <p:cNvPr id="4" name="Text Placeholder 3">
            <a:extLst>
              <a:ext uri="{FF2B5EF4-FFF2-40B4-BE49-F238E27FC236}">
                <a16:creationId xmlns:a16="http://schemas.microsoft.com/office/drawing/2014/main" id="{BDACCE13-CEC5-EE4E-190D-F9F6C8C05B4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288E896-44E9-9D57-2373-DDF835C0AD94}"/>
              </a:ext>
            </a:extLst>
          </p:cNvPr>
          <p:cNvSpPr/>
          <p:nvPr/>
        </p:nvSpPr>
        <p:spPr>
          <a:xfrm>
            <a:off x="773314" y="2682609"/>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Clarify what you want to get out of your audience e.g., yes to resources or knows enough to present to higher ups</a:t>
            </a:r>
          </a:p>
        </p:txBody>
      </p:sp>
      <p:sp>
        <p:nvSpPr>
          <p:cNvPr id="8" name="Rectangle 7">
            <a:extLst>
              <a:ext uri="{FF2B5EF4-FFF2-40B4-BE49-F238E27FC236}">
                <a16:creationId xmlns:a16="http://schemas.microsoft.com/office/drawing/2014/main" id="{B258161D-1C06-3EDC-C760-69715DC54258}"/>
              </a:ext>
            </a:extLst>
          </p:cNvPr>
          <p:cNvSpPr/>
          <p:nvPr/>
        </p:nvSpPr>
        <p:spPr>
          <a:xfrm>
            <a:off x="773314" y="3414147"/>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Identify what metrics or qualities they value and care about e.g., ROI or customer satisfaction</a:t>
            </a:r>
          </a:p>
        </p:txBody>
      </p:sp>
      <p:sp>
        <p:nvSpPr>
          <p:cNvPr id="9" name="Rectangle 8">
            <a:extLst>
              <a:ext uri="{FF2B5EF4-FFF2-40B4-BE49-F238E27FC236}">
                <a16:creationId xmlns:a16="http://schemas.microsoft.com/office/drawing/2014/main" id="{006F2DD1-F0F1-6CBC-36E0-6BE91A815959}"/>
              </a:ext>
            </a:extLst>
          </p:cNvPr>
          <p:cNvSpPr/>
          <p:nvPr/>
        </p:nvSpPr>
        <p:spPr>
          <a:xfrm>
            <a:off x="773314" y="5603111"/>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Assess how they like to receive information e.g., bottom-up long format or summarized doc</a:t>
            </a:r>
          </a:p>
        </p:txBody>
      </p:sp>
      <p:sp>
        <p:nvSpPr>
          <p:cNvPr id="10" name="Rectangle 9">
            <a:extLst>
              <a:ext uri="{FF2B5EF4-FFF2-40B4-BE49-F238E27FC236}">
                <a16:creationId xmlns:a16="http://schemas.microsoft.com/office/drawing/2014/main" id="{8885E28D-EF67-5D9F-2944-315E0600E6BB}"/>
              </a:ext>
            </a:extLst>
          </p:cNvPr>
          <p:cNvSpPr/>
          <p:nvPr/>
        </p:nvSpPr>
        <p:spPr>
          <a:xfrm>
            <a:off x="773314" y="4877223"/>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Estimate their level of risk tolerance</a:t>
            </a:r>
          </a:p>
        </p:txBody>
      </p:sp>
      <p:sp>
        <p:nvSpPr>
          <p:cNvPr id="11" name="Rectangle 10">
            <a:extLst>
              <a:ext uri="{FF2B5EF4-FFF2-40B4-BE49-F238E27FC236}">
                <a16:creationId xmlns:a16="http://schemas.microsoft.com/office/drawing/2014/main" id="{3190936B-1117-3142-BA13-6BA5351CE278}"/>
              </a:ext>
            </a:extLst>
          </p:cNvPr>
          <p:cNvSpPr/>
          <p:nvPr/>
        </p:nvSpPr>
        <p:spPr>
          <a:xfrm>
            <a:off x="773314" y="4145685"/>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Articulate what they stand to gain</a:t>
            </a:r>
          </a:p>
        </p:txBody>
      </p:sp>
      <p:sp>
        <p:nvSpPr>
          <p:cNvPr id="12" name="Rectangle 11">
            <a:extLst>
              <a:ext uri="{FF2B5EF4-FFF2-40B4-BE49-F238E27FC236}">
                <a16:creationId xmlns:a16="http://schemas.microsoft.com/office/drawing/2014/main" id="{AC91667F-D509-9BC6-C690-B5B6DC495932}"/>
              </a:ext>
            </a:extLst>
          </p:cNvPr>
          <p:cNvSpPr/>
          <p:nvPr/>
        </p:nvSpPr>
        <p:spPr>
          <a:xfrm>
            <a:off x="6616286" y="2682609"/>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Structure your presentation so it points to and facilitates this outcome</a:t>
            </a:r>
          </a:p>
        </p:txBody>
      </p:sp>
      <p:sp>
        <p:nvSpPr>
          <p:cNvPr id="13" name="Rectangle 12">
            <a:extLst>
              <a:ext uri="{FF2B5EF4-FFF2-40B4-BE49-F238E27FC236}">
                <a16:creationId xmlns:a16="http://schemas.microsoft.com/office/drawing/2014/main" id="{8743BE8E-EAFF-94E7-90C9-B0D671A2A39C}"/>
              </a:ext>
            </a:extLst>
          </p:cNvPr>
          <p:cNvSpPr/>
          <p:nvPr/>
        </p:nvSpPr>
        <p:spPr>
          <a:xfrm>
            <a:off x="6616286" y="3414147"/>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Use this as a benchmark or KPI in your presentation and overall case</a:t>
            </a:r>
          </a:p>
        </p:txBody>
      </p:sp>
      <p:sp>
        <p:nvSpPr>
          <p:cNvPr id="14" name="Rectangle 13">
            <a:extLst>
              <a:ext uri="{FF2B5EF4-FFF2-40B4-BE49-F238E27FC236}">
                <a16:creationId xmlns:a16="http://schemas.microsoft.com/office/drawing/2014/main" id="{3EB4632F-3E02-6BA6-8A0E-0A1667B9F93F}"/>
              </a:ext>
            </a:extLst>
          </p:cNvPr>
          <p:cNvSpPr/>
          <p:nvPr/>
        </p:nvSpPr>
        <p:spPr>
          <a:xfrm>
            <a:off x="6616286" y="4145685"/>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Explain how your audience will benefit if your case is implemented</a:t>
            </a:r>
          </a:p>
        </p:txBody>
      </p:sp>
      <p:sp>
        <p:nvSpPr>
          <p:cNvPr id="15" name="Rectangle 14">
            <a:extLst>
              <a:ext uri="{FF2B5EF4-FFF2-40B4-BE49-F238E27FC236}">
                <a16:creationId xmlns:a16="http://schemas.microsoft.com/office/drawing/2014/main" id="{9244D206-DB9E-6660-26B9-A5FA0CCB15F8}"/>
              </a:ext>
            </a:extLst>
          </p:cNvPr>
          <p:cNvSpPr/>
          <p:nvPr/>
        </p:nvSpPr>
        <p:spPr>
          <a:xfrm>
            <a:off x="6616286" y="4877223"/>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Appease any fears by actively showing you’ve considered risks at the appropriate level</a:t>
            </a:r>
          </a:p>
        </p:txBody>
      </p:sp>
      <p:sp>
        <p:nvSpPr>
          <p:cNvPr id="16" name="Rectangle 15">
            <a:extLst>
              <a:ext uri="{FF2B5EF4-FFF2-40B4-BE49-F238E27FC236}">
                <a16:creationId xmlns:a16="http://schemas.microsoft.com/office/drawing/2014/main" id="{5BAEE195-DA36-FEEA-8D94-29979C0C506E}"/>
              </a:ext>
            </a:extLst>
          </p:cNvPr>
          <p:cNvSpPr/>
          <p:nvPr/>
        </p:nvSpPr>
        <p:spPr>
          <a:xfrm>
            <a:off x="6616286" y="5608759"/>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Tailor your presentation to the preferred format to heighten chance of successful outcome</a:t>
            </a:r>
          </a:p>
        </p:txBody>
      </p:sp>
      <p:sp>
        <p:nvSpPr>
          <p:cNvPr id="17" name="Rectangle 16">
            <a:extLst>
              <a:ext uri="{FF2B5EF4-FFF2-40B4-BE49-F238E27FC236}">
                <a16:creationId xmlns:a16="http://schemas.microsoft.com/office/drawing/2014/main" id="{7AD7ABC4-5D2C-6069-C128-E43A2A0EACCF}"/>
              </a:ext>
            </a:extLst>
          </p:cNvPr>
          <p:cNvSpPr/>
          <p:nvPr/>
        </p:nvSpPr>
        <p:spPr>
          <a:xfrm>
            <a:off x="773395" y="1951675"/>
            <a:ext cx="4802239" cy="49259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b="1" dirty="0">
                <a:solidFill>
                  <a:schemeClr val="bg1"/>
                </a:solidFill>
              </a:rPr>
              <a:t>Understand your audience…</a:t>
            </a:r>
          </a:p>
        </p:txBody>
      </p:sp>
      <p:sp>
        <p:nvSpPr>
          <p:cNvPr id="18" name="Rectangle 17">
            <a:extLst>
              <a:ext uri="{FF2B5EF4-FFF2-40B4-BE49-F238E27FC236}">
                <a16:creationId xmlns:a16="http://schemas.microsoft.com/office/drawing/2014/main" id="{9586F23C-EC33-DCC6-94F6-94539B938D92}"/>
              </a:ext>
            </a:extLst>
          </p:cNvPr>
          <p:cNvSpPr/>
          <p:nvPr/>
        </p:nvSpPr>
        <p:spPr>
          <a:xfrm>
            <a:off x="6616367" y="1951675"/>
            <a:ext cx="4802239" cy="49259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b="1" dirty="0">
                <a:solidFill>
                  <a:schemeClr val="bg1"/>
                </a:solidFill>
              </a:rPr>
              <a:t>…so you can tailor your business case to their taste and get a higher chance of success</a:t>
            </a:r>
          </a:p>
        </p:txBody>
      </p:sp>
      <p:sp>
        <p:nvSpPr>
          <p:cNvPr id="21" name="Triangle 20">
            <a:extLst>
              <a:ext uri="{FF2B5EF4-FFF2-40B4-BE49-F238E27FC236}">
                <a16:creationId xmlns:a16="http://schemas.microsoft.com/office/drawing/2014/main" id="{31552303-CF64-24E0-BE4F-3828581EBB7D}"/>
              </a:ext>
            </a:extLst>
          </p:cNvPr>
          <p:cNvSpPr/>
          <p:nvPr/>
        </p:nvSpPr>
        <p:spPr>
          <a:xfrm rot="5400000">
            <a:off x="5843752" y="2809932"/>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2" name="Triangle 21">
            <a:extLst>
              <a:ext uri="{FF2B5EF4-FFF2-40B4-BE49-F238E27FC236}">
                <a16:creationId xmlns:a16="http://schemas.microsoft.com/office/drawing/2014/main" id="{9F46C673-8EEC-5821-A036-EF1F38E24EFB}"/>
              </a:ext>
            </a:extLst>
          </p:cNvPr>
          <p:cNvSpPr/>
          <p:nvPr/>
        </p:nvSpPr>
        <p:spPr>
          <a:xfrm rot="5400000">
            <a:off x="5843752" y="4268248"/>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Triangle 22">
            <a:extLst>
              <a:ext uri="{FF2B5EF4-FFF2-40B4-BE49-F238E27FC236}">
                <a16:creationId xmlns:a16="http://schemas.microsoft.com/office/drawing/2014/main" id="{C45E71BE-4511-A6AE-E83A-0BF66FFED0DD}"/>
              </a:ext>
            </a:extLst>
          </p:cNvPr>
          <p:cNvSpPr/>
          <p:nvPr/>
        </p:nvSpPr>
        <p:spPr>
          <a:xfrm rot="5400000">
            <a:off x="5843752" y="4997406"/>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Triangle 23">
            <a:extLst>
              <a:ext uri="{FF2B5EF4-FFF2-40B4-BE49-F238E27FC236}">
                <a16:creationId xmlns:a16="http://schemas.microsoft.com/office/drawing/2014/main" id="{485F0385-A347-E124-08C6-E6A6994E1827}"/>
              </a:ext>
            </a:extLst>
          </p:cNvPr>
          <p:cNvSpPr/>
          <p:nvPr/>
        </p:nvSpPr>
        <p:spPr>
          <a:xfrm rot="5400000">
            <a:off x="5843752" y="5726562"/>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5" name="Triangle 24">
            <a:extLst>
              <a:ext uri="{FF2B5EF4-FFF2-40B4-BE49-F238E27FC236}">
                <a16:creationId xmlns:a16="http://schemas.microsoft.com/office/drawing/2014/main" id="{E6A9AE24-285C-F816-2B62-F02FD75D4619}"/>
              </a:ext>
            </a:extLst>
          </p:cNvPr>
          <p:cNvSpPr/>
          <p:nvPr/>
        </p:nvSpPr>
        <p:spPr>
          <a:xfrm rot="5400000">
            <a:off x="5843752" y="3539090"/>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10376581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34166-6130-46A0-AF5C-483067DBB38B}"/>
              </a:ext>
            </a:extLst>
          </p:cNvPr>
          <p:cNvSpPr>
            <a:spLocks noGrp="1"/>
          </p:cNvSpPr>
          <p:nvPr>
            <p:ph type="title"/>
          </p:nvPr>
        </p:nvSpPr>
        <p:spPr/>
        <p:txBody>
          <a:bodyPr/>
          <a:lstStyle/>
          <a:p>
            <a:r>
              <a:rPr lang="en-AU" dirty="0"/>
              <a:t>We have developed mitigation plans for the most serious risks</a:t>
            </a:r>
            <a:endParaRPr lang="en-US" dirty="0"/>
          </a:p>
        </p:txBody>
      </p:sp>
      <p:sp>
        <p:nvSpPr>
          <p:cNvPr id="5" name="Subtitle 4">
            <a:extLst>
              <a:ext uri="{FF2B5EF4-FFF2-40B4-BE49-F238E27FC236}">
                <a16:creationId xmlns:a16="http://schemas.microsoft.com/office/drawing/2014/main" id="{D5BF4860-7D78-0BD3-218C-71D7C18132B6}"/>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5BED6D3F-54B7-245F-A473-D72997A7BD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2144A06-FD3A-1550-7A8A-E8A133DBF955}"/>
              </a:ext>
            </a:extLst>
          </p:cNvPr>
          <p:cNvGraphicFramePr>
            <a:graphicFrameLocks noGrp="1"/>
          </p:cNvGraphicFramePr>
          <p:nvPr>
            <p:extLst>
              <p:ext uri="{D42A27DB-BD31-4B8C-83A1-F6EECF244321}">
                <p14:modId xmlns:p14="http://schemas.microsoft.com/office/powerpoint/2010/main" val="2842553875"/>
              </p:ext>
            </p:extLst>
          </p:nvPr>
        </p:nvGraphicFramePr>
        <p:xfrm>
          <a:off x="554732" y="1828321"/>
          <a:ext cx="11082528" cy="4404034"/>
        </p:xfrm>
        <a:graphic>
          <a:graphicData uri="http://schemas.openxmlformats.org/drawingml/2006/table">
            <a:tbl>
              <a:tblPr firstRow="1" bandRow="1">
                <a:tableStyleId>{5C22544A-7EE6-4342-B048-85BDC9FD1C3A}</a:tableStyleId>
              </a:tblPr>
              <a:tblGrid>
                <a:gridCol w="582787">
                  <a:extLst>
                    <a:ext uri="{9D8B030D-6E8A-4147-A177-3AD203B41FA5}">
                      <a16:colId xmlns:a16="http://schemas.microsoft.com/office/drawing/2014/main" val="1472834599"/>
                    </a:ext>
                  </a:extLst>
                </a:gridCol>
                <a:gridCol w="4206006">
                  <a:extLst>
                    <a:ext uri="{9D8B030D-6E8A-4147-A177-3AD203B41FA5}">
                      <a16:colId xmlns:a16="http://schemas.microsoft.com/office/drawing/2014/main" val="4183002035"/>
                    </a:ext>
                  </a:extLst>
                </a:gridCol>
                <a:gridCol w="2100264">
                  <a:extLst>
                    <a:ext uri="{9D8B030D-6E8A-4147-A177-3AD203B41FA5}">
                      <a16:colId xmlns:a16="http://schemas.microsoft.com/office/drawing/2014/main" val="2451061479"/>
                    </a:ext>
                  </a:extLst>
                </a:gridCol>
                <a:gridCol w="4193471">
                  <a:extLst>
                    <a:ext uri="{9D8B030D-6E8A-4147-A177-3AD203B41FA5}">
                      <a16:colId xmlns:a16="http://schemas.microsoft.com/office/drawing/2014/main" val="1530085833"/>
                    </a:ext>
                  </a:extLst>
                </a:gridCol>
              </a:tblGrid>
              <a:tr h="440404">
                <a:tc>
                  <a:txBody>
                    <a:bodyPr/>
                    <a:lstStyle/>
                    <a:p>
                      <a:pPr algn="ct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Risks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Assessment</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Mitigation plan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264242">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risk e.g., cost overrun]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000" b="0" dirty="0">
                          <a:solidFill>
                            <a:schemeClr val="tx1"/>
                          </a:solidFill>
                          <a:latin typeface="Arial" panose="020B0604020202020204" pitchFamily="34" charset="0"/>
                          <a:cs typeface="Arial" panose="020B0604020202020204" pitchFamily="34" charset="0"/>
                        </a:rPr>
                        <a:t>Critical</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0ACAD"/>
                    </a:solid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 e.g., weekly budget checks]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Severe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9D3D2"/>
                    </a:solid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3091052"/>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Severe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9D3D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645902012"/>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Severe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9D3D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7891318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147696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1407418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98556546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74219232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Disruptive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3796799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66032850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53127834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6268201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10099693"/>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468448"/>
                  </a:ext>
                </a:extLst>
              </a:tr>
            </a:tbl>
          </a:graphicData>
        </a:graphic>
      </p:graphicFrame>
      <p:sp>
        <p:nvSpPr>
          <p:cNvPr id="2" name="Google Shape;507;p14">
            <a:extLst>
              <a:ext uri="{FF2B5EF4-FFF2-40B4-BE49-F238E27FC236}">
                <a16:creationId xmlns:a16="http://schemas.microsoft.com/office/drawing/2014/main" id="{A1ECC1A8-320A-0A91-449D-E3E81C0BDD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523241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34166-6130-46A0-AF5C-483067DBB38B}"/>
              </a:ext>
            </a:extLst>
          </p:cNvPr>
          <p:cNvSpPr>
            <a:spLocks noGrp="1"/>
          </p:cNvSpPr>
          <p:nvPr>
            <p:ph type="title"/>
          </p:nvPr>
        </p:nvSpPr>
        <p:spPr/>
        <p:txBody>
          <a:bodyPr/>
          <a:lstStyle/>
          <a:p>
            <a:r>
              <a:rPr lang="en-AU" dirty="0"/>
              <a:t>Risk assessment and mitigation plan</a:t>
            </a:r>
            <a:endParaRPr lang="en-US" dirty="0"/>
          </a:p>
        </p:txBody>
      </p:sp>
      <p:sp>
        <p:nvSpPr>
          <p:cNvPr id="5" name="Subtitle 4">
            <a:extLst>
              <a:ext uri="{FF2B5EF4-FFF2-40B4-BE49-F238E27FC236}">
                <a16:creationId xmlns:a16="http://schemas.microsoft.com/office/drawing/2014/main" id="{D5BF4860-7D78-0BD3-218C-71D7C18132B6}"/>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5BED6D3F-54B7-245F-A473-D72997A7BD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2144A06-FD3A-1550-7A8A-E8A133DBF955}"/>
              </a:ext>
            </a:extLst>
          </p:cNvPr>
          <p:cNvGraphicFramePr>
            <a:graphicFrameLocks noGrp="1"/>
          </p:cNvGraphicFramePr>
          <p:nvPr>
            <p:extLst>
              <p:ext uri="{D42A27DB-BD31-4B8C-83A1-F6EECF244321}">
                <p14:modId xmlns:p14="http://schemas.microsoft.com/office/powerpoint/2010/main" val="1171972836"/>
              </p:ext>
            </p:extLst>
          </p:nvPr>
        </p:nvGraphicFramePr>
        <p:xfrm>
          <a:off x="554732" y="1828321"/>
          <a:ext cx="11082528" cy="4404034"/>
        </p:xfrm>
        <a:graphic>
          <a:graphicData uri="http://schemas.openxmlformats.org/drawingml/2006/table">
            <a:tbl>
              <a:tblPr firstRow="1" bandRow="1">
                <a:tableStyleId>{5C22544A-7EE6-4342-B048-85BDC9FD1C3A}</a:tableStyleId>
              </a:tblPr>
              <a:tblGrid>
                <a:gridCol w="582787">
                  <a:extLst>
                    <a:ext uri="{9D8B030D-6E8A-4147-A177-3AD203B41FA5}">
                      <a16:colId xmlns:a16="http://schemas.microsoft.com/office/drawing/2014/main" val="1472834599"/>
                    </a:ext>
                  </a:extLst>
                </a:gridCol>
                <a:gridCol w="4206006">
                  <a:extLst>
                    <a:ext uri="{9D8B030D-6E8A-4147-A177-3AD203B41FA5}">
                      <a16:colId xmlns:a16="http://schemas.microsoft.com/office/drawing/2014/main" val="4183002035"/>
                    </a:ext>
                  </a:extLst>
                </a:gridCol>
                <a:gridCol w="1050132">
                  <a:extLst>
                    <a:ext uri="{9D8B030D-6E8A-4147-A177-3AD203B41FA5}">
                      <a16:colId xmlns:a16="http://schemas.microsoft.com/office/drawing/2014/main" val="2451061479"/>
                    </a:ext>
                  </a:extLst>
                </a:gridCol>
                <a:gridCol w="1050132">
                  <a:extLst>
                    <a:ext uri="{9D8B030D-6E8A-4147-A177-3AD203B41FA5}">
                      <a16:colId xmlns:a16="http://schemas.microsoft.com/office/drawing/2014/main" val="1262215776"/>
                    </a:ext>
                  </a:extLst>
                </a:gridCol>
                <a:gridCol w="4193471">
                  <a:extLst>
                    <a:ext uri="{9D8B030D-6E8A-4147-A177-3AD203B41FA5}">
                      <a16:colId xmlns:a16="http://schemas.microsoft.com/office/drawing/2014/main" val="1530085833"/>
                    </a:ext>
                  </a:extLst>
                </a:gridCol>
              </a:tblGrid>
              <a:tr h="440404">
                <a:tc>
                  <a:txBody>
                    <a:bodyPr/>
                    <a:lstStyle/>
                    <a:p>
                      <a:pPr algn="ct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Risks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Impact</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Probability</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Mitigation plan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264242">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risk e.g., cost overrun]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 e.g., weekly budget checks]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3091052"/>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645902012"/>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000" b="1" dirty="0">
                          <a:solidFill>
                            <a:schemeClr val="accent6"/>
                          </a:solidFill>
                          <a:latin typeface="Arial" panose="020B0604020202020204" pitchFamily="34" charset="0"/>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7891318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000" b="1" dirty="0">
                          <a:solidFill>
                            <a:schemeClr val="bg1">
                              <a:lumMod val="65000"/>
                            </a:schemeClr>
                          </a:solidFill>
                          <a:latin typeface="Arial" panose="020B0604020202020204" pitchFamily="34" charset="0"/>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147696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accent6"/>
                          </a:solidFill>
                          <a:latin typeface="Arial" panose="020B0604020202020204" pitchFamily="34" charset="0"/>
                          <a:cs typeface="Arial" panose="020B0604020202020204" pitchFamily="34" charset="0"/>
                        </a:rPr>
                        <a:t>Medium</a:t>
                      </a:r>
                      <a:endPar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accent6"/>
                          </a:solidFill>
                          <a:latin typeface="Arial" panose="020B0604020202020204" pitchFamily="34" charset="0"/>
                          <a:cs typeface="Arial" panose="020B0604020202020204" pitchFamily="34" charset="0"/>
                        </a:rPr>
                        <a:t>Medium</a:t>
                      </a:r>
                      <a:endPar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1407418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98556546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74219232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3796799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66032850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53127834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6268201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10099693"/>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468448"/>
                  </a:ext>
                </a:extLst>
              </a:tr>
            </a:tbl>
          </a:graphicData>
        </a:graphic>
      </p:graphicFrame>
      <p:sp>
        <p:nvSpPr>
          <p:cNvPr id="2" name="Google Shape;507;p14">
            <a:extLst>
              <a:ext uri="{FF2B5EF4-FFF2-40B4-BE49-F238E27FC236}">
                <a16:creationId xmlns:a16="http://schemas.microsoft.com/office/drawing/2014/main" id="{5236607F-FF31-1EAD-86F0-053DDA75A6A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221904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C84A50E-EFD5-9B43-A8D1-52D0C6D749B9}"/>
              </a:ext>
            </a:extLst>
          </p:cNvPr>
          <p:cNvGraphicFramePr>
            <a:graphicFrameLocks noGrp="1"/>
          </p:cNvGraphicFramePr>
          <p:nvPr>
            <p:extLst>
              <p:ext uri="{D42A27DB-BD31-4B8C-83A1-F6EECF244321}">
                <p14:modId xmlns:p14="http://schemas.microsoft.com/office/powerpoint/2010/main" val="4034438567"/>
              </p:ext>
            </p:extLst>
          </p:nvPr>
        </p:nvGraphicFramePr>
        <p:xfrm>
          <a:off x="554736" y="1839936"/>
          <a:ext cx="11082528" cy="4417150"/>
        </p:xfrm>
        <a:graphic>
          <a:graphicData uri="http://schemas.openxmlformats.org/drawingml/2006/table">
            <a:tbl>
              <a:tblPr bandRow="1">
                <a:tableStyleId>{9DCAF9ED-07DC-4A11-8D7F-57B35C25682E}</a:tableStyleId>
              </a:tblPr>
              <a:tblGrid>
                <a:gridCol w="2406679">
                  <a:extLst>
                    <a:ext uri="{9D8B030D-6E8A-4147-A177-3AD203B41FA5}">
                      <a16:colId xmlns:a16="http://schemas.microsoft.com/office/drawing/2014/main" val="525079765"/>
                    </a:ext>
                  </a:extLst>
                </a:gridCol>
                <a:gridCol w="6976591">
                  <a:extLst>
                    <a:ext uri="{9D8B030D-6E8A-4147-A177-3AD203B41FA5}">
                      <a16:colId xmlns:a16="http://schemas.microsoft.com/office/drawing/2014/main" val="587907894"/>
                    </a:ext>
                  </a:extLst>
                </a:gridCol>
                <a:gridCol w="1699258">
                  <a:extLst>
                    <a:ext uri="{9D8B030D-6E8A-4147-A177-3AD203B41FA5}">
                      <a16:colId xmlns:a16="http://schemas.microsoft.com/office/drawing/2014/main" val="1989784428"/>
                    </a:ext>
                  </a:extLst>
                </a:gridCol>
              </a:tblGrid>
              <a:tr h="426185">
                <a:tc>
                  <a:txBody>
                    <a:bodyPr/>
                    <a:lstStyle/>
                    <a:p>
                      <a:r>
                        <a:rPr lang="en-US" sz="1400" b="1" i="0" noProof="0" dirty="0">
                          <a:solidFill>
                            <a:schemeClr val="tx1"/>
                          </a:solidFill>
                          <a:latin typeface="Arial" panose="020B0604020202020204" pitchFamily="34" charset="0"/>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58397116"/>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9814118"/>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2771513"/>
                  </a:ext>
                </a:extLst>
              </a:tr>
              <a:tr h="426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22692368"/>
                  </a:ext>
                </a:extLst>
              </a:tr>
              <a:tr h="426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09702683"/>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8003657"/>
                  </a:ext>
                </a:extLst>
              </a:tr>
              <a:tr h="426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23568722"/>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04760931"/>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39106088"/>
                  </a:ext>
                </a:extLst>
              </a:tr>
              <a:tr h="426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5724561"/>
                  </a:ext>
                </a:extLst>
              </a:tr>
            </a:tbl>
          </a:graphicData>
        </a:graphic>
      </p:graphicFrame>
      <p:sp>
        <p:nvSpPr>
          <p:cNvPr id="6" name="Oval 5">
            <a:extLst>
              <a:ext uri="{FF2B5EF4-FFF2-40B4-BE49-F238E27FC236}">
                <a16:creationId xmlns:a16="http://schemas.microsoft.com/office/drawing/2014/main" id="{4B143132-4DE3-0E4B-932D-850741A7F00C}"/>
              </a:ext>
            </a:extLst>
          </p:cNvPr>
          <p:cNvSpPr/>
          <p:nvPr/>
        </p:nvSpPr>
        <p:spPr>
          <a:xfrm>
            <a:off x="10037899" y="19053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highlight>
                <a:srgbClr val="23DD84"/>
              </a:highlight>
            </a:endParaRPr>
          </a:p>
        </p:txBody>
      </p:sp>
      <p:sp>
        <p:nvSpPr>
          <p:cNvPr id="7" name="Oval 6">
            <a:extLst>
              <a:ext uri="{FF2B5EF4-FFF2-40B4-BE49-F238E27FC236}">
                <a16:creationId xmlns:a16="http://schemas.microsoft.com/office/drawing/2014/main" id="{EF73651B-743C-7D4C-ABC4-24F220315A5A}"/>
              </a:ext>
            </a:extLst>
          </p:cNvPr>
          <p:cNvSpPr/>
          <p:nvPr/>
        </p:nvSpPr>
        <p:spPr>
          <a:xfrm>
            <a:off x="10626478" y="190538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8" name="Oval 7">
            <a:extLst>
              <a:ext uri="{FF2B5EF4-FFF2-40B4-BE49-F238E27FC236}">
                <a16:creationId xmlns:a16="http://schemas.microsoft.com/office/drawing/2014/main" id="{61A674EC-53D2-734E-B9AD-DBAA11517071}"/>
              </a:ext>
            </a:extLst>
          </p:cNvPr>
          <p:cNvSpPr/>
          <p:nvPr/>
        </p:nvSpPr>
        <p:spPr>
          <a:xfrm>
            <a:off x="11215057" y="190538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1" name="Oval 10">
            <a:extLst>
              <a:ext uri="{FF2B5EF4-FFF2-40B4-BE49-F238E27FC236}">
                <a16:creationId xmlns:a16="http://schemas.microsoft.com/office/drawing/2014/main" id="{74AA9EBB-5AA2-B847-95FD-ACAAA7C256D0}"/>
              </a:ext>
            </a:extLst>
          </p:cNvPr>
          <p:cNvSpPr/>
          <p:nvPr/>
        </p:nvSpPr>
        <p:spPr>
          <a:xfrm>
            <a:off x="10037899" y="23493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2" name="Oval 11">
            <a:extLst>
              <a:ext uri="{FF2B5EF4-FFF2-40B4-BE49-F238E27FC236}">
                <a16:creationId xmlns:a16="http://schemas.microsoft.com/office/drawing/2014/main" id="{BF3F4189-A7A0-8948-BEF2-937E3C64C523}"/>
              </a:ext>
            </a:extLst>
          </p:cNvPr>
          <p:cNvSpPr/>
          <p:nvPr/>
        </p:nvSpPr>
        <p:spPr>
          <a:xfrm>
            <a:off x="10626478" y="234933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3" name="Oval 12">
            <a:extLst>
              <a:ext uri="{FF2B5EF4-FFF2-40B4-BE49-F238E27FC236}">
                <a16:creationId xmlns:a16="http://schemas.microsoft.com/office/drawing/2014/main" id="{8196407D-0FEF-2747-B420-136C7BEE45C0}"/>
              </a:ext>
            </a:extLst>
          </p:cNvPr>
          <p:cNvSpPr/>
          <p:nvPr/>
        </p:nvSpPr>
        <p:spPr>
          <a:xfrm>
            <a:off x="11215057" y="23493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Oval 14">
            <a:extLst>
              <a:ext uri="{FF2B5EF4-FFF2-40B4-BE49-F238E27FC236}">
                <a16:creationId xmlns:a16="http://schemas.microsoft.com/office/drawing/2014/main" id="{4FD5FDBC-641B-F845-B4D3-07AF7C228A32}"/>
              </a:ext>
            </a:extLst>
          </p:cNvPr>
          <p:cNvSpPr/>
          <p:nvPr/>
        </p:nvSpPr>
        <p:spPr>
          <a:xfrm>
            <a:off x="10037899" y="279328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6" name="Oval 15">
            <a:extLst>
              <a:ext uri="{FF2B5EF4-FFF2-40B4-BE49-F238E27FC236}">
                <a16:creationId xmlns:a16="http://schemas.microsoft.com/office/drawing/2014/main" id="{1D2BE940-642F-8E40-8D5F-F1E264853A32}"/>
              </a:ext>
            </a:extLst>
          </p:cNvPr>
          <p:cNvSpPr/>
          <p:nvPr/>
        </p:nvSpPr>
        <p:spPr>
          <a:xfrm>
            <a:off x="10626478" y="279328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Oval 16">
            <a:extLst>
              <a:ext uri="{FF2B5EF4-FFF2-40B4-BE49-F238E27FC236}">
                <a16:creationId xmlns:a16="http://schemas.microsoft.com/office/drawing/2014/main" id="{8B4AD067-C54B-6644-95B0-EB7BBAD8B4ED}"/>
              </a:ext>
            </a:extLst>
          </p:cNvPr>
          <p:cNvSpPr/>
          <p:nvPr/>
        </p:nvSpPr>
        <p:spPr>
          <a:xfrm>
            <a:off x="11215057" y="279328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9" name="Oval 18">
            <a:extLst>
              <a:ext uri="{FF2B5EF4-FFF2-40B4-BE49-F238E27FC236}">
                <a16:creationId xmlns:a16="http://schemas.microsoft.com/office/drawing/2014/main" id="{5DADA74D-94E2-904C-B4C2-565A9CC96916}"/>
              </a:ext>
            </a:extLst>
          </p:cNvPr>
          <p:cNvSpPr/>
          <p:nvPr/>
        </p:nvSpPr>
        <p:spPr>
          <a:xfrm>
            <a:off x="10037899" y="323724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0" name="Oval 19">
            <a:extLst>
              <a:ext uri="{FF2B5EF4-FFF2-40B4-BE49-F238E27FC236}">
                <a16:creationId xmlns:a16="http://schemas.microsoft.com/office/drawing/2014/main" id="{1070660D-733B-E54B-85AD-4B1E59165AF6}"/>
              </a:ext>
            </a:extLst>
          </p:cNvPr>
          <p:cNvSpPr/>
          <p:nvPr/>
        </p:nvSpPr>
        <p:spPr>
          <a:xfrm>
            <a:off x="10626478" y="323724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1" name="Oval 20">
            <a:extLst>
              <a:ext uri="{FF2B5EF4-FFF2-40B4-BE49-F238E27FC236}">
                <a16:creationId xmlns:a16="http://schemas.microsoft.com/office/drawing/2014/main" id="{1D1D1CC4-DD63-AC4A-9051-3B93642C9B34}"/>
              </a:ext>
            </a:extLst>
          </p:cNvPr>
          <p:cNvSpPr/>
          <p:nvPr/>
        </p:nvSpPr>
        <p:spPr>
          <a:xfrm>
            <a:off x="11215057" y="323724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7" name="Oval 26">
            <a:extLst>
              <a:ext uri="{FF2B5EF4-FFF2-40B4-BE49-F238E27FC236}">
                <a16:creationId xmlns:a16="http://schemas.microsoft.com/office/drawing/2014/main" id="{487EDB1A-7EB3-0F4A-893A-93F592F9C945}"/>
              </a:ext>
            </a:extLst>
          </p:cNvPr>
          <p:cNvSpPr/>
          <p:nvPr/>
        </p:nvSpPr>
        <p:spPr>
          <a:xfrm>
            <a:off x="10037899" y="368119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8" name="Oval 27">
            <a:extLst>
              <a:ext uri="{FF2B5EF4-FFF2-40B4-BE49-F238E27FC236}">
                <a16:creationId xmlns:a16="http://schemas.microsoft.com/office/drawing/2014/main" id="{302E3450-AD54-1D46-AC04-819555BB44AD}"/>
              </a:ext>
            </a:extLst>
          </p:cNvPr>
          <p:cNvSpPr/>
          <p:nvPr/>
        </p:nvSpPr>
        <p:spPr>
          <a:xfrm>
            <a:off x="10626478" y="368119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9" name="Oval 28">
            <a:extLst>
              <a:ext uri="{FF2B5EF4-FFF2-40B4-BE49-F238E27FC236}">
                <a16:creationId xmlns:a16="http://schemas.microsoft.com/office/drawing/2014/main" id="{F1DAD2C5-9E5D-CD48-B64D-C5353DDDF3B3}"/>
              </a:ext>
            </a:extLst>
          </p:cNvPr>
          <p:cNvSpPr/>
          <p:nvPr/>
        </p:nvSpPr>
        <p:spPr>
          <a:xfrm>
            <a:off x="11215057" y="368119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1" name="Oval 30">
            <a:extLst>
              <a:ext uri="{FF2B5EF4-FFF2-40B4-BE49-F238E27FC236}">
                <a16:creationId xmlns:a16="http://schemas.microsoft.com/office/drawing/2014/main" id="{38F56841-406B-9341-B705-96822E2B4402}"/>
              </a:ext>
            </a:extLst>
          </p:cNvPr>
          <p:cNvSpPr/>
          <p:nvPr/>
        </p:nvSpPr>
        <p:spPr>
          <a:xfrm>
            <a:off x="10037899" y="412514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2" name="Oval 31">
            <a:extLst>
              <a:ext uri="{FF2B5EF4-FFF2-40B4-BE49-F238E27FC236}">
                <a16:creationId xmlns:a16="http://schemas.microsoft.com/office/drawing/2014/main" id="{1C60D66E-6C74-4744-BBC1-18FBD1196BCB}"/>
              </a:ext>
            </a:extLst>
          </p:cNvPr>
          <p:cNvSpPr/>
          <p:nvPr/>
        </p:nvSpPr>
        <p:spPr>
          <a:xfrm>
            <a:off x="10626478" y="412514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3" name="Oval 32">
            <a:extLst>
              <a:ext uri="{FF2B5EF4-FFF2-40B4-BE49-F238E27FC236}">
                <a16:creationId xmlns:a16="http://schemas.microsoft.com/office/drawing/2014/main" id="{7B97DD4F-1DC6-6743-9028-5E66A241829A}"/>
              </a:ext>
            </a:extLst>
          </p:cNvPr>
          <p:cNvSpPr/>
          <p:nvPr/>
        </p:nvSpPr>
        <p:spPr>
          <a:xfrm>
            <a:off x="11215057" y="412514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5" name="Oval 34">
            <a:extLst>
              <a:ext uri="{FF2B5EF4-FFF2-40B4-BE49-F238E27FC236}">
                <a16:creationId xmlns:a16="http://schemas.microsoft.com/office/drawing/2014/main" id="{D4ED171E-F113-5B42-85D0-7534CC8066F7}"/>
              </a:ext>
            </a:extLst>
          </p:cNvPr>
          <p:cNvSpPr/>
          <p:nvPr/>
        </p:nvSpPr>
        <p:spPr>
          <a:xfrm>
            <a:off x="10037899" y="456909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6" name="Oval 35">
            <a:extLst>
              <a:ext uri="{FF2B5EF4-FFF2-40B4-BE49-F238E27FC236}">
                <a16:creationId xmlns:a16="http://schemas.microsoft.com/office/drawing/2014/main" id="{8BEBCE90-F547-D240-B9B0-A16CF8FC46E0}"/>
              </a:ext>
            </a:extLst>
          </p:cNvPr>
          <p:cNvSpPr/>
          <p:nvPr/>
        </p:nvSpPr>
        <p:spPr>
          <a:xfrm>
            <a:off x="10626478" y="456909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7" name="Oval 36">
            <a:extLst>
              <a:ext uri="{FF2B5EF4-FFF2-40B4-BE49-F238E27FC236}">
                <a16:creationId xmlns:a16="http://schemas.microsoft.com/office/drawing/2014/main" id="{D8142823-27FD-C343-B56E-34FAE308249D}"/>
              </a:ext>
            </a:extLst>
          </p:cNvPr>
          <p:cNvSpPr/>
          <p:nvPr/>
        </p:nvSpPr>
        <p:spPr>
          <a:xfrm>
            <a:off x="11215057" y="4569096"/>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9" name="Oval 38">
            <a:extLst>
              <a:ext uri="{FF2B5EF4-FFF2-40B4-BE49-F238E27FC236}">
                <a16:creationId xmlns:a16="http://schemas.microsoft.com/office/drawing/2014/main" id="{324C6F9A-792A-E140-AD9E-57C46C0636CF}"/>
              </a:ext>
            </a:extLst>
          </p:cNvPr>
          <p:cNvSpPr/>
          <p:nvPr/>
        </p:nvSpPr>
        <p:spPr>
          <a:xfrm>
            <a:off x="10037899" y="501304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0" name="Oval 39">
            <a:extLst>
              <a:ext uri="{FF2B5EF4-FFF2-40B4-BE49-F238E27FC236}">
                <a16:creationId xmlns:a16="http://schemas.microsoft.com/office/drawing/2014/main" id="{42CED4C2-E522-B843-9ABA-84A61107ED60}"/>
              </a:ext>
            </a:extLst>
          </p:cNvPr>
          <p:cNvSpPr/>
          <p:nvPr/>
        </p:nvSpPr>
        <p:spPr>
          <a:xfrm>
            <a:off x="10626478" y="501304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highlight>
                <a:srgbClr val="FFDC00"/>
              </a:highlight>
            </a:endParaRPr>
          </a:p>
        </p:txBody>
      </p:sp>
      <p:sp>
        <p:nvSpPr>
          <p:cNvPr id="41" name="Oval 40">
            <a:extLst>
              <a:ext uri="{FF2B5EF4-FFF2-40B4-BE49-F238E27FC236}">
                <a16:creationId xmlns:a16="http://schemas.microsoft.com/office/drawing/2014/main" id="{E7A6D710-FD9D-2943-A4E5-465503846A2E}"/>
              </a:ext>
            </a:extLst>
          </p:cNvPr>
          <p:cNvSpPr/>
          <p:nvPr/>
        </p:nvSpPr>
        <p:spPr>
          <a:xfrm>
            <a:off x="11215057" y="501304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3" name="Oval 42">
            <a:extLst>
              <a:ext uri="{FF2B5EF4-FFF2-40B4-BE49-F238E27FC236}">
                <a16:creationId xmlns:a16="http://schemas.microsoft.com/office/drawing/2014/main" id="{60DBBDA0-6D6C-CD43-999B-1EEFA1A6AD23}"/>
              </a:ext>
            </a:extLst>
          </p:cNvPr>
          <p:cNvSpPr/>
          <p:nvPr/>
        </p:nvSpPr>
        <p:spPr>
          <a:xfrm>
            <a:off x="10037899" y="545700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4" name="Oval 43">
            <a:extLst>
              <a:ext uri="{FF2B5EF4-FFF2-40B4-BE49-F238E27FC236}">
                <a16:creationId xmlns:a16="http://schemas.microsoft.com/office/drawing/2014/main" id="{D5DEA4A4-0D16-8649-82BE-84EE723FEE17}"/>
              </a:ext>
            </a:extLst>
          </p:cNvPr>
          <p:cNvSpPr/>
          <p:nvPr/>
        </p:nvSpPr>
        <p:spPr>
          <a:xfrm>
            <a:off x="10626478" y="545700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5" name="Oval 44">
            <a:extLst>
              <a:ext uri="{FF2B5EF4-FFF2-40B4-BE49-F238E27FC236}">
                <a16:creationId xmlns:a16="http://schemas.microsoft.com/office/drawing/2014/main" id="{26EF32F7-C2C0-D347-A90E-83A1A0B0C891}"/>
              </a:ext>
            </a:extLst>
          </p:cNvPr>
          <p:cNvSpPr/>
          <p:nvPr/>
        </p:nvSpPr>
        <p:spPr>
          <a:xfrm>
            <a:off x="11215057" y="545700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7" name="Oval 46">
            <a:extLst>
              <a:ext uri="{FF2B5EF4-FFF2-40B4-BE49-F238E27FC236}">
                <a16:creationId xmlns:a16="http://schemas.microsoft.com/office/drawing/2014/main" id="{7A236C49-29C7-0544-8E5C-5932DDC468B8}"/>
              </a:ext>
            </a:extLst>
          </p:cNvPr>
          <p:cNvSpPr/>
          <p:nvPr/>
        </p:nvSpPr>
        <p:spPr>
          <a:xfrm>
            <a:off x="10037899" y="59009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8" name="Oval 47">
            <a:extLst>
              <a:ext uri="{FF2B5EF4-FFF2-40B4-BE49-F238E27FC236}">
                <a16:creationId xmlns:a16="http://schemas.microsoft.com/office/drawing/2014/main" id="{B6E8716E-B9D9-6946-A1FE-A5EF72CF9A2D}"/>
              </a:ext>
            </a:extLst>
          </p:cNvPr>
          <p:cNvSpPr/>
          <p:nvPr/>
        </p:nvSpPr>
        <p:spPr>
          <a:xfrm>
            <a:off x="10626478" y="59009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9" name="Oval 48">
            <a:extLst>
              <a:ext uri="{FF2B5EF4-FFF2-40B4-BE49-F238E27FC236}">
                <a16:creationId xmlns:a16="http://schemas.microsoft.com/office/drawing/2014/main" id="{33725DB6-F123-0043-9D97-7CDCB2139196}"/>
              </a:ext>
            </a:extLst>
          </p:cNvPr>
          <p:cNvSpPr/>
          <p:nvPr/>
        </p:nvSpPr>
        <p:spPr>
          <a:xfrm>
            <a:off x="11215057" y="5900952"/>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 name="Title 1">
            <a:extLst>
              <a:ext uri="{FF2B5EF4-FFF2-40B4-BE49-F238E27FC236}">
                <a16:creationId xmlns:a16="http://schemas.microsoft.com/office/drawing/2014/main" id="{C6CDA617-A160-6010-016B-BE082C81F968}"/>
              </a:ext>
            </a:extLst>
          </p:cNvPr>
          <p:cNvSpPr>
            <a:spLocks noGrp="1"/>
          </p:cNvSpPr>
          <p:nvPr>
            <p:ph type="title"/>
          </p:nvPr>
        </p:nvSpPr>
        <p:spPr/>
        <p:txBody>
          <a:bodyPr/>
          <a:lstStyle/>
          <a:p>
            <a:r>
              <a:rPr lang="en-GB" dirty="0"/>
              <a:t>Risks mainly around [insert]</a:t>
            </a:r>
            <a:endParaRPr lang="en-US" dirty="0"/>
          </a:p>
        </p:txBody>
      </p:sp>
      <p:sp>
        <p:nvSpPr>
          <p:cNvPr id="4" name="Subtitle 3">
            <a:extLst>
              <a:ext uri="{FF2B5EF4-FFF2-40B4-BE49-F238E27FC236}">
                <a16:creationId xmlns:a16="http://schemas.microsoft.com/office/drawing/2014/main" id="{E37836A8-6E6D-A158-F980-48D87B141EC2}"/>
              </a:ext>
            </a:extLst>
          </p:cNvPr>
          <p:cNvSpPr>
            <a:spLocks noGrp="1"/>
          </p:cNvSpPr>
          <p:nvPr>
            <p:ph type="subTitle" idx="1"/>
          </p:nvPr>
        </p:nvSpPr>
        <p:spPr/>
        <p:txBody>
          <a:bodyPr/>
          <a:lstStyle/>
          <a:p>
            <a:endParaRPr lang="en-US" dirty="0"/>
          </a:p>
        </p:txBody>
      </p:sp>
      <p:sp>
        <p:nvSpPr>
          <p:cNvPr id="22" name="Text Placeholder 21">
            <a:extLst>
              <a:ext uri="{FF2B5EF4-FFF2-40B4-BE49-F238E27FC236}">
                <a16:creationId xmlns:a16="http://schemas.microsoft.com/office/drawing/2014/main" id="{FEA3DAA4-A8CB-A1BE-58CD-D27EC57D3B92}"/>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D5EDA9E8-58E6-0D84-6C93-ADD70758025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408546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GB" dirty="0"/>
              <a:t>Risks mainly around [insert]</a:t>
            </a:r>
            <a:endParaRPr lang="en-DK" dirty="0"/>
          </a:p>
        </p:txBody>
      </p:sp>
      <p:sp>
        <p:nvSpPr>
          <p:cNvPr id="8" name="Text Placeholder 7">
            <a:extLst>
              <a:ext uri="{FF2B5EF4-FFF2-40B4-BE49-F238E27FC236}">
                <a16:creationId xmlns:a16="http://schemas.microsoft.com/office/drawing/2014/main" id="{9EBD0EF1-ADA3-A950-C968-D1553EF4A316}"/>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3715BFE7-0443-8F4E-8E29-145E47C7216E}"/>
              </a:ext>
            </a:extLst>
          </p:cNvPr>
          <p:cNvSpPr/>
          <p:nvPr/>
        </p:nvSpPr>
        <p:spPr>
          <a:xfrm>
            <a:off x="7287210" y="2167130"/>
            <a:ext cx="4350374" cy="3910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4960EAF1-C4C6-A945-94A0-B4193D63713B}"/>
              </a:ext>
            </a:extLst>
          </p:cNvPr>
          <p:cNvSpPr/>
          <p:nvPr/>
        </p:nvSpPr>
        <p:spPr>
          <a:xfrm>
            <a:off x="457264" y="2130909"/>
            <a:ext cx="1624754" cy="53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11" name="Rectangle 10">
            <a:extLst>
              <a:ext uri="{FF2B5EF4-FFF2-40B4-BE49-F238E27FC236}">
                <a16:creationId xmlns:a16="http://schemas.microsoft.com/office/drawing/2014/main" id="{536A2C15-E027-3F46-8F12-90C69A676297}"/>
              </a:ext>
            </a:extLst>
          </p:cNvPr>
          <p:cNvSpPr/>
          <p:nvPr/>
        </p:nvSpPr>
        <p:spPr>
          <a:xfrm>
            <a:off x="2154449" y="213091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2707043"/>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AA2FDF-6AAA-AA4D-8CA3-F415300780C9}"/>
              </a:ext>
            </a:extLst>
          </p:cNvPr>
          <p:cNvCxnSpPr>
            <a:cxnSpLocks/>
          </p:cNvCxnSpPr>
          <p:nvPr/>
        </p:nvCxnSpPr>
        <p:spPr>
          <a:xfrm flipH="1">
            <a:off x="2164991" y="2025404"/>
            <a:ext cx="347961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054A6D-3D38-7C43-B52B-6834DE9822A2}"/>
              </a:ext>
            </a:extLst>
          </p:cNvPr>
          <p:cNvSpPr txBox="1"/>
          <p:nvPr/>
        </p:nvSpPr>
        <p:spPr>
          <a:xfrm>
            <a:off x="2164990" y="1712828"/>
            <a:ext cx="3479614" cy="276999"/>
          </a:xfrm>
          <a:prstGeom prst="rect">
            <a:avLst/>
          </a:prstGeom>
          <a:noFill/>
        </p:spPr>
        <p:txBody>
          <a:bodyPr wrap="square" rtlCol="0" anchor="b">
            <a:spAutoFit/>
          </a:bodyPr>
          <a:lstStyle/>
          <a:p>
            <a:r>
              <a:rPr lang="en-GB" sz="1200" b="1" dirty="0"/>
              <a:t>Description</a:t>
            </a:r>
          </a:p>
        </p:txBody>
      </p:sp>
      <p:sp>
        <p:nvSpPr>
          <p:cNvPr id="15" name="TextBox 14">
            <a:extLst>
              <a:ext uri="{FF2B5EF4-FFF2-40B4-BE49-F238E27FC236}">
                <a16:creationId xmlns:a16="http://schemas.microsoft.com/office/drawing/2014/main" id="{3C65FE0F-88FA-A242-9AD7-A86267A9D922}"/>
              </a:ext>
            </a:extLst>
          </p:cNvPr>
          <p:cNvSpPr txBox="1"/>
          <p:nvPr/>
        </p:nvSpPr>
        <p:spPr>
          <a:xfrm>
            <a:off x="6555783" y="1708094"/>
            <a:ext cx="5081801" cy="276999"/>
          </a:xfrm>
          <a:prstGeom prst="rect">
            <a:avLst/>
          </a:prstGeom>
          <a:noFill/>
        </p:spPr>
        <p:txBody>
          <a:bodyPr wrap="square" rtlCol="0" anchor="b">
            <a:spAutoFit/>
          </a:bodyPr>
          <a:lstStyle/>
          <a:p>
            <a:r>
              <a:rPr lang="en-GB" sz="1200" b="1" dirty="0"/>
              <a:t>Assessment of risks</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6555783" y="2025404"/>
            <a:ext cx="5176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4" y="1712828"/>
            <a:ext cx="1614216" cy="276999"/>
          </a:xfrm>
          <a:prstGeom prst="rect">
            <a:avLst/>
          </a:prstGeom>
          <a:noFill/>
        </p:spPr>
        <p:txBody>
          <a:bodyPr wrap="square" rtlCol="0" anchor="b">
            <a:spAutoFit/>
          </a:bodyPr>
          <a:lstStyle/>
          <a:p>
            <a:r>
              <a:rPr lang="en-GB" sz="1200" b="1" dirty="0"/>
              <a:t>Risk</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161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458E34-9653-444B-B973-C5A29F660F63}"/>
              </a:ext>
            </a:extLst>
          </p:cNvPr>
          <p:cNvCxnSpPr>
            <a:cxnSpLocks/>
          </p:cNvCxnSpPr>
          <p:nvPr/>
        </p:nvCxnSpPr>
        <p:spPr>
          <a:xfrm>
            <a:off x="7287210" y="6070028"/>
            <a:ext cx="4350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58175E-9605-1545-BF07-3A0F8D297C06}"/>
              </a:ext>
            </a:extLst>
          </p:cNvPr>
          <p:cNvCxnSpPr>
            <a:cxnSpLocks/>
          </p:cNvCxnSpPr>
          <p:nvPr/>
        </p:nvCxnSpPr>
        <p:spPr>
          <a:xfrm flipV="1">
            <a:off x="7287210" y="2159181"/>
            <a:ext cx="0" cy="3910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27DCA1-F1B1-114C-837A-3F280E1740BA}"/>
              </a:ext>
            </a:extLst>
          </p:cNvPr>
          <p:cNvSpPr txBox="1"/>
          <p:nvPr/>
        </p:nvSpPr>
        <p:spPr>
          <a:xfrm>
            <a:off x="6426502" y="2187332"/>
            <a:ext cx="864041" cy="461665"/>
          </a:xfrm>
          <a:prstGeom prst="rect">
            <a:avLst/>
          </a:prstGeom>
          <a:noFill/>
        </p:spPr>
        <p:txBody>
          <a:bodyPr wrap="square" rtlCol="0">
            <a:spAutoFit/>
          </a:bodyPr>
          <a:lstStyle/>
          <a:p>
            <a:pPr algn="r"/>
            <a:r>
              <a:rPr lang="en-GB" sz="1200" dirty="0"/>
              <a:t>Likelihood of risk</a:t>
            </a:r>
          </a:p>
        </p:txBody>
      </p:sp>
      <p:sp>
        <p:nvSpPr>
          <p:cNvPr id="37" name="TextBox 36">
            <a:extLst>
              <a:ext uri="{FF2B5EF4-FFF2-40B4-BE49-F238E27FC236}">
                <a16:creationId xmlns:a16="http://schemas.microsoft.com/office/drawing/2014/main" id="{2BADD94D-0E6C-3945-8306-5F0950F3EFE6}"/>
              </a:ext>
            </a:extLst>
          </p:cNvPr>
          <p:cNvSpPr txBox="1"/>
          <p:nvPr/>
        </p:nvSpPr>
        <p:spPr>
          <a:xfrm>
            <a:off x="7695134" y="6109017"/>
            <a:ext cx="3391185" cy="276999"/>
          </a:xfrm>
          <a:prstGeom prst="rect">
            <a:avLst/>
          </a:prstGeom>
          <a:noFill/>
        </p:spPr>
        <p:txBody>
          <a:bodyPr wrap="square" rtlCol="0">
            <a:spAutoFit/>
          </a:bodyPr>
          <a:lstStyle/>
          <a:p>
            <a:pPr algn="ctr"/>
            <a:r>
              <a:rPr lang="en-GB" sz="1200" dirty="0"/>
              <a:t>Impact of risk</a:t>
            </a:r>
          </a:p>
        </p:txBody>
      </p:sp>
      <p:sp>
        <p:nvSpPr>
          <p:cNvPr id="38" name="TextBox 37">
            <a:extLst>
              <a:ext uri="{FF2B5EF4-FFF2-40B4-BE49-F238E27FC236}">
                <a16:creationId xmlns:a16="http://schemas.microsoft.com/office/drawing/2014/main" id="{69FAF56C-A53B-CC46-ADAA-71CF63CA020E}"/>
              </a:ext>
            </a:extLst>
          </p:cNvPr>
          <p:cNvSpPr txBox="1"/>
          <p:nvPr/>
        </p:nvSpPr>
        <p:spPr>
          <a:xfrm>
            <a:off x="7287210" y="6109017"/>
            <a:ext cx="1000888" cy="246221"/>
          </a:xfrm>
          <a:prstGeom prst="rect">
            <a:avLst/>
          </a:prstGeom>
          <a:noFill/>
        </p:spPr>
        <p:txBody>
          <a:bodyPr wrap="square" rtlCol="0">
            <a:spAutoFit/>
          </a:bodyPr>
          <a:lstStyle/>
          <a:p>
            <a:pPr lvl="0"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39" name="TextBox 38">
            <a:extLst>
              <a:ext uri="{FF2B5EF4-FFF2-40B4-BE49-F238E27FC236}">
                <a16:creationId xmlns:a16="http://schemas.microsoft.com/office/drawing/2014/main" id="{9C4B51C8-3EC0-5F40-AA98-85D760E73798}"/>
              </a:ext>
            </a:extLst>
          </p:cNvPr>
          <p:cNvSpPr txBox="1"/>
          <p:nvPr/>
        </p:nvSpPr>
        <p:spPr>
          <a:xfrm>
            <a:off x="10636696" y="610901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40" name="TextBox 39">
            <a:extLst>
              <a:ext uri="{FF2B5EF4-FFF2-40B4-BE49-F238E27FC236}">
                <a16:creationId xmlns:a16="http://schemas.microsoft.com/office/drawing/2014/main" id="{15A0698C-073D-2F4C-B6FA-E5E05C050986}"/>
              </a:ext>
            </a:extLst>
          </p:cNvPr>
          <p:cNvSpPr txBox="1"/>
          <p:nvPr/>
        </p:nvSpPr>
        <p:spPr>
          <a:xfrm>
            <a:off x="6289655" y="5812396"/>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41" name="TextBox 40">
            <a:extLst>
              <a:ext uri="{FF2B5EF4-FFF2-40B4-BE49-F238E27FC236}">
                <a16:creationId xmlns:a16="http://schemas.microsoft.com/office/drawing/2014/main" id="{046BE9F5-15CF-3247-A302-23E48C2080F6}"/>
              </a:ext>
            </a:extLst>
          </p:cNvPr>
          <p:cNvSpPr txBox="1"/>
          <p:nvPr/>
        </p:nvSpPr>
        <p:spPr>
          <a:xfrm>
            <a:off x="6289655" y="259520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42" name="Rectangle 41">
            <a:extLst>
              <a:ext uri="{FF2B5EF4-FFF2-40B4-BE49-F238E27FC236}">
                <a16:creationId xmlns:a16="http://schemas.microsoft.com/office/drawing/2014/main" id="{1C443635-63B3-B24B-B23B-ADFF1BE1BAAF}"/>
              </a:ext>
            </a:extLst>
          </p:cNvPr>
          <p:cNvSpPr/>
          <p:nvPr/>
        </p:nvSpPr>
        <p:spPr>
          <a:xfrm>
            <a:off x="457264" y="2745480"/>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44" name="Rectangle 43">
            <a:extLst>
              <a:ext uri="{FF2B5EF4-FFF2-40B4-BE49-F238E27FC236}">
                <a16:creationId xmlns:a16="http://schemas.microsoft.com/office/drawing/2014/main" id="{C6E26189-4A8F-9C48-AE1A-CE0B4707B6D3}"/>
              </a:ext>
            </a:extLst>
          </p:cNvPr>
          <p:cNvSpPr/>
          <p:nvPr/>
        </p:nvSpPr>
        <p:spPr>
          <a:xfrm>
            <a:off x="457264" y="3358754"/>
            <a:ext cx="1624754" cy="536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46" name="Rectangle 45">
            <a:extLst>
              <a:ext uri="{FF2B5EF4-FFF2-40B4-BE49-F238E27FC236}">
                <a16:creationId xmlns:a16="http://schemas.microsoft.com/office/drawing/2014/main" id="{844B6921-F87D-034B-B223-38D693FC7431}"/>
              </a:ext>
            </a:extLst>
          </p:cNvPr>
          <p:cNvSpPr/>
          <p:nvPr/>
        </p:nvSpPr>
        <p:spPr>
          <a:xfrm>
            <a:off x="457264" y="3972028"/>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cxnSp>
        <p:nvCxnSpPr>
          <p:cNvPr id="48" name="Straight Connector 47">
            <a:extLst>
              <a:ext uri="{FF2B5EF4-FFF2-40B4-BE49-F238E27FC236}">
                <a16:creationId xmlns:a16="http://schemas.microsoft.com/office/drawing/2014/main" id="{BDB54CF1-14D4-7D47-81EA-F1F16C90E825}"/>
              </a:ext>
            </a:extLst>
          </p:cNvPr>
          <p:cNvCxnSpPr>
            <a:cxnSpLocks/>
          </p:cNvCxnSpPr>
          <p:nvPr/>
        </p:nvCxnSpPr>
        <p:spPr>
          <a:xfrm>
            <a:off x="457264" y="3320317"/>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6F10C2-621D-9A4E-AB46-AC9840A62380}"/>
              </a:ext>
            </a:extLst>
          </p:cNvPr>
          <p:cNvCxnSpPr>
            <a:cxnSpLocks/>
          </p:cNvCxnSpPr>
          <p:nvPr/>
        </p:nvCxnSpPr>
        <p:spPr>
          <a:xfrm>
            <a:off x="457264" y="393359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3E4BABE-7C3B-6940-A9AA-1CFDDDAC16C2}"/>
              </a:ext>
            </a:extLst>
          </p:cNvPr>
          <p:cNvSpPr/>
          <p:nvPr/>
        </p:nvSpPr>
        <p:spPr>
          <a:xfrm>
            <a:off x="8119254" y="13273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9" name="Oval 58">
            <a:extLst>
              <a:ext uri="{FF2B5EF4-FFF2-40B4-BE49-F238E27FC236}">
                <a16:creationId xmlns:a16="http://schemas.microsoft.com/office/drawing/2014/main" id="{5A7FD6F8-EAB4-5E49-B755-5FCE35DC2254}"/>
              </a:ext>
            </a:extLst>
          </p:cNvPr>
          <p:cNvSpPr/>
          <p:nvPr/>
        </p:nvSpPr>
        <p:spPr>
          <a:xfrm>
            <a:off x="5757511"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60" name="Oval 59">
            <a:extLst>
              <a:ext uri="{FF2B5EF4-FFF2-40B4-BE49-F238E27FC236}">
                <a16:creationId xmlns:a16="http://schemas.microsoft.com/office/drawing/2014/main" id="{E739347C-8492-DB43-9CEE-885F08AF772B}"/>
              </a:ext>
            </a:extLst>
          </p:cNvPr>
          <p:cNvSpPr/>
          <p:nvPr/>
        </p:nvSpPr>
        <p:spPr>
          <a:xfrm>
            <a:off x="10233919"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7" name="TextBox 56">
            <a:extLst>
              <a:ext uri="{FF2B5EF4-FFF2-40B4-BE49-F238E27FC236}">
                <a16:creationId xmlns:a16="http://schemas.microsoft.com/office/drawing/2014/main" id="{E0828194-7E4F-BB40-882D-48C296C083E3}"/>
              </a:ext>
            </a:extLst>
          </p:cNvPr>
          <p:cNvSpPr txBox="1"/>
          <p:nvPr/>
        </p:nvSpPr>
        <p:spPr>
          <a:xfrm>
            <a:off x="10488022" y="1348247"/>
            <a:ext cx="1172993" cy="246221"/>
          </a:xfrm>
          <a:prstGeom prst="rect">
            <a:avLst/>
          </a:prstGeom>
          <a:noFill/>
        </p:spPr>
        <p:txBody>
          <a:bodyPr wrap="square" rtlCol="0" anchor="ctr">
            <a:spAutoFit/>
          </a:bodyPr>
          <a:lstStyle/>
          <a:p>
            <a:r>
              <a:rPr lang="en-GB" sz="1000" dirty="0"/>
              <a:t>[Category 3]</a:t>
            </a:r>
          </a:p>
        </p:txBody>
      </p:sp>
      <p:sp>
        <p:nvSpPr>
          <p:cNvPr id="62" name="TextBox 61">
            <a:extLst>
              <a:ext uri="{FF2B5EF4-FFF2-40B4-BE49-F238E27FC236}">
                <a16:creationId xmlns:a16="http://schemas.microsoft.com/office/drawing/2014/main" id="{8C02CFC0-B8DE-614D-BD4D-018E3E092D87}"/>
              </a:ext>
            </a:extLst>
          </p:cNvPr>
          <p:cNvSpPr txBox="1"/>
          <p:nvPr/>
        </p:nvSpPr>
        <p:spPr>
          <a:xfrm>
            <a:off x="8373359" y="1348247"/>
            <a:ext cx="1894455" cy="246221"/>
          </a:xfrm>
          <a:prstGeom prst="rect">
            <a:avLst/>
          </a:prstGeom>
          <a:noFill/>
        </p:spPr>
        <p:txBody>
          <a:bodyPr wrap="square" rtlCol="0" anchor="ctr">
            <a:spAutoFit/>
          </a:bodyPr>
          <a:lstStyle/>
          <a:p>
            <a:r>
              <a:rPr lang="en-GB" sz="1000" dirty="0"/>
              <a:t>[Category 2]</a:t>
            </a:r>
          </a:p>
        </p:txBody>
      </p:sp>
      <p:sp>
        <p:nvSpPr>
          <p:cNvPr id="63" name="TextBox 62">
            <a:extLst>
              <a:ext uri="{FF2B5EF4-FFF2-40B4-BE49-F238E27FC236}">
                <a16:creationId xmlns:a16="http://schemas.microsoft.com/office/drawing/2014/main" id="{12C2CFCF-007C-914A-9DB3-5656AB981094}"/>
              </a:ext>
            </a:extLst>
          </p:cNvPr>
          <p:cNvSpPr txBox="1"/>
          <p:nvPr/>
        </p:nvSpPr>
        <p:spPr>
          <a:xfrm>
            <a:off x="6011616" y="1348247"/>
            <a:ext cx="2141533" cy="246221"/>
          </a:xfrm>
          <a:prstGeom prst="rect">
            <a:avLst/>
          </a:prstGeom>
          <a:noFill/>
        </p:spPr>
        <p:txBody>
          <a:bodyPr wrap="square" rtlCol="0" anchor="ctr">
            <a:spAutoFit/>
          </a:bodyPr>
          <a:lstStyle/>
          <a:p>
            <a:r>
              <a:rPr lang="en-GB" sz="1000" dirty="0"/>
              <a:t>[Category 1]</a:t>
            </a:r>
          </a:p>
        </p:txBody>
      </p: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6150872" y="213077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5945672" y="4013030"/>
            <a:ext cx="410399" cy="411480"/>
            <a:chOff x="5945672" y="4205532"/>
            <a:chExt cx="410399" cy="411480"/>
          </a:xfrm>
          <a:solidFill>
            <a:schemeClr val="accent1"/>
          </a:solidFill>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73" name="Oval 72">
            <a:extLst>
              <a:ext uri="{FF2B5EF4-FFF2-40B4-BE49-F238E27FC236}">
                <a16:creationId xmlns:a16="http://schemas.microsoft.com/office/drawing/2014/main" id="{2F1ADA37-DA19-FF4B-98C9-2E34D3CD0298}"/>
              </a:ext>
            </a:extLst>
          </p:cNvPr>
          <p:cNvSpPr>
            <a:spLocks noChangeAspect="1"/>
          </p:cNvSpPr>
          <p:nvPr/>
        </p:nvSpPr>
        <p:spPr>
          <a:xfrm>
            <a:off x="327383" y="2281754"/>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75" name="Oval 74">
            <a:extLst>
              <a:ext uri="{FF2B5EF4-FFF2-40B4-BE49-F238E27FC236}">
                <a16:creationId xmlns:a16="http://schemas.microsoft.com/office/drawing/2014/main" id="{684AE153-B3EB-5641-A008-C8A0ADC8A357}"/>
              </a:ext>
            </a:extLst>
          </p:cNvPr>
          <p:cNvSpPr>
            <a:spLocks noChangeAspect="1"/>
          </p:cNvSpPr>
          <p:nvPr/>
        </p:nvSpPr>
        <p:spPr>
          <a:xfrm>
            <a:off x="327383" y="2895677"/>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6" name="Oval 75">
            <a:extLst>
              <a:ext uri="{FF2B5EF4-FFF2-40B4-BE49-F238E27FC236}">
                <a16:creationId xmlns:a16="http://schemas.microsoft.com/office/drawing/2014/main" id="{A13DC46E-36A6-9142-B150-2F91FC267E02}"/>
              </a:ext>
            </a:extLst>
          </p:cNvPr>
          <p:cNvSpPr>
            <a:spLocks noChangeAspect="1"/>
          </p:cNvSpPr>
          <p:nvPr/>
        </p:nvSpPr>
        <p:spPr>
          <a:xfrm>
            <a:off x="327383" y="3508951"/>
            <a:ext cx="236006" cy="23600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7" name="Oval 76">
            <a:extLst>
              <a:ext uri="{FF2B5EF4-FFF2-40B4-BE49-F238E27FC236}">
                <a16:creationId xmlns:a16="http://schemas.microsoft.com/office/drawing/2014/main" id="{2853F7F1-0CD0-3442-B97E-A29AF2E8BEDB}"/>
              </a:ext>
            </a:extLst>
          </p:cNvPr>
          <p:cNvSpPr>
            <a:spLocks noChangeAspect="1"/>
          </p:cNvSpPr>
          <p:nvPr/>
        </p:nvSpPr>
        <p:spPr>
          <a:xfrm>
            <a:off x="10667100" y="3151580"/>
            <a:ext cx="324000" cy="32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8" name="Oval 77">
            <a:extLst>
              <a:ext uri="{FF2B5EF4-FFF2-40B4-BE49-F238E27FC236}">
                <a16:creationId xmlns:a16="http://schemas.microsoft.com/office/drawing/2014/main" id="{A533FB48-5A15-8B4F-A4CC-35F0CC14CFB6}"/>
              </a:ext>
            </a:extLst>
          </p:cNvPr>
          <p:cNvSpPr>
            <a:spLocks noChangeAspect="1"/>
          </p:cNvSpPr>
          <p:nvPr/>
        </p:nvSpPr>
        <p:spPr>
          <a:xfrm>
            <a:off x="9232023" y="461532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9" name="Oval 78">
            <a:extLst>
              <a:ext uri="{FF2B5EF4-FFF2-40B4-BE49-F238E27FC236}">
                <a16:creationId xmlns:a16="http://schemas.microsoft.com/office/drawing/2014/main" id="{EFC32970-A2F6-AD4B-A57E-40C1BAB1D241}"/>
              </a:ext>
            </a:extLst>
          </p:cNvPr>
          <p:cNvSpPr>
            <a:spLocks noChangeAspect="1"/>
          </p:cNvSpPr>
          <p:nvPr/>
        </p:nvSpPr>
        <p:spPr>
          <a:xfrm>
            <a:off x="8195563" y="2528957"/>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80" name="Oval 79">
            <a:extLst>
              <a:ext uri="{FF2B5EF4-FFF2-40B4-BE49-F238E27FC236}">
                <a16:creationId xmlns:a16="http://schemas.microsoft.com/office/drawing/2014/main" id="{3FF6A860-5765-174E-85BE-A14F878CB498}"/>
              </a:ext>
            </a:extLst>
          </p:cNvPr>
          <p:cNvSpPr>
            <a:spLocks noChangeAspect="1"/>
          </p:cNvSpPr>
          <p:nvPr/>
        </p:nvSpPr>
        <p:spPr>
          <a:xfrm>
            <a:off x="10588669" y="4114605"/>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81" name="Oval 80">
            <a:extLst>
              <a:ext uri="{FF2B5EF4-FFF2-40B4-BE49-F238E27FC236}">
                <a16:creationId xmlns:a16="http://schemas.microsoft.com/office/drawing/2014/main" id="{1A451477-35E6-0945-A72E-66FB5A65FA73}"/>
              </a:ext>
            </a:extLst>
          </p:cNvPr>
          <p:cNvSpPr>
            <a:spLocks noChangeAspect="1"/>
          </p:cNvSpPr>
          <p:nvPr/>
        </p:nvSpPr>
        <p:spPr>
          <a:xfrm>
            <a:off x="9070023" y="412222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82" name="Oval 81">
            <a:extLst>
              <a:ext uri="{FF2B5EF4-FFF2-40B4-BE49-F238E27FC236}">
                <a16:creationId xmlns:a16="http://schemas.microsoft.com/office/drawing/2014/main" id="{14487DF4-D456-254F-873F-9BD69CD12DF0}"/>
              </a:ext>
            </a:extLst>
          </p:cNvPr>
          <p:cNvSpPr>
            <a:spLocks noChangeAspect="1"/>
          </p:cNvSpPr>
          <p:nvPr/>
        </p:nvSpPr>
        <p:spPr>
          <a:xfrm>
            <a:off x="9390726" y="3845404"/>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83" name="Rectangle 82">
            <a:extLst>
              <a:ext uri="{FF2B5EF4-FFF2-40B4-BE49-F238E27FC236}">
                <a16:creationId xmlns:a16="http://schemas.microsoft.com/office/drawing/2014/main" id="{0ADBA61F-9CB4-4644-A9C2-61CD0965B80A}"/>
              </a:ext>
            </a:extLst>
          </p:cNvPr>
          <p:cNvSpPr/>
          <p:nvPr/>
        </p:nvSpPr>
        <p:spPr>
          <a:xfrm>
            <a:off x="2154449" y="274548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85" name="Rectangle 84">
            <a:extLst>
              <a:ext uri="{FF2B5EF4-FFF2-40B4-BE49-F238E27FC236}">
                <a16:creationId xmlns:a16="http://schemas.microsoft.com/office/drawing/2014/main" id="{8A3D4B37-5E37-EE41-ABD1-54405E4EBE15}"/>
              </a:ext>
            </a:extLst>
          </p:cNvPr>
          <p:cNvSpPr/>
          <p:nvPr/>
        </p:nvSpPr>
        <p:spPr>
          <a:xfrm>
            <a:off x="2154449" y="3358754"/>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70" name="Rectangle 69">
            <a:extLst>
              <a:ext uri="{FF2B5EF4-FFF2-40B4-BE49-F238E27FC236}">
                <a16:creationId xmlns:a16="http://schemas.microsoft.com/office/drawing/2014/main" id="{90717729-61E6-0E41-916F-3B8A0587CBE9}"/>
              </a:ext>
            </a:extLst>
          </p:cNvPr>
          <p:cNvSpPr/>
          <p:nvPr/>
        </p:nvSpPr>
        <p:spPr>
          <a:xfrm>
            <a:off x="457264" y="5811856"/>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71" name="Rectangle 70">
            <a:extLst>
              <a:ext uri="{FF2B5EF4-FFF2-40B4-BE49-F238E27FC236}">
                <a16:creationId xmlns:a16="http://schemas.microsoft.com/office/drawing/2014/main" id="{0F08147C-6939-DD48-9918-2FB6BC507894}"/>
              </a:ext>
            </a:extLst>
          </p:cNvPr>
          <p:cNvSpPr/>
          <p:nvPr/>
        </p:nvSpPr>
        <p:spPr>
          <a:xfrm>
            <a:off x="457264" y="4585303"/>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72" name="Rectangle 71">
            <a:extLst>
              <a:ext uri="{FF2B5EF4-FFF2-40B4-BE49-F238E27FC236}">
                <a16:creationId xmlns:a16="http://schemas.microsoft.com/office/drawing/2014/main" id="{9F0817F0-DC48-EC4D-908C-5245B59C4068}"/>
              </a:ext>
            </a:extLst>
          </p:cNvPr>
          <p:cNvSpPr/>
          <p:nvPr/>
        </p:nvSpPr>
        <p:spPr>
          <a:xfrm>
            <a:off x="457264" y="519857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cxnSp>
        <p:nvCxnSpPr>
          <p:cNvPr id="84" name="Straight Connector 83">
            <a:extLst>
              <a:ext uri="{FF2B5EF4-FFF2-40B4-BE49-F238E27FC236}">
                <a16:creationId xmlns:a16="http://schemas.microsoft.com/office/drawing/2014/main" id="{0BACF0C1-6ED7-0549-A9FE-99A5E34FA298}"/>
              </a:ext>
            </a:extLst>
          </p:cNvPr>
          <p:cNvCxnSpPr>
            <a:cxnSpLocks/>
          </p:cNvCxnSpPr>
          <p:nvPr/>
        </p:nvCxnSpPr>
        <p:spPr>
          <a:xfrm>
            <a:off x="457264" y="454686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516014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77341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9B699FA-F281-E143-A79B-BDC353E20412}"/>
              </a:ext>
            </a:extLst>
          </p:cNvPr>
          <p:cNvSpPr/>
          <p:nvPr/>
        </p:nvSpPr>
        <p:spPr>
          <a:xfrm>
            <a:off x="2154449" y="4585303"/>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89" name="Rectangle 88">
            <a:extLst>
              <a:ext uri="{FF2B5EF4-FFF2-40B4-BE49-F238E27FC236}">
                <a16:creationId xmlns:a16="http://schemas.microsoft.com/office/drawing/2014/main" id="{52DD409C-9DE1-D24C-A79F-490A03961EB9}"/>
              </a:ext>
            </a:extLst>
          </p:cNvPr>
          <p:cNvSpPr/>
          <p:nvPr/>
        </p:nvSpPr>
        <p:spPr>
          <a:xfrm>
            <a:off x="2154449" y="519857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90" name="Rectangle 89">
            <a:extLst>
              <a:ext uri="{FF2B5EF4-FFF2-40B4-BE49-F238E27FC236}">
                <a16:creationId xmlns:a16="http://schemas.microsoft.com/office/drawing/2014/main" id="{B648DB4C-E10A-CD49-9C14-16EB5D3F6E78}"/>
              </a:ext>
            </a:extLst>
          </p:cNvPr>
          <p:cNvSpPr/>
          <p:nvPr/>
        </p:nvSpPr>
        <p:spPr>
          <a:xfrm>
            <a:off x="2154449" y="5811856"/>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91" name="Rectangle 90">
            <a:extLst>
              <a:ext uri="{FF2B5EF4-FFF2-40B4-BE49-F238E27FC236}">
                <a16:creationId xmlns:a16="http://schemas.microsoft.com/office/drawing/2014/main" id="{15C71104-F95A-0347-A6C7-42350DAB812F}"/>
              </a:ext>
            </a:extLst>
          </p:cNvPr>
          <p:cNvSpPr/>
          <p:nvPr/>
        </p:nvSpPr>
        <p:spPr>
          <a:xfrm>
            <a:off x="2154449" y="397202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92" name="Oval 91">
            <a:extLst>
              <a:ext uri="{FF2B5EF4-FFF2-40B4-BE49-F238E27FC236}">
                <a16:creationId xmlns:a16="http://schemas.microsoft.com/office/drawing/2014/main" id="{9DD3737D-C15A-E647-8004-A3C5551D04A6}"/>
              </a:ext>
            </a:extLst>
          </p:cNvPr>
          <p:cNvSpPr>
            <a:spLocks noChangeAspect="1"/>
          </p:cNvSpPr>
          <p:nvPr/>
        </p:nvSpPr>
        <p:spPr>
          <a:xfrm>
            <a:off x="327383" y="4122225"/>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93" name="Oval 92">
            <a:extLst>
              <a:ext uri="{FF2B5EF4-FFF2-40B4-BE49-F238E27FC236}">
                <a16:creationId xmlns:a16="http://schemas.microsoft.com/office/drawing/2014/main" id="{94CE72F2-9467-534E-A9EA-E67226767069}"/>
              </a:ext>
            </a:extLst>
          </p:cNvPr>
          <p:cNvSpPr>
            <a:spLocks noChangeAspect="1"/>
          </p:cNvSpPr>
          <p:nvPr/>
        </p:nvSpPr>
        <p:spPr>
          <a:xfrm>
            <a:off x="327383" y="4735500"/>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94" name="Oval 93">
            <a:extLst>
              <a:ext uri="{FF2B5EF4-FFF2-40B4-BE49-F238E27FC236}">
                <a16:creationId xmlns:a16="http://schemas.microsoft.com/office/drawing/2014/main" id="{A8ABD9C6-84E1-6649-B04D-367882816108}"/>
              </a:ext>
            </a:extLst>
          </p:cNvPr>
          <p:cNvSpPr>
            <a:spLocks noChangeAspect="1"/>
          </p:cNvSpPr>
          <p:nvPr/>
        </p:nvSpPr>
        <p:spPr>
          <a:xfrm>
            <a:off x="327383" y="534877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95" name="Oval 94">
            <a:extLst>
              <a:ext uri="{FF2B5EF4-FFF2-40B4-BE49-F238E27FC236}">
                <a16:creationId xmlns:a16="http://schemas.microsoft.com/office/drawing/2014/main" id="{E32017AE-9826-6447-9E7A-87F96BAE429F}"/>
              </a:ext>
            </a:extLst>
          </p:cNvPr>
          <p:cNvSpPr>
            <a:spLocks noChangeAspect="1"/>
          </p:cNvSpPr>
          <p:nvPr/>
        </p:nvSpPr>
        <p:spPr>
          <a:xfrm>
            <a:off x="327383" y="5962053"/>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96" name="Oval 95">
            <a:extLst>
              <a:ext uri="{FF2B5EF4-FFF2-40B4-BE49-F238E27FC236}">
                <a16:creationId xmlns:a16="http://schemas.microsoft.com/office/drawing/2014/main" id="{41E9C4F8-A9B5-3141-93C6-DCFBFEB266CE}"/>
              </a:ext>
            </a:extLst>
          </p:cNvPr>
          <p:cNvSpPr>
            <a:spLocks noChangeAspect="1"/>
          </p:cNvSpPr>
          <p:nvPr/>
        </p:nvSpPr>
        <p:spPr>
          <a:xfrm>
            <a:off x="9858616" y="3075493"/>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3" name="Google Shape;507;p14">
            <a:extLst>
              <a:ext uri="{FF2B5EF4-FFF2-40B4-BE49-F238E27FC236}">
                <a16:creationId xmlns:a16="http://schemas.microsoft.com/office/drawing/2014/main" id="{E9F67755-61FC-4D5F-2DFD-D31038D874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350929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GB" dirty="0"/>
              <a:t>We have outlined mitigation strategies for each risk</a:t>
            </a:r>
            <a:endParaRPr lang="en-US" dirty="0"/>
          </a:p>
        </p:txBody>
      </p:sp>
      <p:sp>
        <p:nvSpPr>
          <p:cNvPr id="60" name="Text Placeholder 59">
            <a:extLst>
              <a:ext uri="{FF2B5EF4-FFF2-40B4-BE49-F238E27FC236}">
                <a16:creationId xmlns:a16="http://schemas.microsoft.com/office/drawing/2014/main" id="{1E4D8B8C-BCE4-86C6-746E-D0E1AE97D550}"/>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16ED0F1E-B068-79D6-6338-3B907417A4F8}"/>
              </a:ext>
            </a:extLst>
          </p:cNvPr>
          <p:cNvSpPr/>
          <p:nvPr/>
        </p:nvSpPr>
        <p:spPr>
          <a:xfrm>
            <a:off x="2154448" y="213091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cxnSp>
        <p:nvCxnSpPr>
          <p:cNvPr id="7" name="Straight Connector 6">
            <a:extLst>
              <a:ext uri="{FF2B5EF4-FFF2-40B4-BE49-F238E27FC236}">
                <a16:creationId xmlns:a16="http://schemas.microsoft.com/office/drawing/2014/main" id="{FC6A74E3-E748-C26B-3AF0-8B8C7F147692}"/>
              </a:ext>
            </a:extLst>
          </p:cNvPr>
          <p:cNvCxnSpPr>
            <a:cxnSpLocks/>
          </p:cNvCxnSpPr>
          <p:nvPr/>
        </p:nvCxnSpPr>
        <p:spPr>
          <a:xfrm flipV="1">
            <a:off x="457264" y="2706719"/>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1857C-3DBE-D079-4EA1-90BCF8D80A77}"/>
              </a:ext>
            </a:extLst>
          </p:cNvPr>
          <p:cNvCxnSpPr>
            <a:cxnSpLocks/>
          </p:cNvCxnSpPr>
          <p:nvPr/>
        </p:nvCxnSpPr>
        <p:spPr>
          <a:xfrm flipH="1">
            <a:off x="2164989" y="2025404"/>
            <a:ext cx="948281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89B56A-0BA7-5022-DC49-89395C3086CC}"/>
              </a:ext>
            </a:extLst>
          </p:cNvPr>
          <p:cNvSpPr txBox="1"/>
          <p:nvPr/>
        </p:nvSpPr>
        <p:spPr>
          <a:xfrm>
            <a:off x="2164989" y="1712828"/>
            <a:ext cx="9482815" cy="276999"/>
          </a:xfrm>
          <a:prstGeom prst="rect">
            <a:avLst/>
          </a:prstGeom>
          <a:noFill/>
        </p:spPr>
        <p:txBody>
          <a:bodyPr wrap="square" rtlCol="0" anchor="b">
            <a:spAutoFit/>
          </a:bodyPr>
          <a:lstStyle/>
          <a:p>
            <a:r>
              <a:rPr lang="en-GB" sz="1200" b="1" dirty="0"/>
              <a:t>Potential mitigation strategy</a:t>
            </a:r>
          </a:p>
        </p:txBody>
      </p:sp>
      <p:sp>
        <p:nvSpPr>
          <p:cNvPr id="27" name="Rectangle 26">
            <a:extLst>
              <a:ext uri="{FF2B5EF4-FFF2-40B4-BE49-F238E27FC236}">
                <a16:creationId xmlns:a16="http://schemas.microsoft.com/office/drawing/2014/main" id="{D4C1C39A-5DAB-0D2F-D15E-F6E979993E4A}"/>
              </a:ext>
            </a:extLst>
          </p:cNvPr>
          <p:cNvSpPr/>
          <p:nvPr/>
        </p:nvSpPr>
        <p:spPr>
          <a:xfrm>
            <a:off x="2154448" y="274548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28" name="Rectangle 27">
            <a:extLst>
              <a:ext uri="{FF2B5EF4-FFF2-40B4-BE49-F238E27FC236}">
                <a16:creationId xmlns:a16="http://schemas.microsoft.com/office/drawing/2014/main" id="{6C6B5FFE-7DF1-6842-E697-E4FC116C11E7}"/>
              </a:ext>
            </a:extLst>
          </p:cNvPr>
          <p:cNvSpPr/>
          <p:nvPr/>
        </p:nvSpPr>
        <p:spPr>
          <a:xfrm>
            <a:off x="2154448" y="3358754"/>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35" name="Rectangle 34">
            <a:extLst>
              <a:ext uri="{FF2B5EF4-FFF2-40B4-BE49-F238E27FC236}">
                <a16:creationId xmlns:a16="http://schemas.microsoft.com/office/drawing/2014/main" id="{61A92066-1DB8-658C-89CF-7533CFA710EB}"/>
              </a:ext>
            </a:extLst>
          </p:cNvPr>
          <p:cNvSpPr/>
          <p:nvPr/>
        </p:nvSpPr>
        <p:spPr>
          <a:xfrm>
            <a:off x="2154448" y="4585303"/>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36" name="Rectangle 35">
            <a:extLst>
              <a:ext uri="{FF2B5EF4-FFF2-40B4-BE49-F238E27FC236}">
                <a16:creationId xmlns:a16="http://schemas.microsoft.com/office/drawing/2014/main" id="{3404EF62-9655-0B04-D829-4C1388248CF8}"/>
              </a:ext>
            </a:extLst>
          </p:cNvPr>
          <p:cNvSpPr/>
          <p:nvPr/>
        </p:nvSpPr>
        <p:spPr>
          <a:xfrm>
            <a:off x="2154448" y="519857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37" name="Rectangle 36">
            <a:extLst>
              <a:ext uri="{FF2B5EF4-FFF2-40B4-BE49-F238E27FC236}">
                <a16:creationId xmlns:a16="http://schemas.microsoft.com/office/drawing/2014/main" id="{EC34ED9C-2357-33EF-985A-0B91E4C064A5}"/>
              </a:ext>
            </a:extLst>
          </p:cNvPr>
          <p:cNvSpPr/>
          <p:nvPr/>
        </p:nvSpPr>
        <p:spPr>
          <a:xfrm>
            <a:off x="2154448" y="5811856"/>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38" name="Rectangle 37">
            <a:extLst>
              <a:ext uri="{FF2B5EF4-FFF2-40B4-BE49-F238E27FC236}">
                <a16:creationId xmlns:a16="http://schemas.microsoft.com/office/drawing/2014/main" id="{0FA077FE-BF67-E909-AE8E-52A48E647F5E}"/>
              </a:ext>
            </a:extLst>
          </p:cNvPr>
          <p:cNvSpPr/>
          <p:nvPr/>
        </p:nvSpPr>
        <p:spPr>
          <a:xfrm>
            <a:off x="2154448" y="397202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cxnSp>
        <p:nvCxnSpPr>
          <p:cNvPr id="48" name="Straight Connector 47">
            <a:extLst>
              <a:ext uri="{FF2B5EF4-FFF2-40B4-BE49-F238E27FC236}">
                <a16:creationId xmlns:a16="http://schemas.microsoft.com/office/drawing/2014/main" id="{AECB9952-9261-62B0-20ED-4A614FD4841D}"/>
              </a:ext>
            </a:extLst>
          </p:cNvPr>
          <p:cNvCxnSpPr>
            <a:cxnSpLocks/>
          </p:cNvCxnSpPr>
          <p:nvPr/>
        </p:nvCxnSpPr>
        <p:spPr>
          <a:xfrm flipV="1">
            <a:off x="457264" y="3319993"/>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600449-61D8-ED2F-6137-70FC8E66CC5F}"/>
              </a:ext>
            </a:extLst>
          </p:cNvPr>
          <p:cNvCxnSpPr>
            <a:cxnSpLocks/>
          </p:cNvCxnSpPr>
          <p:nvPr/>
        </p:nvCxnSpPr>
        <p:spPr>
          <a:xfrm flipV="1">
            <a:off x="457264" y="3933267"/>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5E7AF3-0DD2-34E8-3D23-0D492781439F}"/>
              </a:ext>
            </a:extLst>
          </p:cNvPr>
          <p:cNvCxnSpPr>
            <a:cxnSpLocks/>
          </p:cNvCxnSpPr>
          <p:nvPr/>
        </p:nvCxnSpPr>
        <p:spPr>
          <a:xfrm flipV="1">
            <a:off x="457264" y="4546542"/>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84030-AD55-5D0F-2954-B15D1A56B9F5}"/>
              </a:ext>
            </a:extLst>
          </p:cNvPr>
          <p:cNvCxnSpPr>
            <a:cxnSpLocks/>
          </p:cNvCxnSpPr>
          <p:nvPr/>
        </p:nvCxnSpPr>
        <p:spPr>
          <a:xfrm flipV="1">
            <a:off x="457264" y="5159816"/>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E7DFEE-4B41-4DBC-653C-5C680055906E}"/>
              </a:ext>
            </a:extLst>
          </p:cNvPr>
          <p:cNvCxnSpPr>
            <a:cxnSpLocks/>
          </p:cNvCxnSpPr>
          <p:nvPr/>
        </p:nvCxnSpPr>
        <p:spPr>
          <a:xfrm flipV="1">
            <a:off x="457264" y="5773093"/>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Google Shape;746;p20">
            <a:extLst>
              <a:ext uri="{FF2B5EF4-FFF2-40B4-BE49-F238E27FC236}">
                <a16:creationId xmlns:a16="http://schemas.microsoft.com/office/drawing/2014/main" id="{12E72ACC-D99C-901F-98A3-133EDD925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2" name="Rectangle 1">
            <a:extLst>
              <a:ext uri="{FF2B5EF4-FFF2-40B4-BE49-F238E27FC236}">
                <a16:creationId xmlns:a16="http://schemas.microsoft.com/office/drawing/2014/main" id="{65363FFD-D2A0-5C9B-8AF3-C72C182A18C0}"/>
              </a:ext>
            </a:extLst>
          </p:cNvPr>
          <p:cNvSpPr/>
          <p:nvPr/>
        </p:nvSpPr>
        <p:spPr>
          <a:xfrm>
            <a:off x="457264" y="2130909"/>
            <a:ext cx="1624754" cy="53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5" name="TextBox 4">
            <a:extLst>
              <a:ext uri="{FF2B5EF4-FFF2-40B4-BE49-F238E27FC236}">
                <a16:creationId xmlns:a16="http://schemas.microsoft.com/office/drawing/2014/main" id="{1D843496-7F6C-726A-4BA8-00618BEA2085}"/>
              </a:ext>
            </a:extLst>
          </p:cNvPr>
          <p:cNvSpPr txBox="1"/>
          <p:nvPr/>
        </p:nvSpPr>
        <p:spPr>
          <a:xfrm>
            <a:off x="467804" y="1712828"/>
            <a:ext cx="1614216" cy="276999"/>
          </a:xfrm>
          <a:prstGeom prst="rect">
            <a:avLst/>
          </a:prstGeom>
          <a:noFill/>
        </p:spPr>
        <p:txBody>
          <a:bodyPr wrap="square" rtlCol="0" anchor="b">
            <a:spAutoFit/>
          </a:bodyPr>
          <a:lstStyle/>
          <a:p>
            <a:r>
              <a:rPr lang="en-GB" sz="1200" b="1" dirty="0"/>
              <a:t>Risk</a:t>
            </a:r>
          </a:p>
        </p:txBody>
      </p:sp>
      <p:cxnSp>
        <p:nvCxnSpPr>
          <p:cNvPr id="6" name="Straight Connector 5">
            <a:extLst>
              <a:ext uri="{FF2B5EF4-FFF2-40B4-BE49-F238E27FC236}">
                <a16:creationId xmlns:a16="http://schemas.microsoft.com/office/drawing/2014/main" id="{C167FB04-F0B5-C67A-1F90-C0B7D3C56957}"/>
              </a:ext>
            </a:extLst>
          </p:cNvPr>
          <p:cNvCxnSpPr>
            <a:cxnSpLocks/>
          </p:cNvCxnSpPr>
          <p:nvPr/>
        </p:nvCxnSpPr>
        <p:spPr>
          <a:xfrm flipH="1">
            <a:off x="467803" y="2025404"/>
            <a:ext cx="161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EF39476-C04D-7F96-0A38-94730B0D9B0E}"/>
              </a:ext>
            </a:extLst>
          </p:cNvPr>
          <p:cNvSpPr/>
          <p:nvPr/>
        </p:nvSpPr>
        <p:spPr>
          <a:xfrm>
            <a:off x="457264" y="2745480"/>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17" name="Rectangle 16">
            <a:extLst>
              <a:ext uri="{FF2B5EF4-FFF2-40B4-BE49-F238E27FC236}">
                <a16:creationId xmlns:a16="http://schemas.microsoft.com/office/drawing/2014/main" id="{60920D6A-D13D-630A-E69E-19BB0F50670E}"/>
              </a:ext>
            </a:extLst>
          </p:cNvPr>
          <p:cNvSpPr/>
          <p:nvPr/>
        </p:nvSpPr>
        <p:spPr>
          <a:xfrm>
            <a:off x="457264" y="3358754"/>
            <a:ext cx="1624754" cy="536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18" name="Rectangle 17">
            <a:extLst>
              <a:ext uri="{FF2B5EF4-FFF2-40B4-BE49-F238E27FC236}">
                <a16:creationId xmlns:a16="http://schemas.microsoft.com/office/drawing/2014/main" id="{6957A351-C485-E7EF-4F2E-382BB4C1380C}"/>
              </a:ext>
            </a:extLst>
          </p:cNvPr>
          <p:cNvSpPr/>
          <p:nvPr/>
        </p:nvSpPr>
        <p:spPr>
          <a:xfrm>
            <a:off x="457264" y="3972028"/>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19" name="Oval 18">
            <a:extLst>
              <a:ext uri="{FF2B5EF4-FFF2-40B4-BE49-F238E27FC236}">
                <a16:creationId xmlns:a16="http://schemas.microsoft.com/office/drawing/2014/main" id="{43BEC389-AD54-2AE8-4CE5-545121F5641B}"/>
              </a:ext>
            </a:extLst>
          </p:cNvPr>
          <p:cNvSpPr>
            <a:spLocks noChangeAspect="1"/>
          </p:cNvSpPr>
          <p:nvPr/>
        </p:nvSpPr>
        <p:spPr>
          <a:xfrm>
            <a:off x="327383" y="2281754"/>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20" name="Oval 19">
            <a:extLst>
              <a:ext uri="{FF2B5EF4-FFF2-40B4-BE49-F238E27FC236}">
                <a16:creationId xmlns:a16="http://schemas.microsoft.com/office/drawing/2014/main" id="{236EEEAF-3E7A-31E0-17FF-4AF5C0A26DB6}"/>
              </a:ext>
            </a:extLst>
          </p:cNvPr>
          <p:cNvSpPr>
            <a:spLocks noChangeAspect="1"/>
          </p:cNvSpPr>
          <p:nvPr/>
        </p:nvSpPr>
        <p:spPr>
          <a:xfrm>
            <a:off x="327383" y="2895677"/>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21" name="Oval 20">
            <a:extLst>
              <a:ext uri="{FF2B5EF4-FFF2-40B4-BE49-F238E27FC236}">
                <a16:creationId xmlns:a16="http://schemas.microsoft.com/office/drawing/2014/main" id="{A3A308F0-13A4-89C0-AF7C-7BDC07FCAB91}"/>
              </a:ext>
            </a:extLst>
          </p:cNvPr>
          <p:cNvSpPr>
            <a:spLocks noChangeAspect="1"/>
          </p:cNvSpPr>
          <p:nvPr/>
        </p:nvSpPr>
        <p:spPr>
          <a:xfrm>
            <a:off x="327383" y="3508951"/>
            <a:ext cx="236006" cy="23600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22" name="Rectangle 21">
            <a:extLst>
              <a:ext uri="{FF2B5EF4-FFF2-40B4-BE49-F238E27FC236}">
                <a16:creationId xmlns:a16="http://schemas.microsoft.com/office/drawing/2014/main" id="{055FCCE4-A684-A552-8C96-EC2326379EB1}"/>
              </a:ext>
            </a:extLst>
          </p:cNvPr>
          <p:cNvSpPr/>
          <p:nvPr/>
        </p:nvSpPr>
        <p:spPr>
          <a:xfrm>
            <a:off x="457264" y="5811856"/>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23" name="Rectangle 22">
            <a:extLst>
              <a:ext uri="{FF2B5EF4-FFF2-40B4-BE49-F238E27FC236}">
                <a16:creationId xmlns:a16="http://schemas.microsoft.com/office/drawing/2014/main" id="{9F72EB5D-A44C-F244-1C24-AD5D660D232D}"/>
              </a:ext>
            </a:extLst>
          </p:cNvPr>
          <p:cNvSpPr/>
          <p:nvPr/>
        </p:nvSpPr>
        <p:spPr>
          <a:xfrm>
            <a:off x="457264" y="4585303"/>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32" name="Rectangle 31">
            <a:extLst>
              <a:ext uri="{FF2B5EF4-FFF2-40B4-BE49-F238E27FC236}">
                <a16:creationId xmlns:a16="http://schemas.microsoft.com/office/drawing/2014/main" id="{C845DD8A-ECF3-BC04-44B7-33113D994048}"/>
              </a:ext>
            </a:extLst>
          </p:cNvPr>
          <p:cNvSpPr/>
          <p:nvPr/>
        </p:nvSpPr>
        <p:spPr>
          <a:xfrm>
            <a:off x="457264" y="519857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44" name="Oval 43">
            <a:extLst>
              <a:ext uri="{FF2B5EF4-FFF2-40B4-BE49-F238E27FC236}">
                <a16:creationId xmlns:a16="http://schemas.microsoft.com/office/drawing/2014/main" id="{A4FE6BE2-73C3-2B77-D840-24AC37BF72B6}"/>
              </a:ext>
            </a:extLst>
          </p:cNvPr>
          <p:cNvSpPr>
            <a:spLocks noChangeAspect="1"/>
          </p:cNvSpPr>
          <p:nvPr/>
        </p:nvSpPr>
        <p:spPr>
          <a:xfrm>
            <a:off x="327383" y="4122225"/>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45" name="Oval 44">
            <a:extLst>
              <a:ext uri="{FF2B5EF4-FFF2-40B4-BE49-F238E27FC236}">
                <a16:creationId xmlns:a16="http://schemas.microsoft.com/office/drawing/2014/main" id="{E5F00DF8-4627-72AC-969C-66AB2FC11ADC}"/>
              </a:ext>
            </a:extLst>
          </p:cNvPr>
          <p:cNvSpPr>
            <a:spLocks noChangeAspect="1"/>
          </p:cNvSpPr>
          <p:nvPr/>
        </p:nvSpPr>
        <p:spPr>
          <a:xfrm>
            <a:off x="327383" y="4735500"/>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46" name="Oval 45">
            <a:extLst>
              <a:ext uri="{FF2B5EF4-FFF2-40B4-BE49-F238E27FC236}">
                <a16:creationId xmlns:a16="http://schemas.microsoft.com/office/drawing/2014/main" id="{31DE9849-3B1B-5176-615B-6463A6F12646}"/>
              </a:ext>
            </a:extLst>
          </p:cNvPr>
          <p:cNvSpPr>
            <a:spLocks noChangeAspect="1"/>
          </p:cNvSpPr>
          <p:nvPr/>
        </p:nvSpPr>
        <p:spPr>
          <a:xfrm>
            <a:off x="327383" y="534877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53" name="Oval 52">
            <a:extLst>
              <a:ext uri="{FF2B5EF4-FFF2-40B4-BE49-F238E27FC236}">
                <a16:creationId xmlns:a16="http://schemas.microsoft.com/office/drawing/2014/main" id="{B87CA91F-6390-A2AC-62E7-33738FBEFC0A}"/>
              </a:ext>
            </a:extLst>
          </p:cNvPr>
          <p:cNvSpPr>
            <a:spLocks noChangeAspect="1"/>
          </p:cNvSpPr>
          <p:nvPr/>
        </p:nvSpPr>
        <p:spPr>
          <a:xfrm>
            <a:off x="327383" y="5962053"/>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58" name="Oval 57">
            <a:extLst>
              <a:ext uri="{FF2B5EF4-FFF2-40B4-BE49-F238E27FC236}">
                <a16:creationId xmlns:a16="http://schemas.microsoft.com/office/drawing/2014/main" id="{C4A596A1-C957-641A-CF7C-1923D1071F3D}"/>
              </a:ext>
            </a:extLst>
          </p:cNvPr>
          <p:cNvSpPr/>
          <p:nvPr/>
        </p:nvSpPr>
        <p:spPr>
          <a:xfrm>
            <a:off x="8119254" y="13273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9" name="Oval 58">
            <a:extLst>
              <a:ext uri="{FF2B5EF4-FFF2-40B4-BE49-F238E27FC236}">
                <a16:creationId xmlns:a16="http://schemas.microsoft.com/office/drawing/2014/main" id="{D99C7929-B950-4AB2-2256-BEB0E368D50E}"/>
              </a:ext>
            </a:extLst>
          </p:cNvPr>
          <p:cNvSpPr/>
          <p:nvPr/>
        </p:nvSpPr>
        <p:spPr>
          <a:xfrm>
            <a:off x="5757511"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61" name="Oval 60">
            <a:extLst>
              <a:ext uri="{FF2B5EF4-FFF2-40B4-BE49-F238E27FC236}">
                <a16:creationId xmlns:a16="http://schemas.microsoft.com/office/drawing/2014/main" id="{57E9D0EF-7D49-849E-C1EF-8DE06CABC94A}"/>
              </a:ext>
            </a:extLst>
          </p:cNvPr>
          <p:cNvSpPr/>
          <p:nvPr/>
        </p:nvSpPr>
        <p:spPr>
          <a:xfrm>
            <a:off x="10233919"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62" name="TextBox 61">
            <a:extLst>
              <a:ext uri="{FF2B5EF4-FFF2-40B4-BE49-F238E27FC236}">
                <a16:creationId xmlns:a16="http://schemas.microsoft.com/office/drawing/2014/main" id="{EEFE1AE3-F7C6-1B1A-F1CA-75E30BD1EF37}"/>
              </a:ext>
            </a:extLst>
          </p:cNvPr>
          <p:cNvSpPr txBox="1"/>
          <p:nvPr/>
        </p:nvSpPr>
        <p:spPr>
          <a:xfrm>
            <a:off x="10488022" y="1348247"/>
            <a:ext cx="1172993" cy="246221"/>
          </a:xfrm>
          <a:prstGeom prst="rect">
            <a:avLst/>
          </a:prstGeom>
          <a:noFill/>
        </p:spPr>
        <p:txBody>
          <a:bodyPr wrap="square" rtlCol="0" anchor="ctr">
            <a:spAutoFit/>
          </a:bodyPr>
          <a:lstStyle/>
          <a:p>
            <a:r>
              <a:rPr lang="en-GB" sz="1000" dirty="0"/>
              <a:t>[Category 3]</a:t>
            </a:r>
          </a:p>
        </p:txBody>
      </p:sp>
      <p:sp>
        <p:nvSpPr>
          <p:cNvPr id="63" name="TextBox 62">
            <a:extLst>
              <a:ext uri="{FF2B5EF4-FFF2-40B4-BE49-F238E27FC236}">
                <a16:creationId xmlns:a16="http://schemas.microsoft.com/office/drawing/2014/main" id="{0D15AAC3-BAF4-07B2-11AB-0EE1EA07E67F}"/>
              </a:ext>
            </a:extLst>
          </p:cNvPr>
          <p:cNvSpPr txBox="1"/>
          <p:nvPr/>
        </p:nvSpPr>
        <p:spPr>
          <a:xfrm>
            <a:off x="8373359" y="1348247"/>
            <a:ext cx="1894455" cy="246221"/>
          </a:xfrm>
          <a:prstGeom prst="rect">
            <a:avLst/>
          </a:prstGeom>
          <a:noFill/>
        </p:spPr>
        <p:txBody>
          <a:bodyPr wrap="square" rtlCol="0" anchor="ctr">
            <a:spAutoFit/>
          </a:bodyPr>
          <a:lstStyle/>
          <a:p>
            <a:r>
              <a:rPr lang="en-GB" sz="1000" dirty="0"/>
              <a:t>[Category 2]</a:t>
            </a:r>
          </a:p>
        </p:txBody>
      </p:sp>
      <p:sp>
        <p:nvSpPr>
          <p:cNvPr id="64" name="TextBox 63">
            <a:extLst>
              <a:ext uri="{FF2B5EF4-FFF2-40B4-BE49-F238E27FC236}">
                <a16:creationId xmlns:a16="http://schemas.microsoft.com/office/drawing/2014/main" id="{3261508E-AEA2-756D-6E6C-7A256ABB01FA}"/>
              </a:ext>
            </a:extLst>
          </p:cNvPr>
          <p:cNvSpPr txBox="1"/>
          <p:nvPr/>
        </p:nvSpPr>
        <p:spPr>
          <a:xfrm>
            <a:off x="6011616" y="1348247"/>
            <a:ext cx="2141533" cy="246221"/>
          </a:xfrm>
          <a:prstGeom prst="rect">
            <a:avLst/>
          </a:prstGeom>
          <a:noFill/>
        </p:spPr>
        <p:txBody>
          <a:bodyPr wrap="square" rtlCol="0" anchor="ctr">
            <a:spAutoFit/>
          </a:bodyPr>
          <a:lstStyle/>
          <a:p>
            <a:r>
              <a:rPr lang="en-GB" sz="1000" dirty="0"/>
              <a:t>[Category 1]</a:t>
            </a:r>
          </a:p>
        </p:txBody>
      </p:sp>
    </p:spTree>
    <p:extLst>
      <p:ext uri="{BB962C8B-B14F-4D97-AF65-F5344CB8AC3E}">
        <p14:creationId xmlns:p14="http://schemas.microsoft.com/office/powerpoint/2010/main" val="14030348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5E0-CC88-D6E8-C55D-EFAF110F8267}"/>
              </a:ext>
            </a:extLst>
          </p:cNvPr>
          <p:cNvSpPr>
            <a:spLocks noGrp="1"/>
          </p:cNvSpPr>
          <p:nvPr>
            <p:ph type="title"/>
          </p:nvPr>
        </p:nvSpPr>
        <p:spPr/>
        <p:txBody>
          <a:bodyPr/>
          <a:lstStyle/>
          <a:p>
            <a:r>
              <a:rPr lang="en-US" dirty="0"/>
              <a:t>Project is dependent on [insert e.g., ”accurate data from department x”]</a:t>
            </a:r>
          </a:p>
        </p:txBody>
      </p:sp>
      <p:sp>
        <p:nvSpPr>
          <p:cNvPr id="3" name="Subtitle 2">
            <a:extLst>
              <a:ext uri="{FF2B5EF4-FFF2-40B4-BE49-F238E27FC236}">
                <a16:creationId xmlns:a16="http://schemas.microsoft.com/office/drawing/2014/main" id="{716FE0E9-0702-1178-3918-3E91253C4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A17ADF9-4864-708A-29D4-3C0CB89E9C03}"/>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7E2D2BA-D1D9-7869-0785-10DB37BA7518}"/>
              </a:ext>
            </a:extLst>
          </p:cNvPr>
          <p:cNvGraphicFramePr>
            <a:graphicFrameLocks noGrp="1"/>
          </p:cNvGraphicFramePr>
          <p:nvPr>
            <p:extLst>
              <p:ext uri="{D42A27DB-BD31-4B8C-83A1-F6EECF244321}">
                <p14:modId xmlns:p14="http://schemas.microsoft.com/office/powerpoint/2010/main" val="780944627"/>
              </p:ext>
            </p:extLst>
          </p:nvPr>
        </p:nvGraphicFramePr>
        <p:xfrm>
          <a:off x="554735" y="1875600"/>
          <a:ext cx="11082528" cy="3877990"/>
        </p:xfrm>
        <a:graphic>
          <a:graphicData uri="http://schemas.openxmlformats.org/drawingml/2006/table">
            <a:tbl>
              <a:tblPr firstRow="1" bandRow="1">
                <a:tableStyleId>{5C22544A-7EE6-4342-B048-85BDC9FD1C3A}</a:tableStyleId>
              </a:tblPr>
              <a:tblGrid>
                <a:gridCol w="669908">
                  <a:extLst>
                    <a:ext uri="{9D8B030D-6E8A-4147-A177-3AD203B41FA5}">
                      <a16:colId xmlns:a16="http://schemas.microsoft.com/office/drawing/2014/main" val="3006600235"/>
                    </a:ext>
                  </a:extLst>
                </a:gridCol>
                <a:gridCol w="1583871">
                  <a:extLst>
                    <a:ext uri="{9D8B030D-6E8A-4147-A177-3AD203B41FA5}">
                      <a16:colId xmlns:a16="http://schemas.microsoft.com/office/drawing/2014/main" val="4090775736"/>
                    </a:ext>
                  </a:extLst>
                </a:gridCol>
                <a:gridCol w="3287485">
                  <a:extLst>
                    <a:ext uri="{9D8B030D-6E8A-4147-A177-3AD203B41FA5}">
                      <a16:colId xmlns:a16="http://schemas.microsoft.com/office/drawing/2014/main" val="120232459"/>
                    </a:ext>
                  </a:extLst>
                </a:gridCol>
                <a:gridCol w="1847088">
                  <a:extLst>
                    <a:ext uri="{9D8B030D-6E8A-4147-A177-3AD203B41FA5}">
                      <a16:colId xmlns:a16="http://schemas.microsoft.com/office/drawing/2014/main" val="2229577786"/>
                    </a:ext>
                  </a:extLst>
                </a:gridCol>
                <a:gridCol w="1847088">
                  <a:extLst>
                    <a:ext uri="{9D8B030D-6E8A-4147-A177-3AD203B41FA5}">
                      <a16:colId xmlns:a16="http://schemas.microsoft.com/office/drawing/2014/main" val="2602832513"/>
                    </a:ext>
                  </a:extLst>
                </a:gridCol>
                <a:gridCol w="1847088">
                  <a:extLst>
                    <a:ext uri="{9D8B030D-6E8A-4147-A177-3AD203B41FA5}">
                      <a16:colId xmlns:a16="http://schemas.microsoft.com/office/drawing/2014/main" val="2666037660"/>
                    </a:ext>
                  </a:extLst>
                </a:gridCol>
              </a:tblGrid>
              <a:tr h="522000">
                <a:tc gridSpan="2">
                  <a:txBody>
                    <a:bodyPr/>
                    <a:lstStyle/>
                    <a:p>
                      <a:pPr algn="ctr"/>
                      <a:r>
                        <a:rPr lang="en-US" sz="1200" noProof="0" dirty="0">
                          <a:solidFill>
                            <a:schemeClr val="bg1"/>
                          </a:solidFill>
                          <a:latin typeface="Arial" panose="020B0604020202020204" pitchFamily="34" charset="0"/>
                          <a:cs typeface="Arial" panose="020B0604020202020204" pitchFamily="34" charset="0"/>
                        </a:rPr>
                        <a:t>Dependency</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hMerge="1">
                  <a:txBody>
                    <a:bodyPr/>
                    <a:lstStyle/>
                    <a:p>
                      <a:endParaRPr lang="en-US"/>
                    </a:p>
                  </a:txBody>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Description</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Potential impact </a:t>
                      </a:r>
                      <a:br>
                        <a:rPr lang="en-US" sz="1200" noProof="0" dirty="0">
                          <a:solidFill>
                            <a:schemeClr val="bg1"/>
                          </a:solidFill>
                          <a:latin typeface="Arial" panose="020B0604020202020204" pitchFamily="34" charset="0"/>
                          <a:cs typeface="Arial" panose="020B0604020202020204" pitchFamily="34" charset="0"/>
                        </a:rPr>
                      </a:br>
                      <a:r>
                        <a:rPr lang="en-US" sz="1200" noProof="0" dirty="0">
                          <a:solidFill>
                            <a:schemeClr val="bg1"/>
                          </a:solidFill>
                          <a:latin typeface="Arial" panose="020B0604020202020204" pitchFamily="34" charset="0"/>
                          <a:cs typeface="Arial" panose="020B0604020202020204" pitchFamily="34" charset="0"/>
                        </a:rPr>
                        <a:t>on project</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Actions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Responsible</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211798432"/>
                  </a:ext>
                </a:extLst>
              </a:tr>
              <a:tr h="671198">
                <a:tc>
                  <a:txBody>
                    <a:bodyPr/>
                    <a:lstStyle/>
                    <a:p>
                      <a:pPr lvl="0" algn="ct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dependency]</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estimated impact on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lang="en-US" sz="1200" noProof="0" dirty="0">
                          <a:solidFill>
                            <a:schemeClr val="tx1"/>
                          </a:solidFill>
                          <a:latin typeface="Arial" panose="020B0604020202020204" pitchFamily="34" charset="0"/>
                          <a:cs typeface="Arial" panose="020B0604020202020204" pitchFamily="34" charset="0"/>
                        </a:rPr>
                        <a:t>[Insert person responsible for ensuring there is no block]</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45475932"/>
                  </a:ext>
                </a:extLst>
              </a:tr>
              <a:tr h="6711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dependency]</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estimated impact on project]</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person responsible for ensuring there is no block]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012532"/>
                  </a:ext>
                </a:extLst>
              </a:tr>
              <a:tr h="6711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dependency]</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estimated impact on project]</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person responsible for ensuring there is no block]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5710285"/>
                  </a:ext>
                </a:extLst>
              </a:tr>
              <a:tr h="6711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dependency]</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estimated impact on project]</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person responsible for ensuring there is no block]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29421421"/>
                  </a:ext>
                </a:extLst>
              </a:tr>
              <a:tr h="6711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dependency]</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estimated impact on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person responsible for ensuring there is no block]</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9556853"/>
                  </a:ext>
                </a:extLst>
              </a:tr>
            </a:tbl>
          </a:graphicData>
        </a:graphic>
      </p:graphicFrame>
      <p:sp>
        <p:nvSpPr>
          <p:cNvPr id="6" name="Google Shape;507;p14">
            <a:extLst>
              <a:ext uri="{FF2B5EF4-FFF2-40B4-BE49-F238E27FC236}">
                <a16:creationId xmlns:a16="http://schemas.microsoft.com/office/drawing/2014/main" id="{6486EB8C-D389-F922-A205-F7C407DB6C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E35875A-A029-40AE-01E2-08B590CF7B7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9" name="Oval 8">
            <a:extLst>
              <a:ext uri="{FF2B5EF4-FFF2-40B4-BE49-F238E27FC236}">
                <a16:creationId xmlns:a16="http://schemas.microsoft.com/office/drawing/2014/main" id="{93521062-2849-E856-F8FA-DE44A601F4DD}"/>
              </a:ext>
            </a:extLst>
          </p:cNvPr>
          <p:cNvSpPr/>
          <p:nvPr/>
        </p:nvSpPr>
        <p:spPr>
          <a:xfrm>
            <a:off x="700391" y="2559067"/>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10" name="Oval 9">
            <a:extLst>
              <a:ext uri="{FF2B5EF4-FFF2-40B4-BE49-F238E27FC236}">
                <a16:creationId xmlns:a16="http://schemas.microsoft.com/office/drawing/2014/main" id="{12E7293B-7A9B-172C-DE01-5B87344867E0}"/>
              </a:ext>
            </a:extLst>
          </p:cNvPr>
          <p:cNvSpPr/>
          <p:nvPr/>
        </p:nvSpPr>
        <p:spPr>
          <a:xfrm>
            <a:off x="700391" y="3235897"/>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1" name="Oval 10">
            <a:extLst>
              <a:ext uri="{FF2B5EF4-FFF2-40B4-BE49-F238E27FC236}">
                <a16:creationId xmlns:a16="http://schemas.microsoft.com/office/drawing/2014/main" id="{A891C81D-3139-A5C0-019A-34371B7810B1}"/>
              </a:ext>
            </a:extLst>
          </p:cNvPr>
          <p:cNvSpPr/>
          <p:nvPr/>
        </p:nvSpPr>
        <p:spPr>
          <a:xfrm>
            <a:off x="700391" y="3912727"/>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sp>
        <p:nvSpPr>
          <p:cNvPr id="12" name="Oval 11">
            <a:extLst>
              <a:ext uri="{FF2B5EF4-FFF2-40B4-BE49-F238E27FC236}">
                <a16:creationId xmlns:a16="http://schemas.microsoft.com/office/drawing/2014/main" id="{15A6E1AE-6828-2E72-B706-B47EE22ADF08}"/>
              </a:ext>
            </a:extLst>
          </p:cNvPr>
          <p:cNvSpPr/>
          <p:nvPr/>
        </p:nvSpPr>
        <p:spPr>
          <a:xfrm>
            <a:off x="700391" y="4589557"/>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4</a:t>
            </a:r>
          </a:p>
        </p:txBody>
      </p:sp>
      <p:sp>
        <p:nvSpPr>
          <p:cNvPr id="13" name="Oval 12">
            <a:extLst>
              <a:ext uri="{FF2B5EF4-FFF2-40B4-BE49-F238E27FC236}">
                <a16:creationId xmlns:a16="http://schemas.microsoft.com/office/drawing/2014/main" id="{B1AD6996-4FE5-F714-5BBD-A7A2F1A5B2FB}"/>
              </a:ext>
            </a:extLst>
          </p:cNvPr>
          <p:cNvSpPr/>
          <p:nvPr/>
        </p:nvSpPr>
        <p:spPr>
          <a:xfrm>
            <a:off x="700391" y="5266385"/>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5</a:t>
            </a:r>
          </a:p>
        </p:txBody>
      </p:sp>
    </p:spTree>
    <p:extLst>
      <p:ext uri="{BB962C8B-B14F-4D97-AF65-F5344CB8AC3E}">
        <p14:creationId xmlns:p14="http://schemas.microsoft.com/office/powerpoint/2010/main" val="14356061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5E0-CC88-D6E8-C55D-EFAF110F8267}"/>
              </a:ext>
            </a:extLst>
          </p:cNvPr>
          <p:cNvSpPr>
            <a:spLocks noGrp="1"/>
          </p:cNvSpPr>
          <p:nvPr>
            <p:ph type="title"/>
          </p:nvPr>
        </p:nvSpPr>
        <p:spPr/>
        <p:txBody>
          <a:bodyPr/>
          <a:lstStyle/>
          <a:p>
            <a:r>
              <a:rPr lang="en-US" dirty="0"/>
              <a:t>There are some constraints around [insert] that must be taken into consideration</a:t>
            </a:r>
          </a:p>
        </p:txBody>
      </p:sp>
      <p:sp>
        <p:nvSpPr>
          <p:cNvPr id="3" name="Subtitle 2">
            <a:extLst>
              <a:ext uri="{FF2B5EF4-FFF2-40B4-BE49-F238E27FC236}">
                <a16:creationId xmlns:a16="http://schemas.microsoft.com/office/drawing/2014/main" id="{716FE0E9-0702-1178-3918-3E91253C4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A17ADF9-4864-708A-29D4-3C0CB89E9C03}"/>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7E2D2BA-D1D9-7869-0785-10DB37BA7518}"/>
              </a:ext>
            </a:extLst>
          </p:cNvPr>
          <p:cNvGraphicFramePr>
            <a:graphicFrameLocks noGrp="1"/>
          </p:cNvGraphicFramePr>
          <p:nvPr>
            <p:extLst>
              <p:ext uri="{D42A27DB-BD31-4B8C-83A1-F6EECF244321}">
                <p14:modId xmlns:p14="http://schemas.microsoft.com/office/powerpoint/2010/main" val="1843826077"/>
              </p:ext>
            </p:extLst>
          </p:nvPr>
        </p:nvGraphicFramePr>
        <p:xfrm>
          <a:off x="554735" y="1875600"/>
          <a:ext cx="11082528" cy="4121718"/>
        </p:xfrm>
        <a:graphic>
          <a:graphicData uri="http://schemas.openxmlformats.org/drawingml/2006/table">
            <a:tbl>
              <a:tblPr firstRow="1" bandRow="1">
                <a:tableStyleId>{5C22544A-7EE6-4342-B048-85BDC9FD1C3A}</a:tableStyleId>
              </a:tblPr>
              <a:tblGrid>
                <a:gridCol w="651003">
                  <a:extLst>
                    <a:ext uri="{9D8B030D-6E8A-4147-A177-3AD203B41FA5}">
                      <a16:colId xmlns:a16="http://schemas.microsoft.com/office/drawing/2014/main" val="3006600235"/>
                    </a:ext>
                  </a:extLst>
                </a:gridCol>
                <a:gridCol w="2151825">
                  <a:extLst>
                    <a:ext uri="{9D8B030D-6E8A-4147-A177-3AD203B41FA5}">
                      <a16:colId xmlns:a16="http://schemas.microsoft.com/office/drawing/2014/main" val="4090775736"/>
                    </a:ext>
                  </a:extLst>
                </a:gridCol>
                <a:gridCol w="4139850">
                  <a:extLst>
                    <a:ext uri="{9D8B030D-6E8A-4147-A177-3AD203B41FA5}">
                      <a16:colId xmlns:a16="http://schemas.microsoft.com/office/drawing/2014/main" val="120232459"/>
                    </a:ext>
                  </a:extLst>
                </a:gridCol>
                <a:gridCol w="4139850">
                  <a:extLst>
                    <a:ext uri="{9D8B030D-6E8A-4147-A177-3AD203B41FA5}">
                      <a16:colId xmlns:a16="http://schemas.microsoft.com/office/drawing/2014/main" val="2602832513"/>
                    </a:ext>
                  </a:extLst>
                </a:gridCol>
              </a:tblGrid>
              <a:tr h="521222">
                <a:tc gridSpan="2">
                  <a:txBody>
                    <a:bodyPr/>
                    <a:lstStyle/>
                    <a:p>
                      <a:pPr algn="ctr"/>
                      <a:r>
                        <a:rPr lang="en-US" sz="1200" noProof="0" dirty="0">
                          <a:solidFill>
                            <a:schemeClr val="bg1"/>
                          </a:solidFill>
                          <a:latin typeface="Arial" panose="020B0604020202020204" pitchFamily="34" charset="0"/>
                          <a:cs typeface="Arial" panose="020B0604020202020204" pitchFamily="34" charset="0"/>
                        </a:rPr>
                        <a:t>Constraint</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Description</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Mitigation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211798432"/>
                  </a:ext>
                </a:extLst>
              </a:tr>
              <a:tr h="450062">
                <a:tc>
                  <a:txBody>
                    <a:bodyPr/>
                    <a:lstStyle/>
                    <a:p>
                      <a:pPr lvl="0" algn="ct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454759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0125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5710285"/>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29421421"/>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99556853"/>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989713849"/>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79539707"/>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7066047"/>
                  </a:ext>
                </a:extLst>
              </a:tr>
            </a:tbl>
          </a:graphicData>
        </a:graphic>
      </p:graphicFrame>
      <p:sp>
        <p:nvSpPr>
          <p:cNvPr id="6" name="Google Shape;507;p14">
            <a:extLst>
              <a:ext uri="{FF2B5EF4-FFF2-40B4-BE49-F238E27FC236}">
                <a16:creationId xmlns:a16="http://schemas.microsoft.com/office/drawing/2014/main" id="{6486EB8C-D389-F922-A205-F7C407DB6C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E35875A-A029-40AE-01E2-08B590CF7B7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9" name="Oval 8">
            <a:extLst>
              <a:ext uri="{FF2B5EF4-FFF2-40B4-BE49-F238E27FC236}">
                <a16:creationId xmlns:a16="http://schemas.microsoft.com/office/drawing/2014/main" id="{93521062-2849-E856-F8FA-DE44A601F4DD}"/>
              </a:ext>
            </a:extLst>
          </p:cNvPr>
          <p:cNvSpPr/>
          <p:nvPr/>
        </p:nvSpPr>
        <p:spPr>
          <a:xfrm>
            <a:off x="700391" y="2443319"/>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10" name="Oval 9">
            <a:extLst>
              <a:ext uri="{FF2B5EF4-FFF2-40B4-BE49-F238E27FC236}">
                <a16:creationId xmlns:a16="http://schemas.microsoft.com/office/drawing/2014/main" id="{12E7293B-7A9B-172C-DE01-5B87344867E0}"/>
              </a:ext>
            </a:extLst>
          </p:cNvPr>
          <p:cNvSpPr/>
          <p:nvPr/>
        </p:nvSpPr>
        <p:spPr>
          <a:xfrm>
            <a:off x="700391" y="2891548"/>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1" name="Oval 10">
            <a:extLst>
              <a:ext uri="{FF2B5EF4-FFF2-40B4-BE49-F238E27FC236}">
                <a16:creationId xmlns:a16="http://schemas.microsoft.com/office/drawing/2014/main" id="{A891C81D-3139-A5C0-019A-34371B7810B1}"/>
              </a:ext>
            </a:extLst>
          </p:cNvPr>
          <p:cNvSpPr/>
          <p:nvPr/>
        </p:nvSpPr>
        <p:spPr>
          <a:xfrm>
            <a:off x="700391" y="3339777"/>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sp>
        <p:nvSpPr>
          <p:cNvPr id="12" name="Oval 11">
            <a:extLst>
              <a:ext uri="{FF2B5EF4-FFF2-40B4-BE49-F238E27FC236}">
                <a16:creationId xmlns:a16="http://schemas.microsoft.com/office/drawing/2014/main" id="{15A6E1AE-6828-2E72-B706-B47EE22ADF08}"/>
              </a:ext>
            </a:extLst>
          </p:cNvPr>
          <p:cNvSpPr/>
          <p:nvPr/>
        </p:nvSpPr>
        <p:spPr>
          <a:xfrm>
            <a:off x="700391" y="3788006"/>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4</a:t>
            </a:r>
          </a:p>
        </p:txBody>
      </p:sp>
      <p:sp>
        <p:nvSpPr>
          <p:cNvPr id="13" name="Oval 12">
            <a:extLst>
              <a:ext uri="{FF2B5EF4-FFF2-40B4-BE49-F238E27FC236}">
                <a16:creationId xmlns:a16="http://schemas.microsoft.com/office/drawing/2014/main" id="{B1AD6996-4FE5-F714-5BBD-A7A2F1A5B2FB}"/>
              </a:ext>
            </a:extLst>
          </p:cNvPr>
          <p:cNvSpPr/>
          <p:nvPr/>
        </p:nvSpPr>
        <p:spPr>
          <a:xfrm>
            <a:off x="700391" y="4236235"/>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5</a:t>
            </a:r>
          </a:p>
        </p:txBody>
      </p:sp>
      <p:sp>
        <p:nvSpPr>
          <p:cNvPr id="14" name="Oval 13">
            <a:extLst>
              <a:ext uri="{FF2B5EF4-FFF2-40B4-BE49-F238E27FC236}">
                <a16:creationId xmlns:a16="http://schemas.microsoft.com/office/drawing/2014/main" id="{B032C64A-24EC-10B9-AC21-38DF6E9EA74F}"/>
              </a:ext>
            </a:extLst>
          </p:cNvPr>
          <p:cNvSpPr/>
          <p:nvPr/>
        </p:nvSpPr>
        <p:spPr>
          <a:xfrm>
            <a:off x="700391" y="4684464"/>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6</a:t>
            </a:r>
          </a:p>
        </p:txBody>
      </p:sp>
      <p:sp>
        <p:nvSpPr>
          <p:cNvPr id="15" name="Oval 14">
            <a:extLst>
              <a:ext uri="{FF2B5EF4-FFF2-40B4-BE49-F238E27FC236}">
                <a16:creationId xmlns:a16="http://schemas.microsoft.com/office/drawing/2014/main" id="{4D29CF7F-239F-BDC5-90A1-C1B8DBF2E111}"/>
              </a:ext>
            </a:extLst>
          </p:cNvPr>
          <p:cNvSpPr/>
          <p:nvPr/>
        </p:nvSpPr>
        <p:spPr>
          <a:xfrm>
            <a:off x="700391" y="5132693"/>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7</a:t>
            </a:r>
          </a:p>
        </p:txBody>
      </p:sp>
      <p:sp>
        <p:nvSpPr>
          <p:cNvPr id="16" name="Oval 15">
            <a:extLst>
              <a:ext uri="{FF2B5EF4-FFF2-40B4-BE49-F238E27FC236}">
                <a16:creationId xmlns:a16="http://schemas.microsoft.com/office/drawing/2014/main" id="{46C15C0A-16F1-4C04-8577-7746AA9CF76B}"/>
              </a:ext>
            </a:extLst>
          </p:cNvPr>
          <p:cNvSpPr/>
          <p:nvPr/>
        </p:nvSpPr>
        <p:spPr>
          <a:xfrm>
            <a:off x="700391" y="5580921"/>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8</a:t>
            </a:r>
          </a:p>
        </p:txBody>
      </p:sp>
    </p:spTree>
    <p:extLst>
      <p:ext uri="{BB962C8B-B14F-4D97-AF65-F5344CB8AC3E}">
        <p14:creationId xmlns:p14="http://schemas.microsoft.com/office/powerpoint/2010/main" val="25680696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5203128" cy="694944"/>
          </a:xfrm>
        </p:spPr>
        <p:txBody>
          <a:bodyPr vert="horz"/>
          <a:lstStyle/>
          <a:p>
            <a:r>
              <a:rPr lang="en-US" sz="4800" dirty="0"/>
              <a:t>Governance and monitoring</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9</a:t>
            </a:r>
          </a:p>
        </p:txBody>
      </p:sp>
    </p:spTree>
    <p:extLst>
      <p:ext uri="{BB962C8B-B14F-4D97-AF65-F5344CB8AC3E}">
        <p14:creationId xmlns:p14="http://schemas.microsoft.com/office/powerpoint/2010/main" val="36919221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C56F-02D4-552B-A866-07FDAEF8F8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4728C8-AF92-E83D-83E8-B32D9ACFC722}"/>
              </a:ext>
            </a:extLst>
          </p:cNvPr>
          <p:cNvSpPr>
            <a:spLocks noGrp="1"/>
          </p:cNvSpPr>
          <p:nvPr>
            <p:ph type="title"/>
          </p:nvPr>
        </p:nvSpPr>
        <p:spPr/>
        <p:txBody>
          <a:bodyPr/>
          <a:lstStyle/>
          <a:p>
            <a:r>
              <a:rPr lang="en-US" dirty="0"/>
              <a:t>Governance and monitoring</a:t>
            </a:r>
          </a:p>
        </p:txBody>
      </p:sp>
      <p:sp>
        <p:nvSpPr>
          <p:cNvPr id="5" name="Subtitle 4">
            <a:extLst>
              <a:ext uri="{FF2B5EF4-FFF2-40B4-BE49-F238E27FC236}">
                <a16:creationId xmlns:a16="http://schemas.microsoft.com/office/drawing/2014/main" id="{7FFE0683-6960-1E57-3501-59D643902D89}"/>
              </a:ext>
            </a:extLst>
          </p:cNvPr>
          <p:cNvSpPr>
            <a:spLocks noGrp="1"/>
          </p:cNvSpPr>
          <p:nvPr>
            <p:ph type="subTitle" idx="1"/>
          </p:nvPr>
        </p:nvSpPr>
        <p:spPr/>
        <p:txBody>
          <a:bodyPr/>
          <a:lstStyle/>
          <a:p>
            <a:r>
              <a:rPr lang="en-US" dirty="0"/>
              <a:t>Slideworks guide (I/II)</a:t>
            </a:r>
          </a:p>
        </p:txBody>
      </p:sp>
      <p:sp>
        <p:nvSpPr>
          <p:cNvPr id="2" name="Text Placeholder 1">
            <a:extLst>
              <a:ext uri="{FF2B5EF4-FFF2-40B4-BE49-F238E27FC236}">
                <a16:creationId xmlns:a16="http://schemas.microsoft.com/office/drawing/2014/main" id="{DAFB492F-1B4E-C8CE-C44A-CEC520E5D7B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029D1D8-75E2-944E-E49D-6E6A7AFE38E3}"/>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p>
          <a:p>
            <a:pPr algn="l"/>
            <a:r>
              <a:rPr lang="en-US" sz="1600" dirty="0">
                <a:solidFill>
                  <a:schemeClr val="tx1"/>
                </a:solidFill>
                <a:latin typeface="Arial" panose="020B0604020202020204" pitchFamily="34" charset="0"/>
                <a:cs typeface="Arial" panose="020B0604020202020204" pitchFamily="34" charset="0"/>
              </a:rPr>
              <a:t>1-3 slides outlining who is involved in the project and how the project will be managed</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5465AA-277B-191C-5A4B-28351E086291}"/>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Demonstrate how your proposed solution will be governed so stakeholders are confident </a:t>
            </a:r>
            <a:r>
              <a:rPr lang="en-US" sz="1600" dirty="0">
                <a:solidFill>
                  <a:schemeClr val="tx1"/>
                </a:solidFill>
                <a:latin typeface="Arial" panose="020B0604020202020204" pitchFamily="34" charset="0"/>
                <a:cs typeface="Arial" panose="020B0604020202020204" pitchFamily="34" charset="0"/>
              </a:rPr>
              <a:t>the implementation plan will not get derailed by either bad management or lack of proper involvement of the rest of the organization</a:t>
            </a:r>
          </a:p>
        </p:txBody>
      </p:sp>
      <p:sp>
        <p:nvSpPr>
          <p:cNvPr id="9" name="Rectangle 8">
            <a:extLst>
              <a:ext uri="{FF2B5EF4-FFF2-40B4-BE49-F238E27FC236}">
                <a16:creationId xmlns:a16="http://schemas.microsoft.com/office/drawing/2014/main" id="{DF4BB654-A036-A31E-8056-EFB09DF2F7EF}"/>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Establishing a clear governance structure ensures that there is a defined hierarchy of authority, responsibilities, and accountability (see list of typical groups and roles on the following page)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You may also want to define what monitoring and reporting mechanisms will be used to track the project's progress, identify issues early, and ensure accountability, which often include specific project management tools, ongoing status reports, and meetings.</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8080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BC6DD-00CC-95C6-6A45-779A3EC1D7C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50E4A7F-5276-79F2-1BD9-455BB2CB9408}"/>
              </a:ext>
            </a:extLst>
          </p:cNvPr>
          <p:cNvSpPr>
            <a:spLocks noGrp="1"/>
          </p:cNvSpPr>
          <p:nvPr>
            <p:ph type="title"/>
          </p:nvPr>
        </p:nvSpPr>
        <p:spPr/>
        <p:txBody>
          <a:bodyPr/>
          <a:lstStyle/>
          <a:p>
            <a:r>
              <a:rPr lang="en-US" dirty="0"/>
              <a:t>Governance and monitoring</a:t>
            </a:r>
          </a:p>
        </p:txBody>
      </p:sp>
      <p:sp>
        <p:nvSpPr>
          <p:cNvPr id="5" name="Subtitle 4">
            <a:extLst>
              <a:ext uri="{FF2B5EF4-FFF2-40B4-BE49-F238E27FC236}">
                <a16:creationId xmlns:a16="http://schemas.microsoft.com/office/drawing/2014/main" id="{59146170-47CD-21DA-0C80-3E2457C0D64D}"/>
              </a:ext>
            </a:extLst>
          </p:cNvPr>
          <p:cNvSpPr>
            <a:spLocks noGrp="1"/>
          </p:cNvSpPr>
          <p:nvPr>
            <p:ph type="subTitle" idx="1"/>
          </p:nvPr>
        </p:nvSpPr>
        <p:spPr/>
        <p:txBody>
          <a:bodyPr/>
          <a:lstStyle/>
          <a:p>
            <a:r>
              <a:rPr lang="en-US" dirty="0"/>
              <a:t>Slideworks guide (II/II)</a:t>
            </a:r>
          </a:p>
        </p:txBody>
      </p:sp>
      <p:sp>
        <p:nvSpPr>
          <p:cNvPr id="2" name="Text Placeholder 1">
            <a:extLst>
              <a:ext uri="{FF2B5EF4-FFF2-40B4-BE49-F238E27FC236}">
                <a16:creationId xmlns:a16="http://schemas.microsoft.com/office/drawing/2014/main" id="{9186F8F4-4781-6477-DF9E-D461D615CB64}"/>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432F642A-A32C-F0F2-1B02-9DC40477AB57}"/>
              </a:ext>
            </a:extLst>
          </p:cNvPr>
          <p:cNvSpPr/>
          <p:nvPr/>
        </p:nvSpPr>
        <p:spPr>
          <a:xfrm>
            <a:off x="3733890" y="1447711"/>
            <a:ext cx="7903373" cy="483878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A definition of the following groups and roles are often included:</a:t>
            </a: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Steering Committee: A group of senior executives or stakeholders who provide overall strategic direction, make high-level decisions, and ensure that the project aligns with organizational goals</a:t>
            </a:r>
            <a:br>
              <a:rPr lang="en-US" sz="1600" dirty="0">
                <a:solidFill>
                  <a:schemeClr val="tx1"/>
                </a:solidFill>
                <a:latin typeface="Arial" panose="020B0604020202020204" pitchFamily="34" charset="0"/>
                <a:cs typeface="Arial" panose="020B0604020202020204" pitchFamily="34" charset="0"/>
              </a:rPr>
            </a:br>
            <a:endParaRPr lang="en-US" sz="16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Project Sponsor: An individual or group with the authority to provide resources, make critical decisions, and support the project at the highest level. The sponsor is often a senior executive</a:t>
            </a:r>
            <a:br>
              <a:rPr lang="en-US" sz="1600" dirty="0">
                <a:solidFill>
                  <a:schemeClr val="tx1"/>
                </a:solidFill>
                <a:latin typeface="Arial" panose="020B0604020202020204" pitchFamily="34" charset="0"/>
                <a:cs typeface="Arial" panose="020B0604020202020204" pitchFamily="34" charset="0"/>
              </a:rPr>
            </a:br>
            <a:endParaRPr lang="en-US" sz="16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Project Manager: The person responsible for day-to-day management of the project, ensuring that the project stays on track, within budget, and meets its objectives. The project manager reports to the steering committee and project sponsor</a:t>
            </a:r>
            <a:br>
              <a:rPr lang="en-US" sz="1600" dirty="0">
                <a:solidFill>
                  <a:schemeClr val="tx1"/>
                </a:solidFill>
                <a:latin typeface="Arial" panose="020B0604020202020204" pitchFamily="34" charset="0"/>
                <a:cs typeface="Arial" panose="020B0604020202020204" pitchFamily="34" charset="0"/>
              </a:rPr>
            </a:br>
            <a:endParaRPr lang="en-US" sz="16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Project Team: A group of individuals with various skills and expertise necessary to carry out project tasks. The team may include internal staff and external consultants</a:t>
            </a:r>
          </a:p>
        </p:txBody>
      </p:sp>
    </p:spTree>
    <p:extLst>
      <p:ext uri="{BB962C8B-B14F-4D97-AF65-F5344CB8AC3E}">
        <p14:creationId xmlns:p14="http://schemas.microsoft.com/office/powerpoint/2010/main" val="428489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Business case checklist (I/II)</a:t>
            </a:r>
            <a:endParaRPr lang="en-US" dirty="0"/>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4779257"/>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identified a clear problem that you want to solve or a clear opportunity that you want to seize?</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Are you able to formulate that problem / opportunity in a short and concise statement?</a:t>
            </a:r>
            <a:endParaRPr lang="en-US" sz="1400" noProof="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Can you link that problem / opportunity to your organization’s overall strategy and business objectives? Where and how will it move the needle if you solve this?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How does it help your stakeholders’ needs and interests if you solve this?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identified metrics that map to each of your business objectives?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generated a full list of alternatives to meet your problem / opportunity by brainstorming with stakeholders and other relevant parties?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narrowed your alternatives to those that best address your objectives and key stakeholder needs?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gathered all the data you’ll need to be able to analyze your alternatives?</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Have you estimated a time frame for implementing the initiative and achieving the benefits?</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830997"/>
          </a:xfrm>
          <a:prstGeom prst="rect">
            <a:avLst/>
          </a:prstGeom>
          <a:noFill/>
        </p:spPr>
        <p:txBody>
          <a:bodyPr wrap="square" rtlCol="0">
            <a:spAutoFit/>
          </a:bodyPr>
          <a:lstStyle/>
          <a:p>
            <a:r>
              <a:rPr lang="en-GB" sz="1600" b="1" dirty="0"/>
              <a:t>Checklist for a great business case</a:t>
            </a:r>
            <a:endParaRPr lang="en-DK" sz="1600" b="1"/>
          </a:p>
        </p:txBody>
      </p:sp>
      <p:sp>
        <p:nvSpPr>
          <p:cNvPr id="5" name="Text Placeholder 4">
            <a:extLst>
              <a:ext uri="{FF2B5EF4-FFF2-40B4-BE49-F238E27FC236}">
                <a16:creationId xmlns:a16="http://schemas.microsoft.com/office/drawing/2014/main" id="{A7CB82DD-DC91-2774-460E-C7B89C452806}"/>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5574008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B09BDC-09B7-5A48-8CDD-862B44396ECD}"/>
              </a:ext>
            </a:extLst>
          </p:cNvPr>
          <p:cNvSpPr txBox="1"/>
          <p:nvPr/>
        </p:nvSpPr>
        <p:spPr>
          <a:xfrm>
            <a:off x="908956" y="2250595"/>
            <a:ext cx="2171700" cy="10002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Step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Preparation and planning</a:t>
            </a:r>
          </a:p>
        </p:txBody>
      </p:sp>
      <p:sp>
        <p:nvSpPr>
          <p:cNvPr id="14" name="TextBox 13">
            <a:extLst>
              <a:ext uri="{FF2B5EF4-FFF2-40B4-BE49-F238E27FC236}">
                <a16:creationId xmlns:a16="http://schemas.microsoft.com/office/drawing/2014/main" id="{98C989CA-9C49-854E-A3D9-0E48447610C9}"/>
              </a:ext>
            </a:extLst>
          </p:cNvPr>
          <p:cNvSpPr txBox="1"/>
          <p:nvPr/>
        </p:nvSpPr>
        <p:spPr>
          <a:xfrm>
            <a:off x="3635833" y="2250595"/>
            <a:ext cx="2171700" cy="100027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Step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phase e.g., Solution design]</a:t>
            </a:r>
          </a:p>
        </p:txBody>
      </p:sp>
      <p:sp>
        <p:nvSpPr>
          <p:cNvPr id="15" name="TextBox 14">
            <a:extLst>
              <a:ext uri="{FF2B5EF4-FFF2-40B4-BE49-F238E27FC236}">
                <a16:creationId xmlns:a16="http://schemas.microsoft.com/office/drawing/2014/main" id="{ED3A0374-B115-3A4A-BEA2-C1F0DDE34EAF}"/>
              </a:ext>
            </a:extLst>
          </p:cNvPr>
          <p:cNvSpPr txBox="1"/>
          <p:nvPr/>
        </p:nvSpPr>
        <p:spPr>
          <a:xfrm>
            <a:off x="6362710" y="2250595"/>
            <a:ext cx="2171700" cy="10002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Step 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phase e.g., Solution iteration]</a:t>
            </a:r>
          </a:p>
        </p:txBody>
      </p:sp>
      <p:sp>
        <p:nvSpPr>
          <p:cNvPr id="16" name="TextBox 15">
            <a:extLst>
              <a:ext uri="{FF2B5EF4-FFF2-40B4-BE49-F238E27FC236}">
                <a16:creationId xmlns:a16="http://schemas.microsoft.com/office/drawing/2014/main" id="{14F8177C-9D4E-B941-984D-BDE763A7F246}"/>
              </a:ext>
            </a:extLst>
          </p:cNvPr>
          <p:cNvSpPr txBox="1"/>
          <p:nvPr/>
        </p:nvSpPr>
        <p:spPr>
          <a:xfrm>
            <a:off x="9089588" y="2250595"/>
            <a:ext cx="2171700" cy="12772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Step 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phase e.g., </a:t>
            </a:r>
            <a:r>
              <a:rPr lang="en-US" b="1" dirty="0">
                <a:latin typeface="Arial" panose="020B0604020202020204" pitchFamily="34" charset="0"/>
                <a:ea typeface="Helvetica Neue" panose="02000503000000020004" pitchFamily="2" charset="0"/>
                <a:cs typeface="Arial" panose="020B0604020202020204" pitchFamily="34" charset="0"/>
              </a:rPr>
              <a:t>R</a:t>
            </a: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oll-out preparation]</a:t>
            </a:r>
          </a:p>
        </p:txBody>
      </p:sp>
      <p:sp>
        <p:nvSpPr>
          <p:cNvPr id="20" name="TextBox 19">
            <a:extLst>
              <a:ext uri="{FF2B5EF4-FFF2-40B4-BE49-F238E27FC236}">
                <a16:creationId xmlns:a16="http://schemas.microsoft.com/office/drawing/2014/main" id="{366D5EEB-6852-544A-88C7-97EBA3ACC915}"/>
              </a:ext>
            </a:extLst>
          </p:cNvPr>
          <p:cNvSpPr txBox="1"/>
          <p:nvPr/>
        </p:nvSpPr>
        <p:spPr>
          <a:xfrm>
            <a:off x="691978" y="3975924"/>
            <a:ext cx="2410435"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“Assemble and onboard project team”]</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“Gather data”]</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“Book key experts and stakeholders”]</a:t>
            </a:r>
          </a:p>
        </p:txBody>
      </p:sp>
      <p:sp>
        <p:nvSpPr>
          <p:cNvPr id="21" name="TextBox 20">
            <a:extLst>
              <a:ext uri="{FF2B5EF4-FFF2-40B4-BE49-F238E27FC236}">
                <a16:creationId xmlns:a16="http://schemas.microsoft.com/office/drawing/2014/main" id="{F3080650-74E7-484B-9FC7-9428F4478E2F}"/>
              </a:ext>
            </a:extLst>
          </p:cNvPr>
          <p:cNvSpPr txBox="1"/>
          <p:nvPr/>
        </p:nvSpPr>
        <p:spPr>
          <a:xfrm>
            <a:off x="3530970" y="3975924"/>
            <a:ext cx="2410435" cy="2339102"/>
          </a:xfrm>
          <a:prstGeom prst="rect">
            <a:avLst/>
          </a:prstGeom>
          <a:noFill/>
        </p:spPr>
        <p:txBody>
          <a:bodyPr wrap="square" rtlCol="0">
            <a:spAutoFit/>
          </a:bodyPr>
          <a:lstStyle/>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“Validate identified problem </a:t>
            </a:r>
            <a:r>
              <a:rPr lang="en-US" sz="1400" dirty="0">
                <a:latin typeface="Arial" panose="020B0604020202020204" pitchFamily="34" charset="0"/>
                <a:ea typeface="Helvetica Neue" panose="02000503000000020004" pitchFamily="2" charset="0"/>
                <a:cs typeface="Arial" panose="020B0604020202020204" pitchFamily="34" charset="0"/>
              </a:rPr>
              <a:t>with wider group</a:t>
            </a: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“Explore solution options in detail”]</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“Develop proof-of-concept of chosen option”]</a:t>
            </a:r>
          </a:p>
        </p:txBody>
      </p:sp>
      <p:sp>
        <p:nvSpPr>
          <p:cNvPr id="22" name="TextBox 21">
            <a:extLst>
              <a:ext uri="{FF2B5EF4-FFF2-40B4-BE49-F238E27FC236}">
                <a16:creationId xmlns:a16="http://schemas.microsoft.com/office/drawing/2014/main" id="{BFBCCCBD-F594-E74B-A399-F109781E4FEF}"/>
              </a:ext>
            </a:extLst>
          </p:cNvPr>
          <p:cNvSpPr txBox="1"/>
          <p:nvPr/>
        </p:nvSpPr>
        <p:spPr>
          <a:xfrm>
            <a:off x="6215684" y="3975924"/>
            <a:ext cx="2410435" cy="2123658"/>
          </a:xfrm>
          <a:prstGeom prst="rect">
            <a:avLst/>
          </a:prstGeom>
          <a:noFill/>
        </p:spPr>
        <p:txBody>
          <a:bodyPr wrap="square" rtlCol="0">
            <a:spAutoFit/>
          </a:bodyPr>
          <a:lstStyle/>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“Test POC with selected group”]</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“Iterate on solution based on feedback”]</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“Stress-test solution”]</a:t>
            </a:r>
          </a:p>
        </p:txBody>
      </p:sp>
      <p:sp>
        <p:nvSpPr>
          <p:cNvPr id="23" name="TextBox 22">
            <a:extLst>
              <a:ext uri="{FF2B5EF4-FFF2-40B4-BE49-F238E27FC236}">
                <a16:creationId xmlns:a16="http://schemas.microsoft.com/office/drawing/2014/main" id="{691161E0-8BA4-7B4F-86A6-FF2861DA74F7}"/>
              </a:ext>
            </a:extLst>
          </p:cNvPr>
          <p:cNvSpPr txBox="1"/>
          <p:nvPr/>
        </p:nvSpPr>
        <p:spPr>
          <a:xfrm>
            <a:off x="8900399" y="3975924"/>
            <a:ext cx="2545364" cy="1908215"/>
          </a:xfrm>
          <a:prstGeom prst="rect">
            <a:avLst/>
          </a:prstGeom>
          <a:noFill/>
        </p:spPr>
        <p:txBody>
          <a:bodyPr wrap="square" rtlCol="0">
            <a:spAutoFit/>
          </a:bodyPr>
          <a:lstStyle/>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“Summarize findings”]</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“Develop roll-out plan”]</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“Get backing for solution roll-out from Steering Group”]</a:t>
            </a:r>
          </a:p>
        </p:txBody>
      </p:sp>
      <p:cxnSp>
        <p:nvCxnSpPr>
          <p:cNvPr id="12" name="Straight Connector 11">
            <a:extLst>
              <a:ext uri="{FF2B5EF4-FFF2-40B4-BE49-F238E27FC236}">
                <a16:creationId xmlns:a16="http://schemas.microsoft.com/office/drawing/2014/main" id="{97E3D160-7143-FB48-BEA2-2AA8FE8AF891}"/>
              </a:ext>
            </a:extLst>
          </p:cNvPr>
          <p:cNvCxnSpPr>
            <a:cxnSpLocks/>
          </p:cNvCxnSpPr>
          <p:nvPr/>
        </p:nvCxnSpPr>
        <p:spPr>
          <a:xfrm>
            <a:off x="678000" y="3613397"/>
            <a:ext cx="10836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1D52B6-4833-A674-1127-2D0C780AD835}"/>
              </a:ext>
            </a:extLst>
          </p:cNvPr>
          <p:cNvSpPr>
            <a:spLocks noGrp="1"/>
          </p:cNvSpPr>
          <p:nvPr>
            <p:ph type="title"/>
          </p:nvPr>
        </p:nvSpPr>
        <p:spPr/>
        <p:txBody>
          <a:bodyPr/>
          <a:lstStyle/>
          <a:p>
            <a:r>
              <a:rPr lang="en-US" dirty="0"/>
              <a:t>We will go through four high-level steps, with majority of time spent on [insert phase]</a:t>
            </a:r>
          </a:p>
        </p:txBody>
      </p:sp>
      <p:sp>
        <p:nvSpPr>
          <p:cNvPr id="3" name="Subtitle 2">
            <a:extLst>
              <a:ext uri="{FF2B5EF4-FFF2-40B4-BE49-F238E27FC236}">
                <a16:creationId xmlns:a16="http://schemas.microsoft.com/office/drawing/2014/main" id="{CE318CA5-8DDD-4719-6B29-611737A14DF7}"/>
              </a:ext>
            </a:extLst>
          </p:cNvPr>
          <p:cNvSpPr>
            <a:spLocks noGrp="1"/>
          </p:cNvSpPr>
          <p:nvPr>
            <p:ph type="subTitle" idx="1"/>
          </p:nvPr>
        </p:nvSpPr>
        <p:spPr/>
        <p:txBody>
          <a:bodyPr/>
          <a:lstStyle/>
          <a:p>
            <a:endParaRPr lang="en-US" dirty="0"/>
          </a:p>
        </p:txBody>
      </p:sp>
      <p:sp>
        <p:nvSpPr>
          <p:cNvPr id="5" name="Text Placeholder 4">
            <a:extLst>
              <a:ext uri="{FF2B5EF4-FFF2-40B4-BE49-F238E27FC236}">
                <a16:creationId xmlns:a16="http://schemas.microsoft.com/office/drawing/2014/main" id="{43936FE1-D512-79EE-0D73-152E92CB9EDE}"/>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413AF494-24F8-9E15-C86A-9F4F8ADF46B7}"/>
              </a:ext>
            </a:extLst>
          </p:cNvPr>
          <p:cNvSpPr/>
          <p:nvPr/>
        </p:nvSpPr>
        <p:spPr>
          <a:xfrm>
            <a:off x="9089588" y="910041"/>
            <a:ext cx="3102412" cy="81386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Slideworks note: This slide is connected in a continuous story with the next three slides</a:t>
            </a:r>
          </a:p>
        </p:txBody>
      </p:sp>
      <p:sp>
        <p:nvSpPr>
          <p:cNvPr id="7" name="Google Shape;507;p14">
            <a:extLst>
              <a:ext uri="{FF2B5EF4-FFF2-40B4-BE49-F238E27FC236}">
                <a16:creationId xmlns:a16="http://schemas.microsoft.com/office/drawing/2014/main" id="{381F92CC-0639-43F2-785E-2C2E0253A96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9124550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2F422-CBC9-B243-BA9E-A56F4C6948EB}"/>
              </a:ext>
            </a:extLst>
          </p:cNvPr>
          <p:cNvSpPr>
            <a:spLocks noGrp="1"/>
          </p:cNvSpPr>
          <p:nvPr>
            <p:ph type="title"/>
          </p:nvPr>
        </p:nvSpPr>
        <p:spPr/>
        <p:txBody>
          <a:bodyPr/>
          <a:lstStyle/>
          <a:p>
            <a:r>
              <a:rPr lang="en-US" dirty="0"/>
              <a:t>The project is estimated to take [insert] weeks</a:t>
            </a:r>
          </a:p>
        </p:txBody>
      </p:sp>
      <p:sp>
        <p:nvSpPr>
          <p:cNvPr id="3" name="Text Placeholder 2">
            <a:extLst>
              <a:ext uri="{FF2B5EF4-FFF2-40B4-BE49-F238E27FC236}">
                <a16:creationId xmlns:a16="http://schemas.microsoft.com/office/drawing/2014/main" id="{46C6CB38-12FA-6687-9498-DF25587B8201}"/>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36D9C5EB-47A4-B3D8-F287-0432FAD29D73}"/>
              </a:ext>
            </a:extLst>
          </p:cNvPr>
          <p:cNvSpPr/>
          <p:nvPr/>
        </p:nvSpPr>
        <p:spPr>
          <a:xfrm>
            <a:off x="8541158" y="910041"/>
            <a:ext cx="3650842" cy="81386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Slideworks note: This slide is connected in a continuous story with the previous and next two slides</a:t>
            </a:r>
          </a:p>
        </p:txBody>
      </p:sp>
      <p:graphicFrame>
        <p:nvGraphicFramePr>
          <p:cNvPr id="9" name="Table 16">
            <a:extLst>
              <a:ext uri="{FF2B5EF4-FFF2-40B4-BE49-F238E27FC236}">
                <a16:creationId xmlns:a16="http://schemas.microsoft.com/office/drawing/2014/main" id="{5AE32AAA-B206-8368-BCC4-B0F974A25CC7}"/>
              </a:ext>
            </a:extLst>
          </p:cNvPr>
          <p:cNvGraphicFramePr>
            <a:graphicFrameLocks noGrp="1"/>
          </p:cNvGraphicFramePr>
          <p:nvPr>
            <p:extLst>
              <p:ext uri="{D42A27DB-BD31-4B8C-83A1-F6EECF244321}">
                <p14:modId xmlns:p14="http://schemas.microsoft.com/office/powerpoint/2010/main" val="2359553181"/>
              </p:ext>
            </p:extLst>
          </p:nvPr>
        </p:nvGraphicFramePr>
        <p:xfrm>
          <a:off x="580829" y="1802950"/>
          <a:ext cx="11082526" cy="4319344"/>
        </p:xfrm>
        <a:graphic>
          <a:graphicData uri="http://schemas.openxmlformats.org/drawingml/2006/table">
            <a:tbl>
              <a:tblPr firstRow="1" bandRow="1">
                <a:tableStyleId>{5C22544A-7EE6-4342-B048-85BDC9FD1C3A}</a:tableStyleId>
              </a:tblPr>
              <a:tblGrid>
                <a:gridCol w="852502">
                  <a:extLst>
                    <a:ext uri="{9D8B030D-6E8A-4147-A177-3AD203B41FA5}">
                      <a16:colId xmlns:a16="http://schemas.microsoft.com/office/drawing/2014/main" val="3967884771"/>
                    </a:ext>
                  </a:extLst>
                </a:gridCol>
                <a:gridCol w="852502">
                  <a:extLst>
                    <a:ext uri="{9D8B030D-6E8A-4147-A177-3AD203B41FA5}">
                      <a16:colId xmlns:a16="http://schemas.microsoft.com/office/drawing/2014/main" val="3446692750"/>
                    </a:ext>
                  </a:extLst>
                </a:gridCol>
                <a:gridCol w="852502">
                  <a:extLst>
                    <a:ext uri="{9D8B030D-6E8A-4147-A177-3AD203B41FA5}">
                      <a16:colId xmlns:a16="http://schemas.microsoft.com/office/drawing/2014/main" val="510908600"/>
                    </a:ext>
                  </a:extLst>
                </a:gridCol>
                <a:gridCol w="852502">
                  <a:extLst>
                    <a:ext uri="{9D8B030D-6E8A-4147-A177-3AD203B41FA5}">
                      <a16:colId xmlns:a16="http://schemas.microsoft.com/office/drawing/2014/main" val="1725786944"/>
                    </a:ext>
                  </a:extLst>
                </a:gridCol>
                <a:gridCol w="852502">
                  <a:extLst>
                    <a:ext uri="{9D8B030D-6E8A-4147-A177-3AD203B41FA5}">
                      <a16:colId xmlns:a16="http://schemas.microsoft.com/office/drawing/2014/main" val="1773311710"/>
                    </a:ext>
                  </a:extLst>
                </a:gridCol>
                <a:gridCol w="852502">
                  <a:extLst>
                    <a:ext uri="{9D8B030D-6E8A-4147-A177-3AD203B41FA5}">
                      <a16:colId xmlns:a16="http://schemas.microsoft.com/office/drawing/2014/main" val="2017164978"/>
                    </a:ext>
                  </a:extLst>
                </a:gridCol>
                <a:gridCol w="852502">
                  <a:extLst>
                    <a:ext uri="{9D8B030D-6E8A-4147-A177-3AD203B41FA5}">
                      <a16:colId xmlns:a16="http://schemas.microsoft.com/office/drawing/2014/main" val="4251334898"/>
                    </a:ext>
                  </a:extLst>
                </a:gridCol>
                <a:gridCol w="852502">
                  <a:extLst>
                    <a:ext uri="{9D8B030D-6E8A-4147-A177-3AD203B41FA5}">
                      <a16:colId xmlns:a16="http://schemas.microsoft.com/office/drawing/2014/main" val="1609705175"/>
                    </a:ext>
                  </a:extLst>
                </a:gridCol>
                <a:gridCol w="852502">
                  <a:extLst>
                    <a:ext uri="{9D8B030D-6E8A-4147-A177-3AD203B41FA5}">
                      <a16:colId xmlns:a16="http://schemas.microsoft.com/office/drawing/2014/main" val="3837617628"/>
                    </a:ext>
                  </a:extLst>
                </a:gridCol>
                <a:gridCol w="852502">
                  <a:extLst>
                    <a:ext uri="{9D8B030D-6E8A-4147-A177-3AD203B41FA5}">
                      <a16:colId xmlns:a16="http://schemas.microsoft.com/office/drawing/2014/main" val="2867986750"/>
                    </a:ext>
                  </a:extLst>
                </a:gridCol>
                <a:gridCol w="852502">
                  <a:extLst>
                    <a:ext uri="{9D8B030D-6E8A-4147-A177-3AD203B41FA5}">
                      <a16:colId xmlns:a16="http://schemas.microsoft.com/office/drawing/2014/main" val="3268055240"/>
                    </a:ext>
                  </a:extLst>
                </a:gridCol>
                <a:gridCol w="852502">
                  <a:extLst>
                    <a:ext uri="{9D8B030D-6E8A-4147-A177-3AD203B41FA5}">
                      <a16:colId xmlns:a16="http://schemas.microsoft.com/office/drawing/2014/main" val="3557073714"/>
                    </a:ext>
                  </a:extLst>
                </a:gridCol>
                <a:gridCol w="852502">
                  <a:extLst>
                    <a:ext uri="{9D8B030D-6E8A-4147-A177-3AD203B41FA5}">
                      <a16:colId xmlns:a16="http://schemas.microsoft.com/office/drawing/2014/main" val="1887243010"/>
                    </a:ext>
                  </a:extLst>
                </a:gridCol>
              </a:tblGrid>
              <a:tr h="428509">
                <a:tc>
                  <a:txBody>
                    <a:bodyPr/>
                    <a:lstStyle/>
                    <a:p>
                      <a:pPr algn="ctr"/>
                      <a:r>
                        <a:rPr lang="en-US" sz="1000" dirty="0">
                          <a:solidFill>
                            <a:schemeClr val="tx1"/>
                          </a:solidFill>
                        </a:rPr>
                        <a:t>WEEK 1</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13</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3470589"/>
                  </a:ext>
                </a:extLst>
              </a:tr>
              <a:tr h="778167">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3560443"/>
                  </a:ext>
                </a:extLst>
              </a:tr>
              <a:tr h="778167">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960323"/>
                  </a:ext>
                </a:extLst>
              </a:tr>
              <a:tr h="778167">
                <a:tc>
                  <a:txBody>
                    <a:bodyPr/>
                    <a:lstStyle/>
                    <a:p>
                      <a:endParaRPr lang="en-US" sz="120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575557"/>
                  </a:ext>
                </a:extLst>
              </a:tr>
              <a:tr h="778167">
                <a:tc>
                  <a:txBody>
                    <a:bodyPr/>
                    <a:lstStyle/>
                    <a:p>
                      <a:endParaRPr lang="en-US" sz="120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4895715"/>
                  </a:ext>
                </a:extLst>
              </a:tr>
              <a:tr h="778167">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884013"/>
                  </a:ext>
                </a:extLst>
              </a:tr>
            </a:tbl>
          </a:graphicData>
        </a:graphic>
      </p:graphicFrame>
      <p:sp>
        <p:nvSpPr>
          <p:cNvPr id="41" name="Rectangle 40">
            <a:extLst>
              <a:ext uri="{FF2B5EF4-FFF2-40B4-BE49-F238E27FC236}">
                <a16:creationId xmlns:a16="http://schemas.microsoft.com/office/drawing/2014/main" id="{70BF930B-2842-2242-B22B-44AD7C34AB54}"/>
              </a:ext>
            </a:extLst>
          </p:cNvPr>
          <p:cNvSpPr/>
          <p:nvPr/>
        </p:nvSpPr>
        <p:spPr>
          <a:xfrm>
            <a:off x="580829" y="2256969"/>
            <a:ext cx="1664993"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Preparation and planning</a:t>
            </a:r>
          </a:p>
        </p:txBody>
      </p:sp>
      <p:sp>
        <p:nvSpPr>
          <p:cNvPr id="43" name="Rectangle 42">
            <a:extLst>
              <a:ext uri="{FF2B5EF4-FFF2-40B4-BE49-F238E27FC236}">
                <a16:creationId xmlns:a16="http://schemas.microsoft.com/office/drawing/2014/main" id="{277BC5B3-B6E3-2140-BBC9-80013CEE05D6}"/>
              </a:ext>
            </a:extLst>
          </p:cNvPr>
          <p:cNvSpPr/>
          <p:nvPr/>
        </p:nvSpPr>
        <p:spPr>
          <a:xfrm>
            <a:off x="2285406" y="3034460"/>
            <a:ext cx="16632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Solution design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Develop initial solution</a:t>
            </a:r>
          </a:p>
        </p:txBody>
      </p:sp>
      <p:sp>
        <p:nvSpPr>
          <p:cNvPr id="53" name="Rectangle 52">
            <a:extLst>
              <a:ext uri="{FF2B5EF4-FFF2-40B4-BE49-F238E27FC236}">
                <a16:creationId xmlns:a16="http://schemas.microsoft.com/office/drawing/2014/main" id="{168F7047-1BFE-0A44-A7AC-6593BB126792}"/>
              </a:ext>
            </a:extLst>
          </p:cNvPr>
          <p:cNvSpPr/>
          <p:nvPr/>
        </p:nvSpPr>
        <p:spPr>
          <a:xfrm>
            <a:off x="3988190" y="3811951"/>
            <a:ext cx="5111931"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Solution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Continuously test and iterate solution to ensure feasibility and viability at larger scale</a:t>
            </a:r>
          </a:p>
        </p:txBody>
      </p:sp>
      <p:sp>
        <p:nvSpPr>
          <p:cNvPr id="57" name="Rectangle 56">
            <a:extLst>
              <a:ext uri="{FF2B5EF4-FFF2-40B4-BE49-F238E27FC236}">
                <a16:creationId xmlns:a16="http://schemas.microsoft.com/office/drawing/2014/main" id="{255DF47E-0AAE-AD47-ABC3-CEDD112C9D96}"/>
              </a:ext>
            </a:extLst>
          </p:cNvPr>
          <p:cNvSpPr/>
          <p:nvPr/>
        </p:nvSpPr>
        <p:spPr>
          <a:xfrm>
            <a:off x="9139705" y="4589442"/>
            <a:ext cx="16632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Prepare roll-out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Summarize findings and develop roll-out plan</a:t>
            </a:r>
          </a:p>
        </p:txBody>
      </p:sp>
      <p:sp>
        <p:nvSpPr>
          <p:cNvPr id="84" name="Rectangle 83">
            <a:extLst>
              <a:ext uri="{FF2B5EF4-FFF2-40B4-BE49-F238E27FC236}">
                <a16:creationId xmlns:a16="http://schemas.microsoft.com/office/drawing/2014/main" id="{EA52E372-A69A-2243-AB44-72D08E5C9D86}"/>
              </a:ext>
            </a:extLst>
          </p:cNvPr>
          <p:cNvSpPr/>
          <p:nvPr/>
        </p:nvSpPr>
        <p:spPr>
          <a:xfrm>
            <a:off x="10842490" y="5366931"/>
            <a:ext cx="853139"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Present</a:t>
            </a:r>
            <a:b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Present findings to SG</a:t>
            </a:r>
          </a:p>
        </p:txBody>
      </p:sp>
      <p:sp>
        <p:nvSpPr>
          <p:cNvPr id="17" name="TextBox 16">
            <a:extLst>
              <a:ext uri="{FF2B5EF4-FFF2-40B4-BE49-F238E27FC236}">
                <a16:creationId xmlns:a16="http://schemas.microsoft.com/office/drawing/2014/main" id="{7BA691CB-EACA-A375-6B0C-85192F4A6755}"/>
              </a:ext>
            </a:extLst>
          </p:cNvPr>
          <p:cNvSpPr txBox="1"/>
          <p:nvPr/>
        </p:nvSpPr>
        <p:spPr>
          <a:xfrm>
            <a:off x="580829" y="1414981"/>
            <a:ext cx="3546328" cy="259492"/>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200" b="1" dirty="0"/>
              <a:t>High-level project plan:</a:t>
            </a:r>
          </a:p>
        </p:txBody>
      </p:sp>
      <p:sp>
        <p:nvSpPr>
          <p:cNvPr id="2" name="Google Shape;507;p14">
            <a:extLst>
              <a:ext uri="{FF2B5EF4-FFF2-40B4-BE49-F238E27FC236}">
                <a16:creationId xmlns:a16="http://schemas.microsoft.com/office/drawing/2014/main" id="{E11A5995-C351-444C-2E4B-C81351FCF79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7B938175-ACA7-AAF0-29EB-2E9F6CC5916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964026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2F422-CBC9-B243-BA9E-A56F4C6948EB}"/>
              </a:ext>
            </a:extLst>
          </p:cNvPr>
          <p:cNvSpPr>
            <a:spLocks noGrp="1"/>
          </p:cNvSpPr>
          <p:nvPr>
            <p:ph type="title"/>
          </p:nvPr>
        </p:nvSpPr>
        <p:spPr/>
        <p:txBody>
          <a:bodyPr/>
          <a:lstStyle/>
          <a:p>
            <a:r>
              <a:rPr lang="en-US" dirty="0"/>
              <a:t>We suggest two sounding board meetings, as well as weekly touchpoints with project management team to ensure alignment</a:t>
            </a:r>
          </a:p>
        </p:txBody>
      </p:sp>
      <p:sp>
        <p:nvSpPr>
          <p:cNvPr id="3" name="Text Placeholder 2">
            <a:extLst>
              <a:ext uri="{FF2B5EF4-FFF2-40B4-BE49-F238E27FC236}">
                <a16:creationId xmlns:a16="http://schemas.microsoft.com/office/drawing/2014/main" id="{46C6CB38-12FA-6687-9498-DF25587B8201}"/>
              </a:ext>
            </a:extLst>
          </p:cNvPr>
          <p:cNvSpPr>
            <a:spLocks noGrp="1"/>
          </p:cNvSpPr>
          <p:nvPr>
            <p:ph type="body" sz="quarter" idx="17"/>
          </p:nvPr>
        </p:nvSpPr>
        <p:spPr/>
        <p:txBody>
          <a:bodyPr/>
          <a:lstStyle/>
          <a:p>
            <a:endParaRPr lang="en-US"/>
          </a:p>
        </p:txBody>
      </p:sp>
      <p:graphicFrame>
        <p:nvGraphicFramePr>
          <p:cNvPr id="9" name="Table 16">
            <a:extLst>
              <a:ext uri="{FF2B5EF4-FFF2-40B4-BE49-F238E27FC236}">
                <a16:creationId xmlns:a16="http://schemas.microsoft.com/office/drawing/2014/main" id="{5AE32AAA-B206-8368-BCC4-B0F974A25CC7}"/>
              </a:ext>
            </a:extLst>
          </p:cNvPr>
          <p:cNvGraphicFramePr>
            <a:graphicFrameLocks noGrp="1"/>
          </p:cNvGraphicFramePr>
          <p:nvPr>
            <p:extLst>
              <p:ext uri="{D42A27DB-BD31-4B8C-83A1-F6EECF244321}">
                <p14:modId xmlns:p14="http://schemas.microsoft.com/office/powerpoint/2010/main" val="3657071131"/>
              </p:ext>
            </p:extLst>
          </p:nvPr>
        </p:nvGraphicFramePr>
        <p:xfrm>
          <a:off x="580829" y="1802950"/>
          <a:ext cx="11082526" cy="2926693"/>
        </p:xfrm>
        <a:graphic>
          <a:graphicData uri="http://schemas.openxmlformats.org/drawingml/2006/table">
            <a:tbl>
              <a:tblPr firstRow="1" bandRow="1">
                <a:tableStyleId>{5C22544A-7EE6-4342-B048-85BDC9FD1C3A}</a:tableStyleId>
              </a:tblPr>
              <a:tblGrid>
                <a:gridCol w="852502">
                  <a:extLst>
                    <a:ext uri="{9D8B030D-6E8A-4147-A177-3AD203B41FA5}">
                      <a16:colId xmlns:a16="http://schemas.microsoft.com/office/drawing/2014/main" val="3967884771"/>
                    </a:ext>
                  </a:extLst>
                </a:gridCol>
                <a:gridCol w="852502">
                  <a:extLst>
                    <a:ext uri="{9D8B030D-6E8A-4147-A177-3AD203B41FA5}">
                      <a16:colId xmlns:a16="http://schemas.microsoft.com/office/drawing/2014/main" val="3446692750"/>
                    </a:ext>
                  </a:extLst>
                </a:gridCol>
                <a:gridCol w="852502">
                  <a:extLst>
                    <a:ext uri="{9D8B030D-6E8A-4147-A177-3AD203B41FA5}">
                      <a16:colId xmlns:a16="http://schemas.microsoft.com/office/drawing/2014/main" val="510908600"/>
                    </a:ext>
                  </a:extLst>
                </a:gridCol>
                <a:gridCol w="852502">
                  <a:extLst>
                    <a:ext uri="{9D8B030D-6E8A-4147-A177-3AD203B41FA5}">
                      <a16:colId xmlns:a16="http://schemas.microsoft.com/office/drawing/2014/main" val="1725786944"/>
                    </a:ext>
                  </a:extLst>
                </a:gridCol>
                <a:gridCol w="852502">
                  <a:extLst>
                    <a:ext uri="{9D8B030D-6E8A-4147-A177-3AD203B41FA5}">
                      <a16:colId xmlns:a16="http://schemas.microsoft.com/office/drawing/2014/main" val="1773311710"/>
                    </a:ext>
                  </a:extLst>
                </a:gridCol>
                <a:gridCol w="852502">
                  <a:extLst>
                    <a:ext uri="{9D8B030D-6E8A-4147-A177-3AD203B41FA5}">
                      <a16:colId xmlns:a16="http://schemas.microsoft.com/office/drawing/2014/main" val="2017164978"/>
                    </a:ext>
                  </a:extLst>
                </a:gridCol>
                <a:gridCol w="852502">
                  <a:extLst>
                    <a:ext uri="{9D8B030D-6E8A-4147-A177-3AD203B41FA5}">
                      <a16:colId xmlns:a16="http://schemas.microsoft.com/office/drawing/2014/main" val="4251334898"/>
                    </a:ext>
                  </a:extLst>
                </a:gridCol>
                <a:gridCol w="852502">
                  <a:extLst>
                    <a:ext uri="{9D8B030D-6E8A-4147-A177-3AD203B41FA5}">
                      <a16:colId xmlns:a16="http://schemas.microsoft.com/office/drawing/2014/main" val="1609705175"/>
                    </a:ext>
                  </a:extLst>
                </a:gridCol>
                <a:gridCol w="852502">
                  <a:extLst>
                    <a:ext uri="{9D8B030D-6E8A-4147-A177-3AD203B41FA5}">
                      <a16:colId xmlns:a16="http://schemas.microsoft.com/office/drawing/2014/main" val="3837617628"/>
                    </a:ext>
                  </a:extLst>
                </a:gridCol>
                <a:gridCol w="852502">
                  <a:extLst>
                    <a:ext uri="{9D8B030D-6E8A-4147-A177-3AD203B41FA5}">
                      <a16:colId xmlns:a16="http://schemas.microsoft.com/office/drawing/2014/main" val="2867986750"/>
                    </a:ext>
                  </a:extLst>
                </a:gridCol>
                <a:gridCol w="852502">
                  <a:extLst>
                    <a:ext uri="{9D8B030D-6E8A-4147-A177-3AD203B41FA5}">
                      <a16:colId xmlns:a16="http://schemas.microsoft.com/office/drawing/2014/main" val="3268055240"/>
                    </a:ext>
                  </a:extLst>
                </a:gridCol>
                <a:gridCol w="852502">
                  <a:extLst>
                    <a:ext uri="{9D8B030D-6E8A-4147-A177-3AD203B41FA5}">
                      <a16:colId xmlns:a16="http://schemas.microsoft.com/office/drawing/2014/main" val="3557073714"/>
                    </a:ext>
                  </a:extLst>
                </a:gridCol>
                <a:gridCol w="852502">
                  <a:extLst>
                    <a:ext uri="{9D8B030D-6E8A-4147-A177-3AD203B41FA5}">
                      <a16:colId xmlns:a16="http://schemas.microsoft.com/office/drawing/2014/main" val="1887243010"/>
                    </a:ext>
                  </a:extLst>
                </a:gridCol>
              </a:tblGrid>
              <a:tr h="290348">
                <a:tc>
                  <a:txBody>
                    <a:bodyPr/>
                    <a:lstStyle/>
                    <a:p>
                      <a:pPr algn="ctr"/>
                      <a:r>
                        <a:rPr lang="en-US" sz="1000" dirty="0">
                          <a:solidFill>
                            <a:schemeClr val="tx1"/>
                          </a:solidFill>
                        </a:rPr>
                        <a:t>WEEK 1</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13</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3470589"/>
                  </a:ext>
                </a:extLst>
              </a:tr>
              <a:tr h="527269">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3560443"/>
                  </a:ext>
                </a:extLst>
              </a:tr>
              <a:tr h="527269">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960323"/>
                  </a:ext>
                </a:extLst>
              </a:tr>
              <a:tr h="527269">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575557"/>
                  </a:ext>
                </a:extLst>
              </a:tr>
              <a:tr h="527269">
                <a:tc>
                  <a:txBody>
                    <a:bodyPr/>
                    <a:lstStyle/>
                    <a:p>
                      <a:endParaRPr lang="en-US" sz="120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4895715"/>
                  </a:ext>
                </a:extLst>
              </a:tr>
              <a:tr h="527269">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884013"/>
                  </a:ext>
                </a:extLst>
              </a:tr>
            </a:tbl>
          </a:graphicData>
        </a:graphic>
      </p:graphicFrame>
      <p:sp>
        <p:nvSpPr>
          <p:cNvPr id="41" name="Rectangle 40">
            <a:extLst>
              <a:ext uri="{FF2B5EF4-FFF2-40B4-BE49-F238E27FC236}">
                <a16:creationId xmlns:a16="http://schemas.microsoft.com/office/drawing/2014/main" id="{70BF930B-2842-2242-B22B-44AD7C34AB54}"/>
              </a:ext>
            </a:extLst>
          </p:cNvPr>
          <p:cNvSpPr/>
          <p:nvPr/>
        </p:nvSpPr>
        <p:spPr>
          <a:xfrm>
            <a:off x="580829" y="2112591"/>
            <a:ext cx="1664993" cy="4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Preparation and planning</a:t>
            </a:r>
          </a:p>
        </p:txBody>
      </p:sp>
      <p:sp>
        <p:nvSpPr>
          <p:cNvPr id="43" name="Rectangle 42">
            <a:extLst>
              <a:ext uri="{FF2B5EF4-FFF2-40B4-BE49-F238E27FC236}">
                <a16:creationId xmlns:a16="http://schemas.microsoft.com/office/drawing/2014/main" id="{277BC5B3-B6E3-2140-BBC9-80013CEE05D6}"/>
              </a:ext>
            </a:extLst>
          </p:cNvPr>
          <p:cNvSpPr/>
          <p:nvPr/>
        </p:nvSpPr>
        <p:spPr>
          <a:xfrm>
            <a:off x="2285406" y="2640426"/>
            <a:ext cx="1663200" cy="4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Solution design</a:t>
            </a:r>
          </a:p>
        </p:txBody>
      </p:sp>
      <p:sp>
        <p:nvSpPr>
          <p:cNvPr id="53" name="Rectangle 52">
            <a:extLst>
              <a:ext uri="{FF2B5EF4-FFF2-40B4-BE49-F238E27FC236}">
                <a16:creationId xmlns:a16="http://schemas.microsoft.com/office/drawing/2014/main" id="{168F7047-1BFE-0A44-A7AC-6593BB126792}"/>
              </a:ext>
            </a:extLst>
          </p:cNvPr>
          <p:cNvSpPr/>
          <p:nvPr/>
        </p:nvSpPr>
        <p:spPr>
          <a:xfrm>
            <a:off x="3988190" y="3168261"/>
            <a:ext cx="5111931" cy="4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Solution iteration</a:t>
            </a:r>
          </a:p>
        </p:txBody>
      </p:sp>
      <p:sp>
        <p:nvSpPr>
          <p:cNvPr id="57" name="Rectangle 56">
            <a:extLst>
              <a:ext uri="{FF2B5EF4-FFF2-40B4-BE49-F238E27FC236}">
                <a16:creationId xmlns:a16="http://schemas.microsoft.com/office/drawing/2014/main" id="{255DF47E-0AAE-AD47-ABC3-CEDD112C9D96}"/>
              </a:ext>
            </a:extLst>
          </p:cNvPr>
          <p:cNvSpPr/>
          <p:nvPr/>
        </p:nvSpPr>
        <p:spPr>
          <a:xfrm>
            <a:off x="9139705" y="3696096"/>
            <a:ext cx="1663200" cy="4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Prepare roll-out plan</a:t>
            </a:r>
          </a:p>
        </p:txBody>
      </p:sp>
      <p:sp>
        <p:nvSpPr>
          <p:cNvPr id="84" name="Rectangle 83">
            <a:extLst>
              <a:ext uri="{FF2B5EF4-FFF2-40B4-BE49-F238E27FC236}">
                <a16:creationId xmlns:a16="http://schemas.microsoft.com/office/drawing/2014/main" id="{EA52E372-A69A-2243-AB44-72D08E5C9D86}"/>
              </a:ext>
            </a:extLst>
          </p:cNvPr>
          <p:cNvSpPr/>
          <p:nvPr/>
        </p:nvSpPr>
        <p:spPr>
          <a:xfrm>
            <a:off x="10842490" y="4223931"/>
            <a:ext cx="853139" cy="4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Present</a:t>
            </a:r>
            <a:endPar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2" name="Rectangle 1">
            <a:extLst>
              <a:ext uri="{FF2B5EF4-FFF2-40B4-BE49-F238E27FC236}">
                <a16:creationId xmlns:a16="http://schemas.microsoft.com/office/drawing/2014/main" id="{B1C28654-710A-E5F7-39F3-7974266160D9}"/>
              </a:ext>
            </a:extLst>
          </p:cNvPr>
          <p:cNvSpPr/>
          <p:nvPr/>
        </p:nvSpPr>
        <p:spPr>
          <a:xfrm>
            <a:off x="8541158" y="910041"/>
            <a:ext cx="3650842" cy="81386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Slideworks note: This slide is connected in a continuous story with the previous two and next slide</a:t>
            </a:r>
          </a:p>
        </p:txBody>
      </p:sp>
      <p:cxnSp>
        <p:nvCxnSpPr>
          <p:cNvPr id="5" name="Straight Connector 4">
            <a:extLst>
              <a:ext uri="{FF2B5EF4-FFF2-40B4-BE49-F238E27FC236}">
                <a16:creationId xmlns:a16="http://schemas.microsoft.com/office/drawing/2014/main" id="{2809625F-ECFD-271E-C49D-AF5C315F2BB2}"/>
              </a:ext>
            </a:extLst>
          </p:cNvPr>
          <p:cNvCxnSpPr>
            <a:cxnSpLocks/>
            <a:endCxn id="11" idx="0"/>
          </p:cNvCxnSpPr>
          <p:nvPr/>
        </p:nvCxnSpPr>
        <p:spPr>
          <a:xfrm>
            <a:off x="1201519" y="2623822"/>
            <a:ext cx="0" cy="234000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9C0829C-2C27-F071-7F6C-2C81A070F816}"/>
              </a:ext>
            </a:extLst>
          </p:cNvPr>
          <p:cNvSpPr/>
          <p:nvPr/>
        </p:nvSpPr>
        <p:spPr>
          <a:xfrm>
            <a:off x="3013343" y="5244556"/>
            <a:ext cx="1737755"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Sounding board </a:t>
            </a:r>
            <a:b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to discuss </a:t>
            </a: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solution proof-of-concept</a:t>
            </a:r>
            <a:endPar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FB375A58-0E39-8826-7DA2-F014B4029D7F}"/>
              </a:ext>
            </a:extLst>
          </p:cNvPr>
          <p:cNvCxnSpPr>
            <a:cxnSpLocks/>
          </p:cNvCxnSpPr>
          <p:nvPr/>
        </p:nvCxnSpPr>
        <p:spPr>
          <a:xfrm>
            <a:off x="3878301" y="3126426"/>
            <a:ext cx="0" cy="181373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39AFD-FDE6-C140-D9D6-56887AB2E38D}"/>
              </a:ext>
            </a:extLst>
          </p:cNvPr>
          <p:cNvSpPr/>
          <p:nvPr/>
        </p:nvSpPr>
        <p:spPr>
          <a:xfrm>
            <a:off x="8165033" y="5244556"/>
            <a:ext cx="1737755"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Sounding board </a:t>
            </a:r>
            <a:b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to discuss </a:t>
            </a: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final solution</a:t>
            </a:r>
            <a:endPar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Oval 10">
            <a:extLst>
              <a:ext uri="{FF2B5EF4-FFF2-40B4-BE49-F238E27FC236}">
                <a16:creationId xmlns:a16="http://schemas.microsoft.com/office/drawing/2014/main" id="{F0FB30F7-592F-B994-CF7C-00A722129ABB}"/>
              </a:ext>
            </a:extLst>
          </p:cNvPr>
          <p:cNvSpPr/>
          <p:nvPr/>
        </p:nvSpPr>
        <p:spPr>
          <a:xfrm>
            <a:off x="1084184" y="4963822"/>
            <a:ext cx="234669" cy="2417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Oval 11">
            <a:extLst>
              <a:ext uri="{FF2B5EF4-FFF2-40B4-BE49-F238E27FC236}">
                <a16:creationId xmlns:a16="http://schemas.microsoft.com/office/drawing/2014/main" id="{61EE36D5-9045-AD15-CE39-5FED1357A318}"/>
              </a:ext>
            </a:extLst>
          </p:cNvPr>
          <p:cNvSpPr/>
          <p:nvPr/>
        </p:nvSpPr>
        <p:spPr>
          <a:xfrm>
            <a:off x="3764886" y="4963822"/>
            <a:ext cx="234669" cy="2417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Oval 12">
            <a:extLst>
              <a:ext uri="{FF2B5EF4-FFF2-40B4-BE49-F238E27FC236}">
                <a16:creationId xmlns:a16="http://schemas.microsoft.com/office/drawing/2014/main" id="{4334368D-66EB-1C1D-EE6D-92608B26DE69}"/>
              </a:ext>
            </a:extLst>
          </p:cNvPr>
          <p:cNvSpPr/>
          <p:nvPr/>
        </p:nvSpPr>
        <p:spPr>
          <a:xfrm>
            <a:off x="8916576" y="4963822"/>
            <a:ext cx="234669" cy="2417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Oval 13">
            <a:extLst>
              <a:ext uri="{FF2B5EF4-FFF2-40B4-BE49-F238E27FC236}">
                <a16:creationId xmlns:a16="http://schemas.microsoft.com/office/drawing/2014/main" id="{7F114D51-5D22-3AAA-A2C8-18ACE706EFCB}"/>
              </a:ext>
            </a:extLst>
          </p:cNvPr>
          <p:cNvSpPr/>
          <p:nvPr/>
        </p:nvSpPr>
        <p:spPr>
          <a:xfrm>
            <a:off x="1767936"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Oval 14">
            <a:extLst>
              <a:ext uri="{FF2B5EF4-FFF2-40B4-BE49-F238E27FC236}">
                <a16:creationId xmlns:a16="http://schemas.microsoft.com/office/drawing/2014/main" id="{79578C5F-0954-7F3B-3789-19F4EA20D458}"/>
              </a:ext>
            </a:extLst>
          </p:cNvPr>
          <p:cNvSpPr/>
          <p:nvPr/>
        </p:nvSpPr>
        <p:spPr>
          <a:xfrm>
            <a:off x="3472100"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Oval 15">
            <a:extLst>
              <a:ext uri="{FF2B5EF4-FFF2-40B4-BE49-F238E27FC236}">
                <a16:creationId xmlns:a16="http://schemas.microsoft.com/office/drawing/2014/main" id="{D4478165-8360-3304-4470-DF23AE09D9A9}"/>
              </a:ext>
            </a:extLst>
          </p:cNvPr>
          <p:cNvSpPr/>
          <p:nvPr/>
        </p:nvSpPr>
        <p:spPr>
          <a:xfrm>
            <a:off x="4324182"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Oval 16">
            <a:extLst>
              <a:ext uri="{FF2B5EF4-FFF2-40B4-BE49-F238E27FC236}">
                <a16:creationId xmlns:a16="http://schemas.microsoft.com/office/drawing/2014/main" id="{68DE8EC6-6781-0ADC-2F3C-14102EC15360}"/>
              </a:ext>
            </a:extLst>
          </p:cNvPr>
          <p:cNvSpPr/>
          <p:nvPr/>
        </p:nvSpPr>
        <p:spPr>
          <a:xfrm>
            <a:off x="6028346"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Oval 17">
            <a:extLst>
              <a:ext uri="{FF2B5EF4-FFF2-40B4-BE49-F238E27FC236}">
                <a16:creationId xmlns:a16="http://schemas.microsoft.com/office/drawing/2014/main" id="{2539E8AB-D5CF-2B09-A28F-68C0EF148257}"/>
              </a:ext>
            </a:extLst>
          </p:cNvPr>
          <p:cNvSpPr/>
          <p:nvPr/>
        </p:nvSpPr>
        <p:spPr>
          <a:xfrm>
            <a:off x="7732510"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Oval 18">
            <a:extLst>
              <a:ext uri="{FF2B5EF4-FFF2-40B4-BE49-F238E27FC236}">
                <a16:creationId xmlns:a16="http://schemas.microsoft.com/office/drawing/2014/main" id="{BD534A08-73CA-7506-8E63-3DC71EFB7030}"/>
              </a:ext>
            </a:extLst>
          </p:cNvPr>
          <p:cNvSpPr/>
          <p:nvPr/>
        </p:nvSpPr>
        <p:spPr>
          <a:xfrm>
            <a:off x="10288753"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ectangle 29">
            <a:extLst>
              <a:ext uri="{FF2B5EF4-FFF2-40B4-BE49-F238E27FC236}">
                <a16:creationId xmlns:a16="http://schemas.microsoft.com/office/drawing/2014/main" id="{8013C878-D577-BFBA-596C-814F67797437}"/>
              </a:ext>
            </a:extLst>
          </p:cNvPr>
          <p:cNvSpPr/>
          <p:nvPr/>
        </p:nvSpPr>
        <p:spPr>
          <a:xfrm>
            <a:off x="421404" y="5244556"/>
            <a:ext cx="1543418"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a:t>
            </a:r>
            <a:r>
              <a:rPr kumimoji="0" lang="en-US" sz="1200" b="1" i="0" u="none" strike="noStrike" kern="1200" cap="none" spc="0" normalizeH="0" baseline="0" noProof="0" dirty="0" err="1">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ickoff</a:t>
            </a:r>
            <a: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 workshop </a:t>
            </a:r>
            <a:r>
              <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with project team to align on overall plan</a:t>
            </a:r>
          </a:p>
        </p:txBody>
      </p:sp>
      <p:sp>
        <p:nvSpPr>
          <p:cNvPr id="31" name="Oval 30">
            <a:extLst>
              <a:ext uri="{FF2B5EF4-FFF2-40B4-BE49-F238E27FC236}">
                <a16:creationId xmlns:a16="http://schemas.microsoft.com/office/drawing/2014/main" id="{899F7B8D-623E-A597-8533-6DD65E34C0A5}"/>
              </a:ext>
            </a:extLst>
          </p:cNvPr>
          <p:cNvSpPr/>
          <p:nvPr/>
        </p:nvSpPr>
        <p:spPr>
          <a:xfrm>
            <a:off x="9436674"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Oval 31">
            <a:extLst>
              <a:ext uri="{FF2B5EF4-FFF2-40B4-BE49-F238E27FC236}">
                <a16:creationId xmlns:a16="http://schemas.microsoft.com/office/drawing/2014/main" id="{1044614C-CAD0-E61F-95B0-0D7698393EFD}"/>
              </a:ext>
            </a:extLst>
          </p:cNvPr>
          <p:cNvSpPr/>
          <p:nvPr/>
        </p:nvSpPr>
        <p:spPr>
          <a:xfrm>
            <a:off x="8584592"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Rectangle 32">
            <a:extLst>
              <a:ext uri="{FF2B5EF4-FFF2-40B4-BE49-F238E27FC236}">
                <a16:creationId xmlns:a16="http://schemas.microsoft.com/office/drawing/2014/main" id="{2FC746CD-4BEB-99F0-FD2D-E4CBA2BD41F1}"/>
              </a:ext>
            </a:extLst>
          </p:cNvPr>
          <p:cNvSpPr/>
          <p:nvPr/>
        </p:nvSpPr>
        <p:spPr>
          <a:xfrm>
            <a:off x="10405237" y="5244556"/>
            <a:ext cx="1737755"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Steering Group </a:t>
            </a:r>
            <a:b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to get approval for roll-out</a:t>
            </a:r>
          </a:p>
        </p:txBody>
      </p:sp>
      <p:sp>
        <p:nvSpPr>
          <p:cNvPr id="34" name="Oval 33">
            <a:extLst>
              <a:ext uri="{FF2B5EF4-FFF2-40B4-BE49-F238E27FC236}">
                <a16:creationId xmlns:a16="http://schemas.microsoft.com/office/drawing/2014/main" id="{FE187EB0-D248-E6E3-90CE-75FCA5D3369B}"/>
              </a:ext>
            </a:extLst>
          </p:cNvPr>
          <p:cNvSpPr/>
          <p:nvPr/>
        </p:nvSpPr>
        <p:spPr>
          <a:xfrm>
            <a:off x="11156780" y="4963822"/>
            <a:ext cx="234669" cy="2417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7" name="Straight Connector 36">
            <a:extLst>
              <a:ext uri="{FF2B5EF4-FFF2-40B4-BE49-F238E27FC236}">
                <a16:creationId xmlns:a16="http://schemas.microsoft.com/office/drawing/2014/main" id="{2F05FBB3-B9BB-6764-1DA1-167F9C9E8EC0}"/>
              </a:ext>
            </a:extLst>
          </p:cNvPr>
          <p:cNvCxnSpPr>
            <a:cxnSpLocks/>
            <a:endCxn id="13" idx="0"/>
          </p:cNvCxnSpPr>
          <p:nvPr/>
        </p:nvCxnSpPr>
        <p:spPr>
          <a:xfrm>
            <a:off x="9033911" y="3654261"/>
            <a:ext cx="0" cy="130956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25BF2B1-6E4B-D5BA-0CE2-9B57E38F8058}"/>
              </a:ext>
            </a:extLst>
          </p:cNvPr>
          <p:cNvCxnSpPr>
            <a:cxnSpLocks/>
            <a:stCxn id="84" idx="2"/>
            <a:endCxn id="34" idx="0"/>
          </p:cNvCxnSpPr>
          <p:nvPr/>
        </p:nvCxnSpPr>
        <p:spPr>
          <a:xfrm>
            <a:off x="11269060" y="4709931"/>
            <a:ext cx="5055" cy="25389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03622E4-2BB1-45F2-F9D4-9306CE2FF59F}"/>
              </a:ext>
            </a:extLst>
          </p:cNvPr>
          <p:cNvSpPr/>
          <p:nvPr/>
        </p:nvSpPr>
        <p:spPr>
          <a:xfrm>
            <a:off x="2620018"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Oval 45">
            <a:extLst>
              <a:ext uri="{FF2B5EF4-FFF2-40B4-BE49-F238E27FC236}">
                <a16:creationId xmlns:a16="http://schemas.microsoft.com/office/drawing/2014/main" id="{E4CEFF19-1F3C-2AA7-7D14-2369B2619B68}"/>
              </a:ext>
            </a:extLst>
          </p:cNvPr>
          <p:cNvSpPr/>
          <p:nvPr/>
        </p:nvSpPr>
        <p:spPr>
          <a:xfrm>
            <a:off x="5176264"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Oval 46">
            <a:extLst>
              <a:ext uri="{FF2B5EF4-FFF2-40B4-BE49-F238E27FC236}">
                <a16:creationId xmlns:a16="http://schemas.microsoft.com/office/drawing/2014/main" id="{B661113B-599E-817C-E76F-964D3563FD96}"/>
              </a:ext>
            </a:extLst>
          </p:cNvPr>
          <p:cNvSpPr/>
          <p:nvPr/>
        </p:nvSpPr>
        <p:spPr>
          <a:xfrm>
            <a:off x="6880428"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 name="TextBox 47">
            <a:extLst>
              <a:ext uri="{FF2B5EF4-FFF2-40B4-BE49-F238E27FC236}">
                <a16:creationId xmlns:a16="http://schemas.microsoft.com/office/drawing/2014/main" id="{F07EB8F6-C266-D0D6-453B-0627C3D6764C}"/>
              </a:ext>
            </a:extLst>
          </p:cNvPr>
          <p:cNvSpPr txBox="1"/>
          <p:nvPr/>
        </p:nvSpPr>
        <p:spPr>
          <a:xfrm>
            <a:off x="580829" y="1414981"/>
            <a:ext cx="3546328" cy="259492"/>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200" b="1" dirty="0"/>
              <a:t>High-level project plan:</a:t>
            </a:r>
          </a:p>
        </p:txBody>
      </p:sp>
      <p:sp>
        <p:nvSpPr>
          <p:cNvPr id="6" name="Google Shape;507;p14">
            <a:extLst>
              <a:ext uri="{FF2B5EF4-FFF2-40B4-BE49-F238E27FC236}">
                <a16:creationId xmlns:a16="http://schemas.microsoft.com/office/drawing/2014/main" id="{7D427CB8-550A-16ED-02B2-257A268B1C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0" name="Google Shape;538;p14">
            <a:extLst>
              <a:ext uri="{FF2B5EF4-FFF2-40B4-BE49-F238E27FC236}">
                <a16:creationId xmlns:a16="http://schemas.microsoft.com/office/drawing/2014/main" id="{9121488C-92A6-E712-C9D8-7E35BEB750A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5763501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DBFACDED-3D95-2746-AC75-EEBA92B45591}"/>
              </a:ext>
            </a:extLst>
          </p:cNvPr>
          <p:cNvSpPr txBox="1">
            <a:spLocks noGrp="1"/>
          </p:cNvSpPr>
          <p:nvPr>
            <p:ph type="title"/>
          </p:nvPr>
        </p:nvSpPr>
        <p:spPr>
          <a:xfrm>
            <a:off x="554736" y="271004"/>
            <a:ext cx="11082528" cy="815608"/>
          </a:xfrm>
          <a:prstGeom prst="rect">
            <a:avLst/>
          </a:prstGeom>
          <a:noFill/>
        </p:spPr>
        <p:txBody>
          <a:bodyPr wrap="square" lIns="45720" tIns="22860" rIns="45720" bIns="22860" rtlCol="0">
            <a:spAutoFit/>
          </a:bodyPr>
          <a:lstStyle/>
          <a:p>
            <a:pPr marL="0" marR="0" lvl="0" indent="0" algn="l" defTabSz="412663" rtl="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a:ln>
                  <a:noFill/>
                </a:ln>
                <a:effectLst/>
                <a:uLnTx/>
                <a:uFillTx/>
                <a:ea typeface="Graphik Regular" charset="0"/>
                <a:cs typeface="Graphik Regular" charset="0"/>
                <a:sym typeface="Palatino"/>
              </a:rPr>
              <a:t>To </a:t>
            </a:r>
            <a:r>
              <a:rPr lang="en-US" kern="0" dirty="0">
                <a:ea typeface="Graphik Regular" charset="0"/>
                <a:cs typeface="Graphik Regular" charset="0"/>
                <a:sym typeface="Palatino"/>
              </a:rPr>
              <a:t>maintain </a:t>
            </a:r>
            <a:r>
              <a:rPr kumimoji="0" lang="en-US" i="0" u="none" strike="noStrike" kern="0" cap="none" spc="0" normalizeH="0" baseline="0" noProof="0" dirty="0">
                <a:ln>
                  <a:noFill/>
                </a:ln>
                <a:effectLst/>
                <a:uLnTx/>
                <a:uFillTx/>
                <a:ea typeface="Graphik Regular" charset="0"/>
                <a:cs typeface="Graphik Regular" charset="0"/>
                <a:sym typeface="Palatino"/>
              </a:rPr>
              <a:t>momentum in the right direction we need an engaged core team and a broad sounding board from [</a:t>
            </a:r>
            <a:r>
              <a:rPr kumimoji="0" lang="en-US" i="0" u="none" strike="noStrike" kern="0" cap="none" spc="0" normalizeH="0" baseline="0" noProof="0" dirty="0" err="1">
                <a:ln>
                  <a:noFill/>
                </a:ln>
                <a:effectLst/>
                <a:uLnTx/>
                <a:uFillTx/>
                <a:ea typeface="Graphik Regular" charset="0"/>
                <a:cs typeface="Graphik Regular" charset="0"/>
                <a:sym typeface="Palatino"/>
              </a:rPr>
              <a:t>inser</a:t>
            </a:r>
            <a:r>
              <a:rPr lang="en-US" kern="0" dirty="0">
                <a:ln>
                  <a:noFill/>
                </a:ln>
                <a:ea typeface="Graphik Regular" charset="0"/>
                <a:cs typeface="Graphik Regular" charset="0"/>
                <a:sym typeface="Palatino"/>
              </a:rPr>
              <a:t>t company]</a:t>
            </a:r>
            <a:endParaRPr kumimoji="0" lang="en-US" sz="3200" b="1" i="0" u="none" strike="noStrike" kern="0" cap="none" spc="0" normalizeH="0" baseline="0" noProof="0" dirty="0">
              <a:ln>
                <a:noFill/>
              </a:ln>
              <a:effectLst/>
              <a:uLnTx/>
              <a:uFillTx/>
              <a:latin typeface="Graphik Bold" panose="020B0503030202060203" pitchFamily="34" charset="77"/>
              <a:ea typeface="Graphik Bold" charset="0"/>
              <a:cs typeface="Graphik Bold" charset="0"/>
              <a:sym typeface="Palatino"/>
            </a:endParaRPr>
          </a:p>
        </p:txBody>
      </p:sp>
      <p:sp>
        <p:nvSpPr>
          <p:cNvPr id="4" name="Subtitle 3">
            <a:extLst>
              <a:ext uri="{FF2B5EF4-FFF2-40B4-BE49-F238E27FC236}">
                <a16:creationId xmlns:a16="http://schemas.microsoft.com/office/drawing/2014/main" id="{E07C782D-38C2-7375-4BF3-58D17703F366}"/>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C49A7260-DE6C-EF5E-B168-2229C3906D2D}"/>
              </a:ext>
            </a:extLst>
          </p:cNvPr>
          <p:cNvSpPr>
            <a:spLocks noGrp="1"/>
          </p:cNvSpPr>
          <p:nvPr>
            <p:ph type="body" sz="quarter" idx="17"/>
          </p:nvPr>
        </p:nvSpPr>
        <p:spPr/>
        <p:txBody>
          <a:bodyPr/>
          <a:lstStyle/>
          <a:p>
            <a:endParaRPr lang="en-US"/>
          </a:p>
        </p:txBody>
      </p:sp>
      <p:sp>
        <p:nvSpPr>
          <p:cNvPr id="68" name="Rectangle 67">
            <a:extLst>
              <a:ext uri="{FF2B5EF4-FFF2-40B4-BE49-F238E27FC236}">
                <a16:creationId xmlns:a16="http://schemas.microsoft.com/office/drawing/2014/main" id="{61BB0E0D-2885-E14A-B407-DA9C3BF19EE8}"/>
              </a:ext>
            </a:extLst>
          </p:cNvPr>
          <p:cNvSpPr/>
          <p:nvPr/>
        </p:nvSpPr>
        <p:spPr>
          <a:xfrm>
            <a:off x="3112385" y="2209459"/>
            <a:ext cx="3057303" cy="1231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Purpose: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Execute day-to-day activities of project </a:t>
            </a: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rPr>
              <a:t>including [insert]</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 </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55" name="Rectangle 54">
            <a:extLst>
              <a:ext uri="{FF2B5EF4-FFF2-40B4-BE49-F238E27FC236}">
                <a16:creationId xmlns:a16="http://schemas.microsoft.com/office/drawing/2014/main" id="{CC6911BC-E134-2442-BE92-EF271E874873}"/>
              </a:ext>
            </a:extLst>
          </p:cNvPr>
          <p:cNvSpPr/>
          <p:nvPr/>
        </p:nvSpPr>
        <p:spPr>
          <a:xfrm>
            <a:off x="752154" y="3761206"/>
            <a:ext cx="2287308"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Kickoff workshop</a:t>
            </a:r>
            <a:endParaRPr kumimoji="0" lang="en-US" sz="1600" b="0"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2" name="Rectangle 61">
            <a:extLst>
              <a:ext uri="{FF2B5EF4-FFF2-40B4-BE49-F238E27FC236}">
                <a16:creationId xmlns:a16="http://schemas.microsoft.com/office/drawing/2014/main" id="{FA278AF3-9070-0649-B7E0-717056EFA90C}"/>
              </a:ext>
            </a:extLst>
          </p:cNvPr>
          <p:cNvSpPr/>
          <p:nvPr/>
        </p:nvSpPr>
        <p:spPr>
          <a:xfrm>
            <a:off x="752154" y="5359626"/>
            <a:ext cx="1878010"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Sounding board </a:t>
            </a:r>
            <a:endParaRPr kumimoji="0" lang="en-US" sz="1600" b="0"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5" name="Rectangle 64">
            <a:extLst>
              <a:ext uri="{FF2B5EF4-FFF2-40B4-BE49-F238E27FC236}">
                <a16:creationId xmlns:a16="http://schemas.microsoft.com/office/drawing/2014/main" id="{A719D25C-FCF2-4743-ABEB-5057C9212AA7}"/>
              </a:ext>
            </a:extLst>
          </p:cNvPr>
          <p:cNvSpPr/>
          <p:nvPr/>
        </p:nvSpPr>
        <p:spPr>
          <a:xfrm>
            <a:off x="752154" y="2162787"/>
            <a:ext cx="2287308"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Core team</a:t>
            </a:r>
            <a:endParaRPr kumimoji="0" lang="en-US" sz="1600" b="0"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0" name="Rectangle 69">
            <a:extLst>
              <a:ext uri="{FF2B5EF4-FFF2-40B4-BE49-F238E27FC236}">
                <a16:creationId xmlns:a16="http://schemas.microsoft.com/office/drawing/2014/main" id="{36CA543C-7025-2442-97A5-227B41698A0B}"/>
              </a:ext>
            </a:extLst>
          </p:cNvPr>
          <p:cNvSpPr/>
          <p:nvPr/>
        </p:nvSpPr>
        <p:spPr>
          <a:xfrm>
            <a:off x="6308373" y="2209459"/>
            <a:ext cx="2393502" cy="1037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People: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[Insert named resources]</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5" name="Rectangle 74">
            <a:extLst>
              <a:ext uri="{FF2B5EF4-FFF2-40B4-BE49-F238E27FC236}">
                <a16:creationId xmlns:a16="http://schemas.microsoft.com/office/drawing/2014/main" id="{4F0F8C50-F824-404F-85D1-35E3715F61BD}"/>
              </a:ext>
            </a:extLst>
          </p:cNvPr>
          <p:cNvSpPr/>
          <p:nvPr/>
        </p:nvSpPr>
        <p:spPr>
          <a:xfrm>
            <a:off x="8943032" y="2209459"/>
            <a:ext cx="2558566"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Est. time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1.5-5 days a week depending on role</a:t>
            </a:r>
          </a:p>
        </p:txBody>
      </p:sp>
      <p:sp>
        <p:nvSpPr>
          <p:cNvPr id="81" name="Rectangle 80">
            <a:extLst>
              <a:ext uri="{FF2B5EF4-FFF2-40B4-BE49-F238E27FC236}">
                <a16:creationId xmlns:a16="http://schemas.microsoft.com/office/drawing/2014/main" id="{5E6BB68C-0C72-6942-96F6-9DDC641661F1}"/>
              </a:ext>
            </a:extLst>
          </p:cNvPr>
          <p:cNvSpPr/>
          <p:nvPr/>
        </p:nvSpPr>
        <p:spPr>
          <a:xfrm>
            <a:off x="3112385" y="3826745"/>
            <a:ext cx="3057303" cy="1037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Purpose: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Gather all info on the problem/opportunity so far co-shape the initial hypotheses about the project going forward</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82" name="Rectangle 81">
            <a:extLst>
              <a:ext uri="{FF2B5EF4-FFF2-40B4-BE49-F238E27FC236}">
                <a16:creationId xmlns:a16="http://schemas.microsoft.com/office/drawing/2014/main" id="{7D0A63A2-B72E-3A43-8E3B-697911028A68}"/>
              </a:ext>
            </a:extLst>
          </p:cNvPr>
          <p:cNvSpPr/>
          <p:nvPr/>
        </p:nvSpPr>
        <p:spPr>
          <a:xfrm>
            <a:off x="6308373" y="3825964"/>
            <a:ext cx="2393502" cy="1037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People: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Core team +</a:t>
            </a: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rPr>
              <a:t> </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[Insert named resources]</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87" name="Rectangle 86">
            <a:extLst>
              <a:ext uri="{FF2B5EF4-FFF2-40B4-BE49-F238E27FC236}">
                <a16:creationId xmlns:a16="http://schemas.microsoft.com/office/drawing/2014/main" id="{B69D0985-0926-4048-B173-43EFF67F86F5}"/>
              </a:ext>
            </a:extLst>
          </p:cNvPr>
          <p:cNvSpPr/>
          <p:nvPr/>
        </p:nvSpPr>
        <p:spPr>
          <a:xfrm>
            <a:off x="8943032" y="3825964"/>
            <a:ext cx="2558566"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Est. time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0.5-1 day workshop</a:t>
            </a:r>
          </a:p>
        </p:txBody>
      </p:sp>
      <p:sp>
        <p:nvSpPr>
          <p:cNvPr id="88" name="Rectangle 87">
            <a:extLst>
              <a:ext uri="{FF2B5EF4-FFF2-40B4-BE49-F238E27FC236}">
                <a16:creationId xmlns:a16="http://schemas.microsoft.com/office/drawing/2014/main" id="{875F0AE0-703E-2A4A-BAB4-C8FEAB970355}"/>
              </a:ext>
            </a:extLst>
          </p:cNvPr>
          <p:cNvSpPr/>
          <p:nvPr/>
        </p:nvSpPr>
        <p:spPr>
          <a:xfrm>
            <a:off x="3112385" y="5359626"/>
            <a:ext cx="3057303" cy="908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Purpose: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Give feedback on findings and help shape the overall direction of the project</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89" name="Rectangle 88">
            <a:extLst>
              <a:ext uri="{FF2B5EF4-FFF2-40B4-BE49-F238E27FC236}">
                <a16:creationId xmlns:a16="http://schemas.microsoft.com/office/drawing/2014/main" id="{98EFE378-3926-E948-A66F-56DBEC4CAFC0}"/>
              </a:ext>
            </a:extLst>
          </p:cNvPr>
          <p:cNvSpPr/>
          <p:nvPr/>
        </p:nvSpPr>
        <p:spPr>
          <a:xfrm>
            <a:off x="6308372" y="5359626"/>
            <a:ext cx="2393502" cy="1037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People: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[Insert named resources]</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90" name="Rectangle 89">
            <a:extLst>
              <a:ext uri="{FF2B5EF4-FFF2-40B4-BE49-F238E27FC236}">
                <a16:creationId xmlns:a16="http://schemas.microsoft.com/office/drawing/2014/main" id="{0050216B-8666-E14F-9B84-72A38B23B3AD}"/>
              </a:ext>
            </a:extLst>
          </p:cNvPr>
          <p:cNvSpPr/>
          <p:nvPr/>
        </p:nvSpPr>
        <p:spPr>
          <a:xfrm>
            <a:off x="8943032" y="5359626"/>
            <a:ext cx="2558565"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Est. time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2 hours per meeting + 1 hour pf preparation time</a:t>
            </a:r>
          </a:p>
        </p:txBody>
      </p:sp>
      <p:cxnSp>
        <p:nvCxnSpPr>
          <p:cNvPr id="18" name="Straight Connector 17">
            <a:extLst>
              <a:ext uri="{FF2B5EF4-FFF2-40B4-BE49-F238E27FC236}">
                <a16:creationId xmlns:a16="http://schemas.microsoft.com/office/drawing/2014/main" id="{02F3AAF0-CA27-614B-B7E1-9B1741C5A961}"/>
              </a:ext>
            </a:extLst>
          </p:cNvPr>
          <p:cNvCxnSpPr>
            <a:cxnSpLocks/>
          </p:cNvCxnSpPr>
          <p:nvPr/>
        </p:nvCxnSpPr>
        <p:spPr>
          <a:xfrm>
            <a:off x="678000" y="3246558"/>
            <a:ext cx="108360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223718-4C4F-0244-B09F-7156F0452497}"/>
              </a:ext>
            </a:extLst>
          </p:cNvPr>
          <p:cNvCxnSpPr>
            <a:cxnSpLocks/>
          </p:cNvCxnSpPr>
          <p:nvPr/>
        </p:nvCxnSpPr>
        <p:spPr>
          <a:xfrm>
            <a:off x="678000" y="5056979"/>
            <a:ext cx="108360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58139BD-91E7-EF62-B9FF-6A0C1ABB08DC}"/>
              </a:ext>
            </a:extLst>
          </p:cNvPr>
          <p:cNvSpPr/>
          <p:nvPr/>
        </p:nvSpPr>
        <p:spPr>
          <a:xfrm>
            <a:off x="8541158" y="910041"/>
            <a:ext cx="3650842" cy="81386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Slideworks note: This slide is connected in a continuous story with the previous three slides</a:t>
            </a:r>
          </a:p>
        </p:txBody>
      </p:sp>
      <p:sp>
        <p:nvSpPr>
          <p:cNvPr id="3" name="Google Shape;507;p14">
            <a:extLst>
              <a:ext uri="{FF2B5EF4-FFF2-40B4-BE49-F238E27FC236}">
                <a16:creationId xmlns:a16="http://schemas.microsoft.com/office/drawing/2014/main" id="{A5A57278-3A32-E824-F055-3EF52E25486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7B477AE8-0F26-AAC2-AB9C-6AE1CAF5D5C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2274947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kern="0" dirty="0"/>
              <a:t>Key success factors and KPIs</a:t>
            </a:r>
            <a:endParaRPr lang="en-US" dirty="0"/>
          </a:p>
        </p:txBody>
      </p:sp>
      <p:sp>
        <p:nvSpPr>
          <p:cNvPr id="20" name="Text Placeholder 19">
            <a:extLst>
              <a:ext uri="{FF2B5EF4-FFF2-40B4-BE49-F238E27FC236}">
                <a16:creationId xmlns:a16="http://schemas.microsoft.com/office/drawing/2014/main" id="{EFC42F97-6181-420A-8D01-40FE95D49056}"/>
              </a:ext>
            </a:extLst>
          </p:cNvPr>
          <p:cNvSpPr>
            <a:spLocks noGrp="1"/>
          </p:cNvSpPr>
          <p:nvPr>
            <p:ph type="body" sz="quarter" idx="17"/>
          </p:nvPr>
        </p:nvSpPr>
        <p:spPr/>
        <p:txBody>
          <a:bodyPr/>
          <a:lstStyle/>
          <a:p>
            <a:endParaRPr lang="en-US"/>
          </a:p>
        </p:txBody>
      </p:sp>
      <p:graphicFrame>
        <p:nvGraphicFramePr>
          <p:cNvPr id="4" name="Table 4">
            <a:extLst>
              <a:ext uri="{FF2B5EF4-FFF2-40B4-BE49-F238E27FC236}">
                <a16:creationId xmlns:a16="http://schemas.microsoft.com/office/drawing/2014/main" id="{2041F702-BD1C-5BB3-2BBD-1FFF4F5160D3}"/>
              </a:ext>
            </a:extLst>
          </p:cNvPr>
          <p:cNvGraphicFramePr>
            <a:graphicFrameLocks noGrp="1"/>
          </p:cNvGraphicFramePr>
          <p:nvPr>
            <p:extLst>
              <p:ext uri="{D42A27DB-BD31-4B8C-83A1-F6EECF244321}">
                <p14:modId xmlns:p14="http://schemas.microsoft.com/office/powerpoint/2010/main" val="1452799390"/>
              </p:ext>
            </p:extLst>
          </p:nvPr>
        </p:nvGraphicFramePr>
        <p:xfrm>
          <a:off x="509334" y="1540331"/>
          <a:ext cx="11082529" cy="4625345"/>
        </p:xfrm>
        <a:graphic>
          <a:graphicData uri="http://schemas.openxmlformats.org/drawingml/2006/table">
            <a:tbl>
              <a:tblPr firstRow="1" bandRow="1"/>
              <a:tblGrid>
                <a:gridCol w="1605216">
                  <a:extLst>
                    <a:ext uri="{9D8B030D-6E8A-4147-A177-3AD203B41FA5}">
                      <a16:colId xmlns:a16="http://schemas.microsoft.com/office/drawing/2014/main" val="1671348256"/>
                    </a:ext>
                  </a:extLst>
                </a:gridCol>
                <a:gridCol w="4543425">
                  <a:extLst>
                    <a:ext uri="{9D8B030D-6E8A-4147-A177-3AD203B41FA5}">
                      <a16:colId xmlns:a16="http://schemas.microsoft.com/office/drawing/2014/main" val="3433937100"/>
                    </a:ext>
                  </a:extLst>
                </a:gridCol>
                <a:gridCol w="2466944">
                  <a:extLst>
                    <a:ext uri="{9D8B030D-6E8A-4147-A177-3AD203B41FA5}">
                      <a16:colId xmlns:a16="http://schemas.microsoft.com/office/drawing/2014/main" val="3674175211"/>
                    </a:ext>
                  </a:extLst>
                </a:gridCol>
                <a:gridCol w="2466944">
                  <a:extLst>
                    <a:ext uri="{9D8B030D-6E8A-4147-A177-3AD203B41FA5}">
                      <a16:colId xmlns:a16="http://schemas.microsoft.com/office/drawing/2014/main" val="710266631"/>
                    </a:ext>
                  </a:extLst>
                </a:gridCol>
              </a:tblGrid>
              <a:tr h="373145">
                <a:tc>
                  <a:txBody>
                    <a:bodyPr/>
                    <a:lstStyle/>
                    <a:p>
                      <a:pPr algn="ctr"/>
                      <a:r>
                        <a:rPr lang="en-US" sz="1200" b="1" dirty="0">
                          <a:solidFill>
                            <a:schemeClr val="bg1"/>
                          </a:solidFill>
                          <a:latin typeface="Arial" panose="020B0604020202020204" pitchFamily="34" charset="0"/>
                          <a:cs typeface="Arial" panose="020B0604020202020204" pitchFamily="34" charset="0"/>
                        </a:rPr>
                        <a:t>Category</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KPI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Current state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Target state</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001490682"/>
                  </a:ext>
                </a:extLst>
              </a:tr>
              <a:tr h="0">
                <a:tc rowSpan="3">
                  <a:txBody>
                    <a:bodyPr/>
                    <a:lstStyle/>
                    <a:p>
                      <a:pPr algn="ctr"/>
                      <a:r>
                        <a:rPr lang="en-US" sz="1200" b="1" dirty="0">
                          <a:solidFill>
                            <a:schemeClr val="tx1"/>
                          </a:solidFill>
                          <a:latin typeface="Arial" panose="020B0604020202020204" pitchFamily="34" charset="0"/>
                          <a:cs typeface="Arial" panose="020B0604020202020204" pitchFamily="34" charset="0"/>
                        </a:rPr>
                        <a:t>Financials</a:t>
                      </a:r>
                    </a:p>
                  </a:txBody>
                  <a:tcPr marT="612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latin typeface="Arial" panose="020B0604020202020204" pitchFamily="34" charset="0"/>
                          <a:cs typeface="Arial" panose="020B0604020202020204" pitchFamily="34" charset="0"/>
                        </a:rPr>
                        <a:t>[insert key performance indicator or success factor to measure e.g., “Gross margin per sale”]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lang="en-US" sz="1200" dirty="0">
                          <a:solidFill>
                            <a:schemeClr val="tx1"/>
                          </a:solidFill>
                          <a:latin typeface="Arial" panose="020B0604020202020204" pitchFamily="34" charset="0"/>
                          <a:cs typeface="Arial" panose="020B0604020202020204" pitchFamily="34" charset="0"/>
                        </a:rPr>
                        <a:t>[Insert current state e.g., “37%”]</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target state e.g., “42%”]</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0617082"/>
                  </a:ext>
                </a:extLst>
              </a:tr>
              <a:tr h="468000">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lang="en-US" sz="1200" dirty="0">
                          <a:solidFill>
                            <a:schemeClr val="tx1"/>
                          </a:solidFill>
                          <a:latin typeface="Arial" panose="020B0604020202020204" pitchFamily="34" charset="0"/>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US" sz="12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Arial"/>
                        </a:rPr>
                        <a:t>[Insert target state]</a:t>
                      </a:r>
                      <a:endParaRPr lang="en-US" sz="1200" dirty="0">
                        <a:solidFill>
                          <a:schemeClr val="tx1"/>
                        </a:solidFill>
                        <a:latin typeface="Arial" panose="020B0604020202020204" pitchFamily="34" charset="0"/>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386700658"/>
                  </a:ext>
                </a:extLst>
              </a:tr>
              <a:tr h="468000">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0946735"/>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Customers</a:t>
                      </a:r>
                    </a:p>
                  </a:txBody>
                  <a:tcPr marT="612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18002764"/>
                  </a:ext>
                </a:extLst>
              </a:tr>
              <a:tr h="46800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20576255"/>
                  </a:ext>
                </a:extLst>
              </a:tr>
              <a:tr h="468000">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599004"/>
                  </a:ext>
                </a:extLst>
              </a:tr>
              <a:tr h="0">
                <a:tc rowSpan="2">
                  <a:txBody>
                    <a:bodyPr/>
                    <a:lstStyle/>
                    <a:p>
                      <a:pPr algn="ctr"/>
                      <a:r>
                        <a:rPr lang="en-US" sz="1200" b="1" dirty="0">
                          <a:solidFill>
                            <a:schemeClr val="tx1"/>
                          </a:solidFill>
                          <a:latin typeface="Arial" panose="020B0604020202020204" pitchFamily="34" charset="0"/>
                          <a:cs typeface="Arial" panose="020B0604020202020204" pitchFamily="34" charset="0"/>
                        </a:rPr>
                        <a:t>Operations</a:t>
                      </a:r>
                    </a:p>
                  </a:txBody>
                  <a:tcPr marT="612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current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29444610"/>
                  </a:ext>
                </a:extLst>
              </a:tr>
              <a:tr h="468000">
                <a:tc vMerge="1">
                  <a:txBody>
                    <a:bodyPr/>
                    <a:lstStyle/>
                    <a:p>
                      <a:pPr algn="ctr"/>
                      <a:endParaRPr lang="en-US" sz="1200" b="1" dirty="0">
                        <a:solidFill>
                          <a:schemeClr val="tx2">
                            <a:lumMod val="10000"/>
                          </a:schemeClr>
                        </a:solidFill>
                        <a:latin typeface="Arial" panose="020B0604020202020204" pitchFamily="34" charset="0"/>
                        <a:cs typeface="Arial" panose="020B0604020202020204" pitchFamily="34" charset="0"/>
                      </a:endParaRPr>
                    </a:p>
                  </a:txBody>
                  <a:tcPr marT="612000" anchor="ctr">
                    <a:lnL w="12700" cap="flat" cmpd="sng" algn="ctr">
                      <a:solidFill>
                        <a:schemeClr val="bg1"/>
                      </a:solidFill>
                      <a:prstDash val="solid"/>
                      <a:round/>
                      <a:headEnd type="none" w="med" len="med"/>
                      <a:tailEnd type="none" w="med" len="med"/>
                    </a:lnL>
                    <a:lnR w="9525"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7367171"/>
                  </a:ext>
                </a:extLst>
              </a:tr>
            </a:tbl>
          </a:graphicData>
        </a:graphic>
      </p:graphicFrame>
      <p:pic>
        <p:nvPicPr>
          <p:cNvPr id="16" name="Picture 15">
            <a:extLst>
              <a:ext uri="{FF2B5EF4-FFF2-40B4-BE49-F238E27FC236}">
                <a16:creationId xmlns:a16="http://schemas.microsoft.com/office/drawing/2014/main" id="{AAE77C89-042D-689B-06E9-B34CA7114823}"/>
              </a:ext>
            </a:extLst>
          </p:cNvPr>
          <p:cNvPicPr>
            <a:picLocks noChangeAspect="1"/>
          </p:cNvPicPr>
          <p:nvPr/>
        </p:nvPicPr>
        <p:blipFill>
          <a:blip r:embed="rId3"/>
          <a:stretch>
            <a:fillRect/>
          </a:stretch>
        </p:blipFill>
        <p:spPr>
          <a:xfrm>
            <a:off x="1096138" y="2246827"/>
            <a:ext cx="468000" cy="468000"/>
          </a:xfrm>
          <a:prstGeom prst="rect">
            <a:avLst/>
          </a:prstGeom>
        </p:spPr>
      </p:pic>
      <p:pic>
        <p:nvPicPr>
          <p:cNvPr id="17" name="Picture 16">
            <a:extLst>
              <a:ext uri="{FF2B5EF4-FFF2-40B4-BE49-F238E27FC236}">
                <a16:creationId xmlns:a16="http://schemas.microsoft.com/office/drawing/2014/main" id="{70DB9EB5-9802-8839-D4D2-DFD3C742AC03}"/>
              </a:ext>
            </a:extLst>
          </p:cNvPr>
          <p:cNvPicPr>
            <a:picLocks noChangeAspect="1"/>
          </p:cNvPicPr>
          <p:nvPr/>
        </p:nvPicPr>
        <p:blipFill>
          <a:blip r:embed="rId4"/>
          <a:stretch>
            <a:fillRect/>
          </a:stretch>
        </p:blipFill>
        <p:spPr>
          <a:xfrm>
            <a:off x="1096138" y="3813326"/>
            <a:ext cx="468000" cy="468000"/>
          </a:xfrm>
          <a:prstGeom prst="rect">
            <a:avLst/>
          </a:prstGeom>
        </p:spPr>
      </p:pic>
      <p:sp>
        <p:nvSpPr>
          <p:cNvPr id="6" name="Google Shape;507;p14">
            <a:extLst>
              <a:ext uri="{FF2B5EF4-FFF2-40B4-BE49-F238E27FC236}">
                <a16:creationId xmlns:a16="http://schemas.microsoft.com/office/drawing/2014/main" id="{277A3174-4E0E-C4A7-AEE3-8AB4A1C6FDE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11" name="Google Shape;538;p14">
            <a:extLst>
              <a:ext uri="{FF2B5EF4-FFF2-40B4-BE49-F238E27FC236}">
                <a16:creationId xmlns:a16="http://schemas.microsoft.com/office/drawing/2014/main" id="{E12E75DD-FB2F-734A-38AF-5DD5ABAC772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pic>
        <p:nvPicPr>
          <p:cNvPr id="25" name="Picture 24">
            <a:extLst>
              <a:ext uri="{FF2B5EF4-FFF2-40B4-BE49-F238E27FC236}">
                <a16:creationId xmlns:a16="http://schemas.microsoft.com/office/drawing/2014/main" id="{613FEB11-85C3-D143-546A-8CB277139FC7}"/>
              </a:ext>
            </a:extLst>
          </p:cNvPr>
          <p:cNvPicPr>
            <a:picLocks noChangeAspect="1"/>
          </p:cNvPicPr>
          <p:nvPr/>
        </p:nvPicPr>
        <p:blipFill>
          <a:blip r:embed="rId5"/>
          <a:stretch>
            <a:fillRect/>
          </a:stretch>
        </p:blipFill>
        <p:spPr>
          <a:xfrm>
            <a:off x="1096138" y="5254357"/>
            <a:ext cx="468000" cy="468000"/>
          </a:xfrm>
          <a:prstGeom prst="rect">
            <a:avLst/>
          </a:prstGeom>
        </p:spPr>
      </p:pic>
    </p:spTree>
    <p:extLst>
      <p:ext uri="{BB962C8B-B14F-4D97-AF65-F5344CB8AC3E}">
        <p14:creationId xmlns:p14="http://schemas.microsoft.com/office/powerpoint/2010/main" val="24928449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38F4D8DD-8613-44FF-977A-5BA6866F4E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6" name="Object 15" hidden="1">
                        <a:extLst>
                          <a:ext uri="{FF2B5EF4-FFF2-40B4-BE49-F238E27FC236}">
                            <a16:creationId xmlns:a16="http://schemas.microsoft.com/office/drawing/2014/main" id="{38F4D8DD-8613-44FF-977A-5BA6866F4E8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73B060D7-2450-410C-BE6C-7648B3CE12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14" name="Title 13">
            <a:extLst>
              <a:ext uri="{FF2B5EF4-FFF2-40B4-BE49-F238E27FC236}">
                <a16:creationId xmlns:a16="http://schemas.microsoft.com/office/drawing/2014/main" id="{C9800183-F524-4412-AB39-A6E1A21FF0B3}"/>
              </a:ext>
            </a:extLst>
          </p:cNvPr>
          <p:cNvSpPr>
            <a:spLocks noGrp="1"/>
          </p:cNvSpPr>
          <p:nvPr>
            <p:ph type="title"/>
          </p:nvPr>
        </p:nvSpPr>
        <p:spPr/>
        <p:txBody>
          <a:bodyPr/>
          <a:lstStyle/>
          <a:p>
            <a:r>
              <a:rPr lang="en-US" kern="0" dirty="0"/>
              <a:t>Project will be led by [insert name] and include [x] people in total</a:t>
            </a:r>
            <a:endParaRPr lang="en-US" b="0" kern="0" dirty="0"/>
          </a:p>
        </p:txBody>
      </p:sp>
      <p:sp>
        <p:nvSpPr>
          <p:cNvPr id="3" name="Subtitle 2">
            <a:extLst>
              <a:ext uri="{FF2B5EF4-FFF2-40B4-BE49-F238E27FC236}">
                <a16:creationId xmlns:a16="http://schemas.microsoft.com/office/drawing/2014/main" id="{5BA69D27-6883-EFBB-26E8-A225967834CE}"/>
              </a:ext>
            </a:extLst>
          </p:cNvPr>
          <p:cNvSpPr>
            <a:spLocks noGrp="1"/>
          </p:cNvSpPr>
          <p:nvPr>
            <p:ph type="subTitle" idx="1"/>
          </p:nvPr>
        </p:nvSpPr>
        <p:spPr/>
        <p:txBody>
          <a:bodyPr/>
          <a:lstStyle/>
          <a:p>
            <a:r>
              <a:rPr lang="en-US" dirty="0"/>
              <a:t>Project structure</a:t>
            </a:r>
          </a:p>
        </p:txBody>
      </p:sp>
      <p:sp>
        <p:nvSpPr>
          <p:cNvPr id="4" name="Text Placeholder 3">
            <a:extLst>
              <a:ext uri="{FF2B5EF4-FFF2-40B4-BE49-F238E27FC236}">
                <a16:creationId xmlns:a16="http://schemas.microsoft.com/office/drawing/2014/main" id="{FCD2D7F4-3EEC-448C-5711-8FE7137D69A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F5406108-71CE-4619-AE00-64A51F56DF71}"/>
              </a:ext>
            </a:extLst>
          </p:cNvPr>
          <p:cNvSpPr>
            <a:spLocks noChangeArrowheads="1"/>
          </p:cNvSpPr>
          <p:nvPr/>
        </p:nvSpPr>
        <p:spPr bwMode="auto">
          <a:xfrm>
            <a:off x="5339168" y="1848388"/>
            <a:ext cx="1512000" cy="972000"/>
          </a:xfrm>
          <a:prstGeom prst="rect">
            <a:avLst/>
          </a:prstGeom>
          <a:solidFill>
            <a:schemeClr val="accent2"/>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rPr>
              <a:t>[Insert name]</a:t>
            </a: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Project Manager</a:t>
            </a:r>
          </a:p>
        </p:txBody>
      </p:sp>
      <p:cxnSp>
        <p:nvCxnSpPr>
          <p:cNvPr id="9" name="Connector: Elbow 8">
            <a:extLst>
              <a:ext uri="{FF2B5EF4-FFF2-40B4-BE49-F238E27FC236}">
                <a16:creationId xmlns:a16="http://schemas.microsoft.com/office/drawing/2014/main" id="{FC97855B-7564-458E-BF76-6B5FA722F8D0}"/>
              </a:ext>
            </a:extLst>
          </p:cNvPr>
          <p:cNvCxnSpPr>
            <a:stCxn id="8" idx="2"/>
            <a:endCxn id="18" idx="0"/>
          </p:cNvCxnSpPr>
          <p:nvPr/>
        </p:nvCxnSpPr>
        <p:spPr>
          <a:xfrm rot="16200000" flipH="1">
            <a:off x="7182874" y="1732682"/>
            <a:ext cx="643947" cy="2819358"/>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A1086598-F6BE-444E-9C74-86C825186BBB}"/>
              </a:ext>
            </a:extLst>
          </p:cNvPr>
          <p:cNvCxnSpPr>
            <a:stCxn id="8" idx="2"/>
            <a:endCxn id="15" idx="0"/>
          </p:cNvCxnSpPr>
          <p:nvPr/>
        </p:nvCxnSpPr>
        <p:spPr>
          <a:xfrm rot="5400000">
            <a:off x="4363517" y="1732683"/>
            <a:ext cx="643947" cy="2819357"/>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2ED215-751E-4082-AC47-E73C239740D1}"/>
              </a:ext>
            </a:extLst>
          </p:cNvPr>
          <p:cNvSpPr>
            <a:spLocks noChangeArrowheads="1"/>
          </p:cNvSpPr>
          <p:nvPr/>
        </p:nvSpPr>
        <p:spPr bwMode="auto">
          <a:xfrm>
            <a:off x="639332"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[Insert role on project]</a:t>
            </a:r>
          </a:p>
        </p:txBody>
      </p:sp>
      <p:sp>
        <p:nvSpPr>
          <p:cNvPr id="15" name="Rectangle 14">
            <a:extLst>
              <a:ext uri="{FF2B5EF4-FFF2-40B4-BE49-F238E27FC236}">
                <a16:creationId xmlns:a16="http://schemas.microsoft.com/office/drawing/2014/main" id="{44DFF64D-3590-4A58-A457-A07EFC1F3009}"/>
              </a:ext>
            </a:extLst>
          </p:cNvPr>
          <p:cNvSpPr>
            <a:spLocks noChangeArrowheads="1"/>
          </p:cNvSpPr>
          <p:nvPr/>
        </p:nvSpPr>
        <p:spPr bwMode="auto">
          <a:xfrm>
            <a:off x="2519811" y="3464335"/>
            <a:ext cx="1512000" cy="972000"/>
          </a:xfrm>
          <a:prstGeom prst="rect">
            <a:avLst/>
          </a:prstGeom>
          <a:solidFill>
            <a:schemeClr val="accent1"/>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[Insert role on project]</a:t>
            </a:r>
          </a:p>
        </p:txBody>
      </p:sp>
      <p:sp>
        <p:nvSpPr>
          <p:cNvPr id="18" name="Rectangle 17">
            <a:extLst>
              <a:ext uri="{FF2B5EF4-FFF2-40B4-BE49-F238E27FC236}">
                <a16:creationId xmlns:a16="http://schemas.microsoft.com/office/drawing/2014/main" id="{E9DB7160-7F83-4C17-97D1-4A9CDFD70FAF}"/>
              </a:ext>
            </a:extLst>
          </p:cNvPr>
          <p:cNvSpPr>
            <a:spLocks noChangeArrowheads="1"/>
          </p:cNvSpPr>
          <p:nvPr/>
        </p:nvSpPr>
        <p:spPr bwMode="auto">
          <a:xfrm>
            <a:off x="8158526" y="3464335"/>
            <a:ext cx="1512000" cy="972000"/>
          </a:xfrm>
          <a:prstGeom prst="rect">
            <a:avLst/>
          </a:prstGeom>
          <a:solidFill>
            <a:schemeClr val="accent1"/>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[Insert role on project]</a:t>
            </a:r>
          </a:p>
        </p:txBody>
      </p:sp>
      <p:sp>
        <p:nvSpPr>
          <p:cNvPr id="19" name="Rectangle 18">
            <a:extLst>
              <a:ext uri="{FF2B5EF4-FFF2-40B4-BE49-F238E27FC236}">
                <a16:creationId xmlns:a16="http://schemas.microsoft.com/office/drawing/2014/main" id="{486D7906-4D03-4B93-8762-503B487C4288}"/>
              </a:ext>
            </a:extLst>
          </p:cNvPr>
          <p:cNvSpPr>
            <a:spLocks noChangeArrowheads="1"/>
          </p:cNvSpPr>
          <p:nvPr/>
        </p:nvSpPr>
        <p:spPr bwMode="auto">
          <a:xfrm>
            <a:off x="2521473"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sp>
        <p:nvSpPr>
          <p:cNvPr id="20" name="Rectangle 19">
            <a:extLst>
              <a:ext uri="{FF2B5EF4-FFF2-40B4-BE49-F238E27FC236}">
                <a16:creationId xmlns:a16="http://schemas.microsoft.com/office/drawing/2014/main" id="{363FFD15-0CA7-4A8A-AC1B-F7A4B990C33E}"/>
              </a:ext>
            </a:extLst>
          </p:cNvPr>
          <p:cNvSpPr>
            <a:spLocks noChangeArrowheads="1"/>
          </p:cNvSpPr>
          <p:nvPr/>
        </p:nvSpPr>
        <p:spPr bwMode="auto">
          <a:xfrm>
            <a:off x="4403615"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sp>
        <p:nvSpPr>
          <p:cNvPr id="21" name="Rectangle 20">
            <a:extLst>
              <a:ext uri="{FF2B5EF4-FFF2-40B4-BE49-F238E27FC236}">
                <a16:creationId xmlns:a16="http://schemas.microsoft.com/office/drawing/2014/main" id="{81408847-3530-4EDD-9E68-A7AAA6E55DFF}"/>
              </a:ext>
            </a:extLst>
          </p:cNvPr>
          <p:cNvSpPr>
            <a:spLocks noChangeArrowheads="1"/>
          </p:cNvSpPr>
          <p:nvPr/>
        </p:nvSpPr>
        <p:spPr bwMode="auto">
          <a:xfrm>
            <a:off x="8158526"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sp>
        <p:nvSpPr>
          <p:cNvPr id="22" name="Rectangle 21">
            <a:extLst>
              <a:ext uri="{FF2B5EF4-FFF2-40B4-BE49-F238E27FC236}">
                <a16:creationId xmlns:a16="http://schemas.microsoft.com/office/drawing/2014/main" id="{585499AA-31F2-43F4-B92B-4B6B24EF60F4}"/>
              </a:ext>
            </a:extLst>
          </p:cNvPr>
          <p:cNvSpPr>
            <a:spLocks noChangeArrowheads="1"/>
          </p:cNvSpPr>
          <p:nvPr/>
        </p:nvSpPr>
        <p:spPr bwMode="auto">
          <a:xfrm>
            <a:off x="6276383"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sp>
        <p:nvSpPr>
          <p:cNvPr id="23" name="Rectangle 22">
            <a:extLst>
              <a:ext uri="{FF2B5EF4-FFF2-40B4-BE49-F238E27FC236}">
                <a16:creationId xmlns:a16="http://schemas.microsoft.com/office/drawing/2014/main" id="{AC5EFDB0-EE4A-4878-8A63-AB01E67392CA}"/>
              </a:ext>
            </a:extLst>
          </p:cNvPr>
          <p:cNvSpPr>
            <a:spLocks noChangeArrowheads="1"/>
          </p:cNvSpPr>
          <p:nvPr/>
        </p:nvSpPr>
        <p:spPr bwMode="auto">
          <a:xfrm>
            <a:off x="10040668"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cxnSp>
        <p:nvCxnSpPr>
          <p:cNvPr id="24" name="Connector: Elbow 23">
            <a:extLst>
              <a:ext uri="{FF2B5EF4-FFF2-40B4-BE49-F238E27FC236}">
                <a16:creationId xmlns:a16="http://schemas.microsoft.com/office/drawing/2014/main" id="{943E4963-5903-49B3-ABE9-9726BC9F0DF1}"/>
              </a:ext>
            </a:extLst>
          </p:cNvPr>
          <p:cNvCxnSpPr>
            <a:stCxn id="15" idx="2"/>
            <a:endCxn id="13" idx="0"/>
          </p:cNvCxnSpPr>
          <p:nvPr/>
        </p:nvCxnSpPr>
        <p:spPr>
          <a:xfrm rot="5400000">
            <a:off x="2013599" y="3818069"/>
            <a:ext cx="643946" cy="1880479"/>
          </a:xfrm>
          <a:prstGeom prst="bentConnector3">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ACB3F93-3B76-41C6-A942-1E380746B97C}"/>
              </a:ext>
            </a:extLst>
          </p:cNvPr>
          <p:cNvCxnSpPr>
            <a:stCxn id="15" idx="2"/>
            <a:endCxn id="19" idx="0"/>
          </p:cNvCxnSpPr>
          <p:nvPr/>
        </p:nvCxnSpPr>
        <p:spPr>
          <a:xfrm rot="16200000" flipH="1">
            <a:off x="2954669" y="4757477"/>
            <a:ext cx="643946" cy="1662"/>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273FD15-DAFC-4F29-995C-06EC7D91CB26}"/>
              </a:ext>
            </a:extLst>
          </p:cNvPr>
          <p:cNvCxnSpPr>
            <a:stCxn id="15" idx="2"/>
            <a:endCxn id="20" idx="0"/>
          </p:cNvCxnSpPr>
          <p:nvPr/>
        </p:nvCxnSpPr>
        <p:spPr>
          <a:xfrm rot="16200000" flipH="1">
            <a:off x="3895740" y="3816406"/>
            <a:ext cx="643946" cy="1883804"/>
          </a:xfrm>
          <a:prstGeom prst="bentConnector3">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Connector: Elbow 20">
            <a:extLst>
              <a:ext uri="{FF2B5EF4-FFF2-40B4-BE49-F238E27FC236}">
                <a16:creationId xmlns:a16="http://schemas.microsoft.com/office/drawing/2014/main" id="{9E96269E-FD69-4BFA-BC30-3DC1062C252D}"/>
              </a:ext>
            </a:extLst>
          </p:cNvPr>
          <p:cNvCxnSpPr>
            <a:stCxn id="18" idx="2"/>
            <a:endCxn id="21" idx="0"/>
          </p:cNvCxnSpPr>
          <p:nvPr/>
        </p:nvCxnSpPr>
        <p:spPr>
          <a:xfrm>
            <a:off x="8914526" y="4436335"/>
            <a:ext cx="0" cy="643946"/>
          </a:xfrm>
          <a:prstGeom prst="straightConnector1">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5CC7273-EE8C-4D9C-8D9B-1964B7403FBF}"/>
              </a:ext>
            </a:extLst>
          </p:cNvPr>
          <p:cNvCxnSpPr>
            <a:stCxn id="18" idx="2"/>
            <a:endCxn id="22" idx="0"/>
          </p:cNvCxnSpPr>
          <p:nvPr/>
        </p:nvCxnSpPr>
        <p:spPr>
          <a:xfrm rot="5400000">
            <a:off x="7651482" y="3817237"/>
            <a:ext cx="643946" cy="1882143"/>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6FA565E-A945-40D7-9C9B-DC10E14A7C35}"/>
              </a:ext>
            </a:extLst>
          </p:cNvPr>
          <p:cNvCxnSpPr>
            <a:stCxn id="18" idx="2"/>
            <a:endCxn id="23" idx="0"/>
          </p:cNvCxnSpPr>
          <p:nvPr/>
        </p:nvCxnSpPr>
        <p:spPr>
          <a:xfrm rot="16200000" flipH="1">
            <a:off x="9533624" y="3817237"/>
            <a:ext cx="643946" cy="1882142"/>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7" name="Google Shape;507;p14">
            <a:extLst>
              <a:ext uri="{FF2B5EF4-FFF2-40B4-BE49-F238E27FC236}">
                <a16:creationId xmlns:a16="http://schemas.microsoft.com/office/drawing/2014/main" id="{634C4DD8-19F5-5009-107D-14A73BA039A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9743FA6C-4090-DED3-259C-026F581F29E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551445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US" kern="0"/>
              <a:t>Project is divided into [x] workstreams</a:t>
            </a:r>
            <a:endParaRPr lang="en-US"/>
          </a:p>
        </p:txBody>
      </p:sp>
      <p:sp>
        <p:nvSpPr>
          <p:cNvPr id="6" name="Text Placeholder 5">
            <a:extLst>
              <a:ext uri="{FF2B5EF4-FFF2-40B4-BE49-F238E27FC236}">
                <a16:creationId xmlns:a16="http://schemas.microsoft.com/office/drawing/2014/main" id="{F4D6EBC8-0B60-690C-E25C-47EE507F5FC6}"/>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345EE8-2B39-878A-FDE6-4EF298BD7A08}"/>
              </a:ext>
            </a:extLst>
          </p:cNvPr>
          <p:cNvSpPr>
            <a:spLocks noChangeArrowheads="1"/>
          </p:cNvSpPr>
          <p:nvPr/>
        </p:nvSpPr>
        <p:spPr bwMode="auto">
          <a:xfrm>
            <a:off x="5047744" y="2861779"/>
            <a:ext cx="2188028" cy="956641"/>
          </a:xfrm>
          <a:prstGeom prst="rect">
            <a:avLst/>
          </a:prstGeom>
          <a:solidFill>
            <a:schemeClr val="accent2"/>
          </a:solidFill>
          <a:ln w="6350" algn="ctr">
            <a:solidFill>
              <a:schemeClr val="tx2"/>
            </a:solidFill>
            <a:miter lim="800000"/>
            <a:headEnd type="none" w="sm" len="sm"/>
            <a:tailEnd type="none" w="med" len="lg"/>
          </a:ln>
          <a:effectLst/>
        </p:spPr>
        <p:txBody>
          <a:bodyPr lIns="18000" tIns="18000" rIns="18000" bIns="18000" anchor="ctr"/>
          <a:lstStyle/>
          <a:p>
            <a:pPr algn="ctr">
              <a:spcAft>
                <a:spcPts val="500"/>
              </a:spcAft>
            </a:pPr>
            <a:r>
              <a:rPr lang="en-US" altLang="ja-JP" sz="1200" b="1">
                <a:solidFill>
                  <a:schemeClr val="bg1"/>
                </a:solidFill>
                <a:ea typeface="ＭＳ Ｐゴシック" pitchFamily="50" charset="-128"/>
              </a:rPr>
              <a:t>Project management</a:t>
            </a:r>
          </a:p>
          <a:p>
            <a:pPr algn="ctr">
              <a:spcAft>
                <a:spcPts val="500"/>
              </a:spcAft>
            </a:pPr>
            <a:r>
              <a:rPr lang="en-US" altLang="ja-JP" sz="1200">
                <a:solidFill>
                  <a:schemeClr val="bg1"/>
                </a:solidFill>
                <a:ea typeface="ＭＳ Ｐゴシック" pitchFamily="50" charset="-128"/>
              </a:rPr>
              <a:t>Lead: [Name]</a:t>
            </a:r>
          </a:p>
        </p:txBody>
      </p:sp>
      <p:sp>
        <p:nvSpPr>
          <p:cNvPr id="13" name="Rectangle 12">
            <a:extLst>
              <a:ext uri="{FF2B5EF4-FFF2-40B4-BE49-F238E27FC236}">
                <a16:creationId xmlns:a16="http://schemas.microsoft.com/office/drawing/2014/main" id="{96F2DC6F-0021-EC99-8AB5-E3C2B5A87094}"/>
              </a:ext>
            </a:extLst>
          </p:cNvPr>
          <p:cNvSpPr>
            <a:spLocks noChangeArrowheads="1"/>
          </p:cNvSpPr>
          <p:nvPr/>
        </p:nvSpPr>
        <p:spPr bwMode="auto">
          <a:xfrm>
            <a:off x="604878"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4" name="Rectangle 13">
            <a:extLst>
              <a:ext uri="{FF2B5EF4-FFF2-40B4-BE49-F238E27FC236}">
                <a16:creationId xmlns:a16="http://schemas.microsoft.com/office/drawing/2014/main" id="{DFAE1AC2-4AAD-EA0C-5564-FD7FD0D2C89A}"/>
              </a:ext>
            </a:extLst>
          </p:cNvPr>
          <p:cNvSpPr>
            <a:spLocks noChangeArrowheads="1"/>
          </p:cNvSpPr>
          <p:nvPr/>
        </p:nvSpPr>
        <p:spPr bwMode="auto">
          <a:xfrm>
            <a:off x="2514429"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5" name="Rectangle 14">
            <a:extLst>
              <a:ext uri="{FF2B5EF4-FFF2-40B4-BE49-F238E27FC236}">
                <a16:creationId xmlns:a16="http://schemas.microsoft.com/office/drawing/2014/main" id="{3EC2F9C1-6CD2-637D-40BF-C720BB509089}"/>
              </a:ext>
            </a:extLst>
          </p:cNvPr>
          <p:cNvSpPr>
            <a:spLocks noChangeArrowheads="1"/>
          </p:cNvSpPr>
          <p:nvPr/>
        </p:nvSpPr>
        <p:spPr bwMode="auto">
          <a:xfrm>
            <a:off x="63335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7" name="Rectangle 16">
            <a:extLst>
              <a:ext uri="{FF2B5EF4-FFF2-40B4-BE49-F238E27FC236}">
                <a16:creationId xmlns:a16="http://schemas.microsoft.com/office/drawing/2014/main" id="{31F20087-E43A-3EB8-5755-65D448714B82}"/>
              </a:ext>
            </a:extLst>
          </p:cNvPr>
          <p:cNvSpPr>
            <a:spLocks noChangeArrowheads="1"/>
          </p:cNvSpPr>
          <p:nvPr/>
        </p:nvSpPr>
        <p:spPr bwMode="auto">
          <a:xfrm>
            <a:off x="8243082"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8" name="Rectangle 17">
            <a:extLst>
              <a:ext uri="{FF2B5EF4-FFF2-40B4-BE49-F238E27FC236}">
                <a16:creationId xmlns:a16="http://schemas.microsoft.com/office/drawing/2014/main" id="{A3186AA2-714C-EB33-E99C-CEC8FD492AE2}"/>
              </a:ext>
            </a:extLst>
          </p:cNvPr>
          <p:cNvSpPr>
            <a:spLocks noChangeArrowheads="1"/>
          </p:cNvSpPr>
          <p:nvPr/>
        </p:nvSpPr>
        <p:spPr bwMode="auto">
          <a:xfrm>
            <a:off x="4423980"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cxnSp>
        <p:nvCxnSpPr>
          <p:cNvPr id="19" name="Connector: Elbow 43">
            <a:extLst>
              <a:ext uri="{FF2B5EF4-FFF2-40B4-BE49-F238E27FC236}">
                <a16:creationId xmlns:a16="http://schemas.microsoft.com/office/drawing/2014/main" id="{2EEBC37E-A0D9-C780-D9B4-8793E1A6064C}"/>
              </a:ext>
            </a:extLst>
          </p:cNvPr>
          <p:cNvCxnSpPr>
            <a:stCxn id="12" idx="2"/>
            <a:endCxn id="18" idx="0"/>
          </p:cNvCxnSpPr>
          <p:nvPr/>
        </p:nvCxnSpPr>
        <p:spPr>
          <a:xfrm rot="5400000">
            <a:off x="5335986" y="3669416"/>
            <a:ext cx="656769" cy="95477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or: Elbow 47">
            <a:extLst>
              <a:ext uri="{FF2B5EF4-FFF2-40B4-BE49-F238E27FC236}">
                <a16:creationId xmlns:a16="http://schemas.microsoft.com/office/drawing/2014/main" id="{1247E66B-95C4-0194-133C-CF607CE10DAD}"/>
              </a:ext>
            </a:extLst>
          </p:cNvPr>
          <p:cNvCxnSpPr>
            <a:stCxn id="12" idx="2"/>
            <a:endCxn id="15" idx="0"/>
          </p:cNvCxnSpPr>
          <p:nvPr/>
        </p:nvCxnSpPr>
        <p:spPr>
          <a:xfrm rot="16200000" flipH="1">
            <a:off x="6290761" y="3669416"/>
            <a:ext cx="656769" cy="95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or: Elbow 49">
            <a:extLst>
              <a:ext uri="{FF2B5EF4-FFF2-40B4-BE49-F238E27FC236}">
                <a16:creationId xmlns:a16="http://schemas.microsoft.com/office/drawing/2014/main" id="{2E6876A8-4913-13EE-3B4E-90C807DA46E6}"/>
              </a:ext>
            </a:extLst>
          </p:cNvPr>
          <p:cNvCxnSpPr>
            <a:stCxn id="12" idx="2"/>
            <a:endCxn id="17" idx="0"/>
          </p:cNvCxnSpPr>
          <p:nvPr/>
        </p:nvCxnSpPr>
        <p:spPr>
          <a:xfrm rot="16200000" flipH="1">
            <a:off x="7245537" y="2714641"/>
            <a:ext cx="656769" cy="286432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51">
            <a:extLst>
              <a:ext uri="{FF2B5EF4-FFF2-40B4-BE49-F238E27FC236}">
                <a16:creationId xmlns:a16="http://schemas.microsoft.com/office/drawing/2014/main" id="{2708CD33-31C4-0DDF-48E0-8E32C4BF9938}"/>
              </a:ext>
            </a:extLst>
          </p:cNvPr>
          <p:cNvCxnSpPr>
            <a:stCxn id="12" idx="2"/>
            <a:endCxn id="14" idx="0"/>
          </p:cNvCxnSpPr>
          <p:nvPr/>
        </p:nvCxnSpPr>
        <p:spPr>
          <a:xfrm rot="5400000">
            <a:off x="4381211" y="2714641"/>
            <a:ext cx="656769" cy="286432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53">
            <a:extLst>
              <a:ext uri="{FF2B5EF4-FFF2-40B4-BE49-F238E27FC236}">
                <a16:creationId xmlns:a16="http://schemas.microsoft.com/office/drawing/2014/main" id="{4DBA48D1-5BC9-CA62-F174-C0865725ED66}"/>
              </a:ext>
            </a:extLst>
          </p:cNvPr>
          <p:cNvCxnSpPr>
            <a:stCxn id="12" idx="2"/>
            <a:endCxn id="13" idx="0"/>
          </p:cNvCxnSpPr>
          <p:nvPr/>
        </p:nvCxnSpPr>
        <p:spPr>
          <a:xfrm rot="5400000">
            <a:off x="3426435" y="1759865"/>
            <a:ext cx="656769" cy="47738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C546320-2264-6B6A-66BE-860DCA9E0C04}"/>
              </a:ext>
            </a:extLst>
          </p:cNvPr>
          <p:cNvSpPr>
            <a:spLocks noChangeArrowheads="1"/>
          </p:cNvSpPr>
          <p:nvPr/>
        </p:nvSpPr>
        <p:spPr bwMode="auto">
          <a:xfrm>
            <a:off x="101526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cxnSp>
        <p:nvCxnSpPr>
          <p:cNvPr id="25" name="Connector: Elbow 59">
            <a:extLst>
              <a:ext uri="{FF2B5EF4-FFF2-40B4-BE49-F238E27FC236}">
                <a16:creationId xmlns:a16="http://schemas.microsoft.com/office/drawing/2014/main" id="{C6EF8C80-5FEE-6DCF-B7F1-3ABA7C91C8F0}"/>
              </a:ext>
            </a:extLst>
          </p:cNvPr>
          <p:cNvCxnSpPr>
            <a:stCxn id="12" idx="2"/>
            <a:endCxn id="24" idx="0"/>
          </p:cNvCxnSpPr>
          <p:nvPr/>
        </p:nvCxnSpPr>
        <p:spPr>
          <a:xfrm rot="16200000" flipH="1">
            <a:off x="8200311" y="1759866"/>
            <a:ext cx="656769" cy="47738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74A1E21-2B5C-0493-BEC1-8AB2EA0826E3}"/>
              </a:ext>
            </a:extLst>
          </p:cNvPr>
          <p:cNvSpPr>
            <a:spLocks noChangeArrowheads="1"/>
          </p:cNvSpPr>
          <p:nvPr/>
        </p:nvSpPr>
        <p:spPr bwMode="auto">
          <a:xfrm>
            <a:off x="5047744" y="1688354"/>
            <a:ext cx="2188028" cy="956641"/>
          </a:xfrm>
          <a:prstGeom prst="rect">
            <a:avLst/>
          </a:prstGeom>
          <a:solidFill>
            <a:schemeClr val="bg1"/>
          </a:solidFill>
          <a:ln w="6350" algn="ctr">
            <a:solidFill>
              <a:schemeClr val="tx2"/>
            </a:solidFill>
            <a:miter lim="800000"/>
            <a:headEnd type="none" w="sm" len="sm"/>
            <a:tailEnd type="none" w="med" len="lg"/>
          </a:ln>
          <a:effectLst/>
        </p:spPr>
        <p:txBody>
          <a:bodyPr lIns="18000" tIns="18000" rIns="18000" bIns="18000" anchor="ctr"/>
          <a:lstStyle/>
          <a:p>
            <a:pPr algn="ctr">
              <a:spcAft>
                <a:spcPts val="500"/>
              </a:spcAft>
            </a:pPr>
            <a:r>
              <a:rPr lang="en-US" altLang="ja-JP" sz="1200" b="1">
                <a:ea typeface="ＭＳ Ｐゴシック" pitchFamily="50" charset="-128"/>
              </a:rPr>
              <a:t>Steering committee</a:t>
            </a:r>
          </a:p>
          <a:p>
            <a:pPr algn="ctr">
              <a:spcAft>
                <a:spcPts val="500"/>
              </a:spcAft>
            </a:pPr>
            <a:r>
              <a:rPr lang="en-US" altLang="ja-JP" sz="1200">
                <a:ea typeface="ＭＳ Ｐゴシック" pitchFamily="50" charset="-128"/>
              </a:rPr>
              <a:t>[Name], [Name], [Name]</a:t>
            </a:r>
          </a:p>
        </p:txBody>
      </p:sp>
      <p:sp>
        <p:nvSpPr>
          <p:cNvPr id="30" name="Oval 29">
            <a:extLst>
              <a:ext uri="{FF2B5EF4-FFF2-40B4-BE49-F238E27FC236}">
                <a16:creationId xmlns:a16="http://schemas.microsoft.com/office/drawing/2014/main" id="{99572B21-1DBF-D384-1DD0-651888A14DB5}"/>
              </a:ext>
            </a:extLst>
          </p:cNvPr>
          <p:cNvSpPr>
            <a:spLocks noChangeAspect="1"/>
          </p:cNvSpPr>
          <p:nvPr/>
        </p:nvSpPr>
        <p:spPr>
          <a:xfrm>
            <a:off x="495148"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1</a:t>
            </a:r>
          </a:p>
        </p:txBody>
      </p:sp>
      <p:sp>
        <p:nvSpPr>
          <p:cNvPr id="32" name="Oval 31">
            <a:extLst>
              <a:ext uri="{FF2B5EF4-FFF2-40B4-BE49-F238E27FC236}">
                <a16:creationId xmlns:a16="http://schemas.microsoft.com/office/drawing/2014/main" id="{84BCC247-1FCF-58BE-7CAD-99809C22B577}"/>
              </a:ext>
            </a:extLst>
          </p:cNvPr>
          <p:cNvSpPr>
            <a:spLocks noChangeAspect="1"/>
          </p:cNvSpPr>
          <p:nvPr/>
        </p:nvSpPr>
        <p:spPr>
          <a:xfrm>
            <a:off x="2404699"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2</a:t>
            </a:r>
          </a:p>
        </p:txBody>
      </p:sp>
      <p:sp>
        <p:nvSpPr>
          <p:cNvPr id="34" name="Oval 33">
            <a:extLst>
              <a:ext uri="{FF2B5EF4-FFF2-40B4-BE49-F238E27FC236}">
                <a16:creationId xmlns:a16="http://schemas.microsoft.com/office/drawing/2014/main" id="{2629E1A3-5A0B-5C38-160B-EC5FC2588BB0}"/>
              </a:ext>
            </a:extLst>
          </p:cNvPr>
          <p:cNvSpPr>
            <a:spLocks noChangeAspect="1"/>
          </p:cNvSpPr>
          <p:nvPr/>
        </p:nvSpPr>
        <p:spPr>
          <a:xfrm>
            <a:off x="4314250"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3</a:t>
            </a:r>
          </a:p>
        </p:txBody>
      </p:sp>
      <p:sp>
        <p:nvSpPr>
          <p:cNvPr id="35" name="Oval 34">
            <a:extLst>
              <a:ext uri="{FF2B5EF4-FFF2-40B4-BE49-F238E27FC236}">
                <a16:creationId xmlns:a16="http://schemas.microsoft.com/office/drawing/2014/main" id="{8385719F-E8FB-18BA-639C-6FD08E82C8B6}"/>
              </a:ext>
            </a:extLst>
          </p:cNvPr>
          <p:cNvSpPr>
            <a:spLocks noChangeAspect="1"/>
          </p:cNvSpPr>
          <p:nvPr/>
        </p:nvSpPr>
        <p:spPr>
          <a:xfrm>
            <a:off x="6223801"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4</a:t>
            </a:r>
          </a:p>
        </p:txBody>
      </p:sp>
      <p:sp>
        <p:nvSpPr>
          <p:cNvPr id="36" name="Oval 35">
            <a:extLst>
              <a:ext uri="{FF2B5EF4-FFF2-40B4-BE49-F238E27FC236}">
                <a16:creationId xmlns:a16="http://schemas.microsoft.com/office/drawing/2014/main" id="{FEF37427-DF4D-D768-264A-E56A5317842D}"/>
              </a:ext>
            </a:extLst>
          </p:cNvPr>
          <p:cNvSpPr>
            <a:spLocks noChangeAspect="1"/>
          </p:cNvSpPr>
          <p:nvPr/>
        </p:nvSpPr>
        <p:spPr>
          <a:xfrm>
            <a:off x="8133352" y="433160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5</a:t>
            </a:r>
          </a:p>
        </p:txBody>
      </p:sp>
      <p:sp>
        <p:nvSpPr>
          <p:cNvPr id="37" name="Oval 36">
            <a:extLst>
              <a:ext uri="{FF2B5EF4-FFF2-40B4-BE49-F238E27FC236}">
                <a16:creationId xmlns:a16="http://schemas.microsoft.com/office/drawing/2014/main" id="{8DF93D2F-851D-F519-092A-D57BA56BE7B4}"/>
              </a:ext>
            </a:extLst>
          </p:cNvPr>
          <p:cNvSpPr>
            <a:spLocks noChangeAspect="1"/>
          </p:cNvSpPr>
          <p:nvPr/>
        </p:nvSpPr>
        <p:spPr>
          <a:xfrm>
            <a:off x="10042901"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6</a:t>
            </a:r>
          </a:p>
        </p:txBody>
      </p:sp>
      <p:sp>
        <p:nvSpPr>
          <p:cNvPr id="38" name="Rectangle 37">
            <a:extLst>
              <a:ext uri="{FF2B5EF4-FFF2-40B4-BE49-F238E27FC236}">
                <a16:creationId xmlns:a16="http://schemas.microsoft.com/office/drawing/2014/main" id="{E90F07FB-7BCE-D700-5A93-3FDB067B6D49}"/>
              </a:ext>
            </a:extLst>
          </p:cNvPr>
          <p:cNvSpPr>
            <a:spLocks noChangeArrowheads="1"/>
          </p:cNvSpPr>
          <p:nvPr/>
        </p:nvSpPr>
        <p:spPr bwMode="auto">
          <a:xfrm>
            <a:off x="7489854" y="2861779"/>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9" name="Rectangle 38">
            <a:extLst>
              <a:ext uri="{FF2B5EF4-FFF2-40B4-BE49-F238E27FC236}">
                <a16:creationId xmlns:a16="http://schemas.microsoft.com/office/drawing/2014/main" id="{F306284E-D2E1-D9CA-9B66-72A589512235}"/>
              </a:ext>
            </a:extLst>
          </p:cNvPr>
          <p:cNvSpPr>
            <a:spLocks noChangeArrowheads="1"/>
          </p:cNvSpPr>
          <p:nvPr/>
        </p:nvSpPr>
        <p:spPr bwMode="auto">
          <a:xfrm>
            <a:off x="488544" y="3808846"/>
            <a:ext cx="787823" cy="288000"/>
          </a:xfrm>
          <a:prstGeom prst="rect">
            <a:avLst/>
          </a:prstGeom>
          <a:noFill/>
          <a:ln w="6350" algn="ctr">
            <a:noFill/>
            <a:miter lim="800000"/>
            <a:headEnd type="none" w="sm" len="sm"/>
            <a:tailEnd type="none" w="med" len="lg"/>
          </a:ln>
          <a:effectLst/>
        </p:spPr>
        <p:txBody>
          <a:bodyPr lIns="18000" tIns="18000" rIns="18000" bIns="18000" anchor="b"/>
          <a:lstStyle/>
          <a:p>
            <a:pPr>
              <a:spcAft>
                <a:spcPts val="500"/>
              </a:spcAft>
            </a:pPr>
            <a:r>
              <a:rPr lang="en-US" altLang="ja-JP" sz="1200" b="1">
                <a:ea typeface="ＭＳ Ｐゴシック" pitchFamily="50" charset="-128"/>
              </a:rPr>
              <a:t>Tracks</a:t>
            </a:r>
          </a:p>
        </p:txBody>
      </p:sp>
      <p:sp>
        <p:nvSpPr>
          <p:cNvPr id="40" name="Rectangle 39">
            <a:extLst>
              <a:ext uri="{FF2B5EF4-FFF2-40B4-BE49-F238E27FC236}">
                <a16:creationId xmlns:a16="http://schemas.microsoft.com/office/drawing/2014/main" id="{61302127-D4EC-1608-5492-398286007153}"/>
              </a:ext>
            </a:extLst>
          </p:cNvPr>
          <p:cNvSpPr>
            <a:spLocks noChangeArrowheads="1"/>
          </p:cNvSpPr>
          <p:nvPr/>
        </p:nvSpPr>
        <p:spPr bwMode="auto">
          <a:xfrm>
            <a:off x="7472113" y="1688353"/>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 name="Google Shape;507;p14">
            <a:extLst>
              <a:ext uri="{FF2B5EF4-FFF2-40B4-BE49-F238E27FC236}">
                <a16:creationId xmlns:a16="http://schemas.microsoft.com/office/drawing/2014/main" id="{3246BAE6-3954-0638-83CE-1F8D46A840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US" sz="900" b="0" i="0" u="none" strike="noStrike" cap="none">
                <a:latin typeface="Arial"/>
                <a:ea typeface="Arial"/>
                <a:cs typeface="Arial"/>
                <a:sym typeface="Arial"/>
              </a:rPr>
              <a:t>Source: </a:t>
            </a:r>
            <a:r>
              <a:rPr lang="en-US" sz="900">
                <a:latin typeface="Arial"/>
                <a:ea typeface="Arial"/>
                <a:cs typeface="Arial"/>
                <a:sym typeface="Arial"/>
              </a:rPr>
              <a:t>xx</a:t>
            </a:r>
            <a:endParaRPr lang="en-US" sz="900" b="0" i="0" u="none" strike="noStrike" cap="none">
              <a:latin typeface="Arial"/>
              <a:ea typeface="Arial"/>
              <a:cs typeface="Arial"/>
              <a:sym typeface="Arial"/>
            </a:endParaRPr>
          </a:p>
        </p:txBody>
      </p:sp>
      <p:sp>
        <p:nvSpPr>
          <p:cNvPr id="4" name="Google Shape;538;p14">
            <a:extLst>
              <a:ext uri="{FF2B5EF4-FFF2-40B4-BE49-F238E27FC236}">
                <a16:creationId xmlns:a16="http://schemas.microsoft.com/office/drawing/2014/main" id="{C349F77B-AED2-E76C-8A1C-F10CCB1076A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a:latin typeface="Arial"/>
                <a:ea typeface="Arial"/>
                <a:cs typeface="Arial"/>
                <a:sym typeface="Arial"/>
              </a:rPr>
              <a:t>Footnote: 1. xx</a:t>
            </a:r>
            <a:endParaRPr lang="en-US" sz="900">
              <a:latin typeface="Arial"/>
              <a:ea typeface="Arial"/>
              <a:cs typeface="Arial"/>
              <a:sym typeface="Arial"/>
            </a:endParaRPr>
          </a:p>
        </p:txBody>
      </p:sp>
    </p:spTree>
    <p:extLst>
      <p:ext uri="{BB962C8B-B14F-4D97-AF65-F5344CB8AC3E}">
        <p14:creationId xmlns:p14="http://schemas.microsoft.com/office/powerpoint/2010/main" val="33310600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US" kern="0" dirty="0"/>
              <a:t>Project governance and team structure</a:t>
            </a:r>
            <a:endParaRPr lang="en-DK" dirty="0"/>
          </a:p>
        </p:txBody>
      </p:sp>
      <p:sp>
        <p:nvSpPr>
          <p:cNvPr id="6" name="Text Placeholder 5">
            <a:extLst>
              <a:ext uri="{FF2B5EF4-FFF2-40B4-BE49-F238E27FC236}">
                <a16:creationId xmlns:a16="http://schemas.microsoft.com/office/drawing/2014/main" id="{F4D6EBC8-0B60-690C-E25C-47EE507F5FC6}"/>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345EE8-2B39-878A-FDE6-4EF298BD7A08}"/>
              </a:ext>
            </a:extLst>
          </p:cNvPr>
          <p:cNvSpPr>
            <a:spLocks noChangeArrowheads="1"/>
          </p:cNvSpPr>
          <p:nvPr/>
        </p:nvSpPr>
        <p:spPr bwMode="auto">
          <a:xfrm>
            <a:off x="2385337" y="2681751"/>
            <a:ext cx="2188028" cy="792000"/>
          </a:xfrm>
          <a:prstGeom prst="rect">
            <a:avLst/>
          </a:prstGeom>
          <a:solidFill>
            <a:schemeClr val="accent2"/>
          </a:solidFill>
          <a:ln w="6350" algn="ctr">
            <a:noFill/>
            <a:miter lim="800000"/>
            <a:headEnd type="none" w="sm" len="sm"/>
            <a:tailEnd type="none" w="med" len="lg"/>
          </a:ln>
          <a:effectLst/>
        </p:spPr>
        <p:txBody>
          <a:bodyPr lIns="72000" tIns="36000" rIns="72000" bIns="36000" anchor="ctr"/>
          <a:lstStyle/>
          <a:p>
            <a:pPr algn="ctr">
              <a:spcAft>
                <a:spcPts val="500"/>
              </a:spcAft>
            </a:pPr>
            <a:r>
              <a:rPr lang="en-US" altLang="ja-JP" sz="1200" b="1" dirty="0">
                <a:solidFill>
                  <a:schemeClr val="bg1"/>
                </a:solidFill>
                <a:ea typeface="ＭＳ Ｐゴシック" pitchFamily="50" charset="-128"/>
              </a:rPr>
              <a:t>Project team</a:t>
            </a:r>
          </a:p>
          <a:p>
            <a:pPr algn="ctr">
              <a:spcAft>
                <a:spcPts val="500"/>
              </a:spcAft>
            </a:pPr>
            <a:r>
              <a:rPr lang="en-US" altLang="ja-JP" sz="1200" dirty="0">
                <a:solidFill>
                  <a:schemeClr val="bg1"/>
                </a:solidFill>
                <a:ea typeface="ＭＳ Ｐゴシック" pitchFamily="50" charset="-128"/>
              </a:rPr>
              <a:t>Lead: [Name]</a:t>
            </a:r>
          </a:p>
        </p:txBody>
      </p:sp>
      <p:sp>
        <p:nvSpPr>
          <p:cNvPr id="28" name="Rectangle 27">
            <a:extLst>
              <a:ext uri="{FF2B5EF4-FFF2-40B4-BE49-F238E27FC236}">
                <a16:creationId xmlns:a16="http://schemas.microsoft.com/office/drawing/2014/main" id="{C74A1E21-2B5C-0493-BEC1-8AB2EA0826E3}"/>
              </a:ext>
            </a:extLst>
          </p:cNvPr>
          <p:cNvSpPr>
            <a:spLocks noChangeArrowheads="1"/>
          </p:cNvSpPr>
          <p:nvPr/>
        </p:nvSpPr>
        <p:spPr bwMode="auto">
          <a:xfrm>
            <a:off x="2385337" y="1623654"/>
            <a:ext cx="2188028" cy="792000"/>
          </a:xfrm>
          <a:prstGeom prst="rect">
            <a:avLst/>
          </a:prstGeom>
          <a:solidFill>
            <a:schemeClr val="accent1"/>
          </a:solidFill>
          <a:ln w="6350" algn="ctr">
            <a:noFill/>
            <a:miter lim="800000"/>
            <a:headEnd type="none" w="sm" len="sm"/>
            <a:tailEnd type="none" w="med" len="lg"/>
          </a:ln>
          <a:effectLst/>
        </p:spPr>
        <p:txBody>
          <a:bodyPr lIns="72000" tIns="36000" rIns="72000" bIns="36000" anchor="ctr"/>
          <a:lstStyle/>
          <a:p>
            <a:pPr algn="ctr">
              <a:spcAft>
                <a:spcPts val="500"/>
              </a:spcAft>
            </a:pPr>
            <a:r>
              <a:rPr lang="en-US" altLang="ja-JP" sz="1200" b="1" dirty="0">
                <a:solidFill>
                  <a:schemeClr val="bg1"/>
                </a:solidFill>
                <a:ea typeface="ＭＳ Ｐゴシック" pitchFamily="50" charset="-128"/>
              </a:rPr>
              <a:t>Steering committee</a:t>
            </a:r>
          </a:p>
          <a:p>
            <a:pPr algn="ctr">
              <a:spcAft>
                <a:spcPts val="500"/>
              </a:spcAft>
            </a:pPr>
            <a:r>
              <a:rPr lang="en-US" altLang="ja-JP" sz="1200" dirty="0">
                <a:solidFill>
                  <a:schemeClr val="bg1"/>
                </a:solidFill>
                <a:ea typeface="ＭＳ Ｐゴシック" pitchFamily="50" charset="-128"/>
              </a:rPr>
              <a:t>[Name], [Name], [Name]</a:t>
            </a:r>
          </a:p>
        </p:txBody>
      </p:sp>
      <p:sp>
        <p:nvSpPr>
          <p:cNvPr id="3" name="Google Shape;507;p14">
            <a:extLst>
              <a:ext uri="{FF2B5EF4-FFF2-40B4-BE49-F238E27FC236}">
                <a16:creationId xmlns:a16="http://schemas.microsoft.com/office/drawing/2014/main" id="{3246BAE6-3954-0638-83CE-1F8D46A840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C349F77B-AED2-E76C-8A1C-F10CCB1076A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a:latin typeface="Arial"/>
                <a:ea typeface="Arial"/>
                <a:cs typeface="Arial"/>
                <a:sym typeface="Arial"/>
              </a:rPr>
              <a:t>Footnote: 1. xx</a:t>
            </a:r>
            <a:endParaRPr lang="en-US" sz="900">
              <a:latin typeface="Arial"/>
              <a:ea typeface="Arial"/>
              <a:cs typeface="Arial"/>
              <a:sym typeface="Arial"/>
            </a:endParaRPr>
          </a:p>
        </p:txBody>
      </p:sp>
      <p:sp>
        <p:nvSpPr>
          <p:cNvPr id="5" name="Rectangle 4">
            <a:extLst>
              <a:ext uri="{FF2B5EF4-FFF2-40B4-BE49-F238E27FC236}">
                <a16:creationId xmlns:a16="http://schemas.microsoft.com/office/drawing/2014/main" id="{DD4ACE91-4568-3FB7-BAF8-09284123E081}"/>
              </a:ext>
            </a:extLst>
          </p:cNvPr>
          <p:cNvSpPr>
            <a:spLocks noChangeArrowheads="1"/>
          </p:cNvSpPr>
          <p:nvPr/>
        </p:nvSpPr>
        <p:spPr bwMode="auto">
          <a:xfrm>
            <a:off x="8240982" y="1623654"/>
            <a:ext cx="2188028" cy="792000"/>
          </a:xfrm>
          <a:prstGeom prst="rect">
            <a:avLst/>
          </a:prstGeom>
          <a:solidFill>
            <a:schemeClr val="accent4"/>
          </a:solidFill>
          <a:ln w="6350" algn="ctr">
            <a:noFill/>
            <a:miter lim="800000"/>
            <a:headEnd type="none" w="sm" len="sm"/>
            <a:tailEnd type="none" w="med" len="lg"/>
          </a:ln>
          <a:effectLst/>
        </p:spPr>
        <p:txBody>
          <a:bodyPr lIns="72000" tIns="36000" rIns="72000" bIns="36000" anchor="ctr"/>
          <a:lstStyle/>
          <a:p>
            <a:pPr algn="ctr">
              <a:spcAft>
                <a:spcPts val="500"/>
              </a:spcAft>
            </a:pPr>
            <a:r>
              <a:rPr lang="en-US" altLang="ja-JP" sz="1200" b="1">
                <a:solidFill>
                  <a:schemeClr val="bg1"/>
                </a:solidFill>
                <a:ea typeface="ＭＳ Ｐゴシック" pitchFamily="50" charset="-128"/>
              </a:rPr>
              <a:t>External stakeholders</a:t>
            </a:r>
          </a:p>
        </p:txBody>
      </p:sp>
      <p:sp>
        <p:nvSpPr>
          <p:cNvPr id="9" name="Rectangle 8">
            <a:extLst>
              <a:ext uri="{FF2B5EF4-FFF2-40B4-BE49-F238E27FC236}">
                <a16:creationId xmlns:a16="http://schemas.microsoft.com/office/drawing/2014/main" id="{56AEEC11-9B9E-A332-4F26-4C233931E719}"/>
              </a:ext>
            </a:extLst>
          </p:cNvPr>
          <p:cNvSpPr>
            <a:spLocks noChangeArrowheads="1"/>
          </p:cNvSpPr>
          <p:nvPr/>
        </p:nvSpPr>
        <p:spPr bwMode="auto">
          <a:xfrm>
            <a:off x="1095380" y="3739848"/>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[Insert name], </a:t>
            </a:r>
            <a:r>
              <a:rPr lang="en-US" altLang="ja-JP" sz="1200">
                <a:ea typeface="ＭＳ Ｐゴシック" pitchFamily="50" charset="-128"/>
              </a:rPr>
              <a:t>[insert role]</a:t>
            </a:r>
          </a:p>
        </p:txBody>
      </p:sp>
      <p:sp>
        <p:nvSpPr>
          <p:cNvPr id="16" name="Rectangle 15">
            <a:extLst>
              <a:ext uri="{FF2B5EF4-FFF2-40B4-BE49-F238E27FC236}">
                <a16:creationId xmlns:a16="http://schemas.microsoft.com/office/drawing/2014/main" id="{3130629E-4789-1F37-C0A3-6D6394011389}"/>
              </a:ext>
            </a:extLst>
          </p:cNvPr>
          <p:cNvSpPr>
            <a:spLocks noChangeArrowheads="1"/>
          </p:cNvSpPr>
          <p:nvPr/>
        </p:nvSpPr>
        <p:spPr bwMode="auto">
          <a:xfrm>
            <a:off x="3675294" y="3739848"/>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[Insert name], </a:t>
            </a:r>
            <a:r>
              <a:rPr lang="en-US" altLang="ja-JP" sz="1200">
                <a:ea typeface="ＭＳ Ｐゴシック" pitchFamily="50" charset="-128"/>
              </a:rPr>
              <a:t>[insert role]</a:t>
            </a:r>
          </a:p>
        </p:txBody>
      </p:sp>
      <p:sp>
        <p:nvSpPr>
          <p:cNvPr id="29" name="Rectangle 28">
            <a:extLst>
              <a:ext uri="{FF2B5EF4-FFF2-40B4-BE49-F238E27FC236}">
                <a16:creationId xmlns:a16="http://schemas.microsoft.com/office/drawing/2014/main" id="{2C4D17B8-449E-0A6B-FE25-DB9AA564E0DB}"/>
              </a:ext>
            </a:extLst>
          </p:cNvPr>
          <p:cNvSpPr>
            <a:spLocks noChangeArrowheads="1"/>
          </p:cNvSpPr>
          <p:nvPr/>
        </p:nvSpPr>
        <p:spPr bwMode="auto">
          <a:xfrm>
            <a:off x="8247200" y="5496042"/>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a:t>
            </a:r>
            <a:endParaRPr lang="en-US" altLang="ja-JP" sz="1200">
              <a:ea typeface="ＭＳ Ｐゴシック" pitchFamily="50" charset="-128"/>
            </a:endParaRPr>
          </a:p>
        </p:txBody>
      </p:sp>
      <p:sp>
        <p:nvSpPr>
          <p:cNvPr id="31" name="Rectangle 30">
            <a:extLst>
              <a:ext uri="{FF2B5EF4-FFF2-40B4-BE49-F238E27FC236}">
                <a16:creationId xmlns:a16="http://schemas.microsoft.com/office/drawing/2014/main" id="{F74889B1-2265-756F-1BAF-7ADC2339BC8E}"/>
              </a:ext>
            </a:extLst>
          </p:cNvPr>
          <p:cNvSpPr>
            <a:spLocks noChangeArrowheads="1"/>
          </p:cNvSpPr>
          <p:nvPr/>
        </p:nvSpPr>
        <p:spPr bwMode="auto">
          <a:xfrm>
            <a:off x="1095380" y="5496042"/>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a:t>
            </a:r>
            <a:endParaRPr lang="en-US" altLang="ja-JP" sz="1200">
              <a:ea typeface="ＭＳ Ｐゴシック" pitchFamily="50" charset="-128"/>
            </a:endParaRPr>
          </a:p>
        </p:txBody>
      </p:sp>
      <p:sp>
        <p:nvSpPr>
          <p:cNvPr id="33" name="Rectangle 32">
            <a:extLst>
              <a:ext uri="{FF2B5EF4-FFF2-40B4-BE49-F238E27FC236}">
                <a16:creationId xmlns:a16="http://schemas.microsoft.com/office/drawing/2014/main" id="{089915C8-C06A-1522-A98A-5C39D79FDD3D}"/>
              </a:ext>
            </a:extLst>
          </p:cNvPr>
          <p:cNvSpPr>
            <a:spLocks noChangeArrowheads="1"/>
          </p:cNvSpPr>
          <p:nvPr/>
        </p:nvSpPr>
        <p:spPr bwMode="auto">
          <a:xfrm>
            <a:off x="3675294" y="5496042"/>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a:t>
            </a:r>
            <a:endParaRPr lang="en-US" altLang="ja-JP" sz="1200">
              <a:ea typeface="ＭＳ Ｐゴシック" pitchFamily="50" charset="-128"/>
            </a:endParaRPr>
          </a:p>
        </p:txBody>
      </p:sp>
      <p:cxnSp>
        <p:nvCxnSpPr>
          <p:cNvPr id="42" name="Straight Connector 41">
            <a:extLst>
              <a:ext uri="{FF2B5EF4-FFF2-40B4-BE49-F238E27FC236}">
                <a16:creationId xmlns:a16="http://schemas.microsoft.com/office/drawing/2014/main" id="{7E4223E4-F7CF-8777-19F8-A5AF3673453D}"/>
              </a:ext>
            </a:extLst>
          </p:cNvPr>
          <p:cNvCxnSpPr>
            <a:stCxn id="28" idx="2"/>
            <a:endCxn id="12" idx="0"/>
          </p:cNvCxnSpPr>
          <p:nvPr/>
        </p:nvCxnSpPr>
        <p:spPr>
          <a:xfrm>
            <a:off x="3479351" y="2415654"/>
            <a:ext cx="0" cy="266097"/>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B08064-178B-DFD1-6323-431163504199}"/>
              </a:ext>
            </a:extLst>
          </p:cNvPr>
          <p:cNvCxnSpPr>
            <a:cxnSpLocks/>
            <a:stCxn id="5" idx="1"/>
            <a:endCxn id="28" idx="3"/>
          </p:cNvCxnSpPr>
          <p:nvPr/>
        </p:nvCxnSpPr>
        <p:spPr>
          <a:xfrm flipH="1">
            <a:off x="4573365" y="2019654"/>
            <a:ext cx="3667617"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06FA4-E11B-BB70-B9C4-935983BAC00B}"/>
              </a:ext>
            </a:extLst>
          </p:cNvPr>
          <p:cNvCxnSpPr>
            <a:cxnSpLocks/>
            <a:stCxn id="5" idx="2"/>
            <a:endCxn id="29" idx="0"/>
          </p:cNvCxnSpPr>
          <p:nvPr/>
        </p:nvCxnSpPr>
        <p:spPr>
          <a:xfrm>
            <a:off x="9334996" y="2415654"/>
            <a:ext cx="6218" cy="3080388"/>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8581725-557D-BD08-BF0C-556CF7AA3BBA}"/>
              </a:ext>
            </a:extLst>
          </p:cNvPr>
          <p:cNvSpPr>
            <a:spLocks noChangeArrowheads="1"/>
          </p:cNvSpPr>
          <p:nvPr/>
        </p:nvSpPr>
        <p:spPr bwMode="auto">
          <a:xfrm>
            <a:off x="8234712" y="2726751"/>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dirty="0">
                <a:ea typeface="ＭＳ Ｐゴシック" pitchFamily="50" charset="-128"/>
              </a:rPr>
              <a:t>[Insert name or organization]</a:t>
            </a:r>
          </a:p>
        </p:txBody>
      </p:sp>
      <p:sp>
        <p:nvSpPr>
          <p:cNvPr id="8" name="Rectangle 7">
            <a:extLst>
              <a:ext uri="{FF2B5EF4-FFF2-40B4-BE49-F238E27FC236}">
                <a16:creationId xmlns:a16="http://schemas.microsoft.com/office/drawing/2014/main" id="{717B292E-8E0B-1294-230D-C87BF1E451C8}"/>
              </a:ext>
            </a:extLst>
          </p:cNvPr>
          <p:cNvSpPr>
            <a:spLocks noChangeArrowheads="1"/>
          </p:cNvSpPr>
          <p:nvPr/>
        </p:nvSpPr>
        <p:spPr bwMode="auto">
          <a:xfrm>
            <a:off x="8234712" y="3649848"/>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a:ea typeface="ＭＳ Ｐゴシック" pitchFamily="50" charset="-128"/>
              </a:rPr>
              <a:t>[Insert name or organization]</a:t>
            </a:r>
          </a:p>
        </p:txBody>
      </p:sp>
      <p:sp>
        <p:nvSpPr>
          <p:cNvPr id="27" name="Rectangle 26">
            <a:extLst>
              <a:ext uri="{FF2B5EF4-FFF2-40B4-BE49-F238E27FC236}">
                <a16:creationId xmlns:a16="http://schemas.microsoft.com/office/drawing/2014/main" id="{9010568B-2EDB-48EA-F18B-775DE1EF53C0}"/>
              </a:ext>
            </a:extLst>
          </p:cNvPr>
          <p:cNvSpPr>
            <a:spLocks noChangeArrowheads="1"/>
          </p:cNvSpPr>
          <p:nvPr/>
        </p:nvSpPr>
        <p:spPr bwMode="auto">
          <a:xfrm>
            <a:off x="8234712" y="4572945"/>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a:ea typeface="ＭＳ Ｐゴシック" pitchFamily="50" charset="-128"/>
              </a:rPr>
              <a:t>[Insert name or organization]</a:t>
            </a:r>
          </a:p>
        </p:txBody>
      </p:sp>
      <p:cxnSp>
        <p:nvCxnSpPr>
          <p:cNvPr id="52" name="Elbow Connector 51">
            <a:extLst>
              <a:ext uri="{FF2B5EF4-FFF2-40B4-BE49-F238E27FC236}">
                <a16:creationId xmlns:a16="http://schemas.microsoft.com/office/drawing/2014/main" id="{63B9CF28-89D2-5038-6262-1156644BA491}"/>
              </a:ext>
            </a:extLst>
          </p:cNvPr>
          <p:cNvCxnSpPr>
            <a:stCxn id="12" idx="2"/>
            <a:endCxn id="16" idx="0"/>
          </p:cNvCxnSpPr>
          <p:nvPr/>
        </p:nvCxnSpPr>
        <p:spPr>
          <a:xfrm rot="16200000" flipH="1">
            <a:off x="3991281" y="2961820"/>
            <a:ext cx="266097" cy="1289957"/>
          </a:xfrm>
          <a:prstGeom prst="bentConnector3">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006F2982-EBF2-9770-1009-99406020BD90}"/>
              </a:ext>
            </a:extLst>
          </p:cNvPr>
          <p:cNvCxnSpPr>
            <a:cxnSpLocks/>
            <a:stCxn id="12" idx="2"/>
            <a:endCxn id="9" idx="0"/>
          </p:cNvCxnSpPr>
          <p:nvPr/>
        </p:nvCxnSpPr>
        <p:spPr>
          <a:xfrm rot="5400000">
            <a:off x="2701325" y="2961821"/>
            <a:ext cx="266097" cy="1289957"/>
          </a:xfrm>
          <a:prstGeom prst="bentConnector3">
            <a:avLst>
              <a:gd name="adj1" fmla="val 50000"/>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489970-9F84-3F2A-858D-ED50830129BD}"/>
              </a:ext>
            </a:extLst>
          </p:cNvPr>
          <p:cNvCxnSpPr>
            <a:cxnSpLocks/>
            <a:stCxn id="16" idx="2"/>
            <a:endCxn id="33" idx="0"/>
          </p:cNvCxnSpPr>
          <p:nvPr/>
        </p:nvCxnSpPr>
        <p:spPr>
          <a:xfrm>
            <a:off x="4769308" y="4351848"/>
            <a:ext cx="0" cy="1144194"/>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F61D15-307F-AF86-14A8-E3D0E96E765C}"/>
              </a:ext>
            </a:extLst>
          </p:cNvPr>
          <p:cNvCxnSpPr>
            <a:cxnSpLocks/>
            <a:stCxn id="9" idx="2"/>
            <a:endCxn id="31" idx="0"/>
          </p:cNvCxnSpPr>
          <p:nvPr/>
        </p:nvCxnSpPr>
        <p:spPr>
          <a:xfrm>
            <a:off x="2189394" y="4351848"/>
            <a:ext cx="0" cy="1144194"/>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D773E5-C889-74C9-4ACD-B26E72CE0D94}"/>
              </a:ext>
            </a:extLst>
          </p:cNvPr>
          <p:cNvSpPr>
            <a:spLocks noChangeArrowheads="1"/>
          </p:cNvSpPr>
          <p:nvPr/>
        </p:nvSpPr>
        <p:spPr bwMode="auto">
          <a:xfrm>
            <a:off x="1095380" y="4617945"/>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[Insert name], </a:t>
            </a:r>
            <a:r>
              <a:rPr lang="en-US" altLang="ja-JP" sz="1200">
                <a:ea typeface="ＭＳ Ｐゴシック" pitchFamily="50" charset="-128"/>
              </a:rPr>
              <a:t>[insert role]</a:t>
            </a:r>
          </a:p>
        </p:txBody>
      </p:sp>
      <p:sp>
        <p:nvSpPr>
          <p:cNvPr id="26" name="Rectangle 25">
            <a:extLst>
              <a:ext uri="{FF2B5EF4-FFF2-40B4-BE49-F238E27FC236}">
                <a16:creationId xmlns:a16="http://schemas.microsoft.com/office/drawing/2014/main" id="{C7FCD16D-F19D-64C2-DC25-B56452E19795}"/>
              </a:ext>
            </a:extLst>
          </p:cNvPr>
          <p:cNvSpPr>
            <a:spLocks noChangeArrowheads="1"/>
          </p:cNvSpPr>
          <p:nvPr/>
        </p:nvSpPr>
        <p:spPr bwMode="auto">
          <a:xfrm>
            <a:off x="3675294" y="4617945"/>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[Insert name], </a:t>
            </a:r>
            <a:r>
              <a:rPr lang="en-US" altLang="ja-JP" sz="1200">
                <a:ea typeface="ＭＳ Ｐゴシック" pitchFamily="50" charset="-128"/>
              </a:rPr>
              <a:t>[insert role]</a:t>
            </a:r>
          </a:p>
        </p:txBody>
      </p:sp>
    </p:spTree>
    <p:extLst>
      <p:ext uri="{BB962C8B-B14F-4D97-AF65-F5344CB8AC3E}">
        <p14:creationId xmlns:p14="http://schemas.microsoft.com/office/powerpoint/2010/main" val="3639917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kern="0" dirty="0"/>
              <a:t>Project will be run by [insert] with support from [insert]</a:t>
            </a:r>
            <a:endParaRPr lang="en-US" dirty="0"/>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1" name="Text Placeholder 10">
            <a:extLst>
              <a:ext uri="{FF2B5EF4-FFF2-40B4-BE49-F238E27FC236}">
                <a16:creationId xmlns:a16="http://schemas.microsoft.com/office/drawing/2014/main" id="{E593BC49-7C3E-6332-C838-0091392EFE48}"/>
              </a:ext>
            </a:extLst>
          </p:cNvPr>
          <p:cNvSpPr>
            <a:spLocks noGrp="1"/>
          </p:cNvSpPr>
          <p:nvPr>
            <p:ph type="body" sz="quarter" idx="17"/>
          </p:nvPr>
        </p:nvSpPr>
        <p:spPr/>
        <p:txBody>
          <a:bodyPr/>
          <a:lstStyle/>
          <a:p>
            <a:endParaRPr lang="en-US"/>
          </a:p>
        </p:txBody>
      </p:sp>
      <p:sp>
        <p:nvSpPr>
          <p:cNvPr id="7" name="TextBox 6">
            <a:extLst>
              <a:ext uri="{FF2B5EF4-FFF2-40B4-BE49-F238E27FC236}">
                <a16:creationId xmlns:a16="http://schemas.microsoft.com/office/drawing/2014/main" id="{3EBEA71D-2F58-2568-4494-C4994226C315}"/>
              </a:ext>
            </a:extLst>
          </p:cNvPr>
          <p:cNvSpPr txBox="1"/>
          <p:nvPr/>
        </p:nvSpPr>
        <p:spPr>
          <a:xfrm>
            <a:off x="8181520" y="2120721"/>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8" name="TextBox 7">
            <a:extLst>
              <a:ext uri="{FF2B5EF4-FFF2-40B4-BE49-F238E27FC236}">
                <a16:creationId xmlns:a16="http://schemas.microsoft.com/office/drawing/2014/main" id="{3C5877C9-98FD-08F6-C24F-9CE9E63611CA}"/>
              </a:ext>
            </a:extLst>
          </p:cNvPr>
          <p:cNvSpPr txBox="1"/>
          <p:nvPr/>
        </p:nvSpPr>
        <p:spPr>
          <a:xfrm>
            <a:off x="554735" y="2120721"/>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9" name="TextBox 8">
            <a:extLst>
              <a:ext uri="{FF2B5EF4-FFF2-40B4-BE49-F238E27FC236}">
                <a16:creationId xmlns:a16="http://schemas.microsoft.com/office/drawing/2014/main" id="{378B94F6-B3A9-7A5B-A8CA-FF73310886D3}"/>
              </a:ext>
            </a:extLst>
          </p:cNvPr>
          <p:cNvSpPr txBox="1"/>
          <p:nvPr/>
        </p:nvSpPr>
        <p:spPr>
          <a:xfrm>
            <a:off x="554735" y="5040297"/>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13" name="TextBox 12">
            <a:extLst>
              <a:ext uri="{FF2B5EF4-FFF2-40B4-BE49-F238E27FC236}">
                <a16:creationId xmlns:a16="http://schemas.microsoft.com/office/drawing/2014/main" id="{E54B9632-0583-19F4-CE26-EBC170FDB50E}"/>
              </a:ext>
            </a:extLst>
          </p:cNvPr>
          <p:cNvSpPr txBox="1"/>
          <p:nvPr/>
        </p:nvSpPr>
        <p:spPr>
          <a:xfrm>
            <a:off x="8204674" y="5040297"/>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15" name="Rectangle 14">
            <a:extLst>
              <a:ext uri="{FF2B5EF4-FFF2-40B4-BE49-F238E27FC236}">
                <a16:creationId xmlns:a16="http://schemas.microsoft.com/office/drawing/2014/main" id="{4118A3D5-54F6-DB64-2F53-A1BB8CD4EE9E}"/>
              </a:ext>
            </a:extLst>
          </p:cNvPr>
          <p:cNvSpPr/>
          <p:nvPr/>
        </p:nvSpPr>
        <p:spPr>
          <a:xfrm>
            <a:off x="554735" y="2454054"/>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chemeClr val="tx1"/>
                </a:solidFill>
                <a:effectLst/>
                <a:uLnTx/>
                <a:uFillTx/>
                <a:latin typeface="Arial" panose="020B0604020202020204"/>
                <a:ea typeface="+mn-ea"/>
                <a:cs typeface="+mn-cs"/>
              </a:rPr>
              <a:t>(chair)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4" name="Rectangle 23">
            <a:extLst>
              <a:ext uri="{FF2B5EF4-FFF2-40B4-BE49-F238E27FC236}">
                <a16:creationId xmlns:a16="http://schemas.microsoft.com/office/drawing/2014/main" id="{28E6E909-2164-D583-E941-ABDE803B107E}"/>
              </a:ext>
            </a:extLst>
          </p:cNvPr>
          <p:cNvSpPr/>
          <p:nvPr/>
        </p:nvSpPr>
        <p:spPr>
          <a:xfrm>
            <a:off x="554735" y="5373630"/>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5" name="Rectangle 24">
            <a:extLst>
              <a:ext uri="{FF2B5EF4-FFF2-40B4-BE49-F238E27FC236}">
                <a16:creationId xmlns:a16="http://schemas.microsoft.com/office/drawing/2014/main" id="{3C4A649C-4CCD-D014-D024-693F14BD533E}"/>
              </a:ext>
            </a:extLst>
          </p:cNvPr>
          <p:cNvSpPr/>
          <p:nvPr/>
        </p:nvSpPr>
        <p:spPr>
          <a:xfrm>
            <a:off x="8179480" y="2454054"/>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p>
        </p:txBody>
      </p:sp>
      <p:sp>
        <p:nvSpPr>
          <p:cNvPr id="28" name="Rectangle 27">
            <a:extLst>
              <a:ext uri="{FF2B5EF4-FFF2-40B4-BE49-F238E27FC236}">
                <a16:creationId xmlns:a16="http://schemas.microsoft.com/office/drawing/2014/main" id="{F2B84600-31FB-13F1-9B9B-2C261C2D7169}"/>
              </a:ext>
            </a:extLst>
          </p:cNvPr>
          <p:cNvSpPr/>
          <p:nvPr/>
        </p:nvSpPr>
        <p:spPr>
          <a:xfrm>
            <a:off x="8204674" y="5373630"/>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1]</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3]</a:t>
            </a:r>
          </a:p>
        </p:txBody>
      </p:sp>
      <p:sp>
        <p:nvSpPr>
          <p:cNvPr id="12" name="TextBox 11">
            <a:extLst>
              <a:ext uri="{FF2B5EF4-FFF2-40B4-BE49-F238E27FC236}">
                <a16:creationId xmlns:a16="http://schemas.microsoft.com/office/drawing/2014/main" id="{ACFB7017-7CE7-B6F5-7683-DEF304668E93}"/>
              </a:ext>
            </a:extLst>
          </p:cNvPr>
          <p:cNvSpPr txBox="1"/>
          <p:nvPr/>
        </p:nvSpPr>
        <p:spPr>
          <a:xfrm>
            <a:off x="2084737" y="3579203"/>
            <a:ext cx="3888029"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29" name="Rectangle 28">
            <a:extLst>
              <a:ext uri="{FF2B5EF4-FFF2-40B4-BE49-F238E27FC236}">
                <a16:creationId xmlns:a16="http://schemas.microsoft.com/office/drawing/2014/main" id="{70DCCA51-F927-5F08-427E-89A604BB65F7}"/>
              </a:ext>
            </a:extLst>
          </p:cNvPr>
          <p:cNvSpPr/>
          <p:nvPr/>
        </p:nvSpPr>
        <p:spPr>
          <a:xfrm>
            <a:off x="2084737" y="3915147"/>
            <a:ext cx="3888029"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chemeClr val="tx1"/>
                </a:solidFill>
                <a:effectLst/>
                <a:uLnTx/>
                <a:uFillTx/>
                <a:latin typeface="Arial" panose="020B0604020202020204"/>
                <a:ea typeface="+mn-ea"/>
                <a:cs typeface="+mn-cs"/>
              </a:rPr>
              <a:t>(lead)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p>
        </p:txBody>
      </p:sp>
      <p:cxnSp>
        <p:nvCxnSpPr>
          <p:cNvPr id="30" name="Straight Connector 29">
            <a:extLst>
              <a:ext uri="{FF2B5EF4-FFF2-40B4-BE49-F238E27FC236}">
                <a16:creationId xmlns:a16="http://schemas.microsoft.com/office/drawing/2014/main" id="{36AFFD8C-90A6-A0A6-07DD-F298B76DAE44}"/>
              </a:ext>
            </a:extLst>
          </p:cNvPr>
          <p:cNvCxnSpPr>
            <a:cxnSpLocks/>
            <a:stCxn id="15" idx="2"/>
            <a:endCxn id="12" idx="0"/>
          </p:cNvCxnSpPr>
          <p:nvPr/>
        </p:nvCxnSpPr>
        <p:spPr>
          <a:xfrm>
            <a:off x="4028752" y="3337219"/>
            <a:ext cx="0" cy="241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6DFE-47CF-532E-77D9-F009FDDE760F}"/>
              </a:ext>
            </a:extLst>
          </p:cNvPr>
          <p:cNvCxnSpPr>
            <a:cxnSpLocks/>
            <a:stCxn id="29" idx="2"/>
            <a:endCxn id="9" idx="0"/>
          </p:cNvCxnSpPr>
          <p:nvPr/>
        </p:nvCxnSpPr>
        <p:spPr>
          <a:xfrm>
            <a:off x="4028752" y="4798312"/>
            <a:ext cx="0" cy="241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985A59-E6C6-3664-DA1E-6F29338B0ADA}"/>
              </a:ext>
            </a:extLst>
          </p:cNvPr>
          <p:cNvCxnSpPr>
            <a:cxnSpLocks/>
            <a:stCxn id="8" idx="3"/>
            <a:endCxn id="7" idx="1"/>
          </p:cNvCxnSpPr>
          <p:nvPr/>
        </p:nvCxnSpPr>
        <p:spPr>
          <a:xfrm>
            <a:off x="7502768" y="2274610"/>
            <a:ext cx="678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CA0DD-18FF-1527-5E22-F76786CB13FE}"/>
              </a:ext>
            </a:extLst>
          </p:cNvPr>
          <p:cNvCxnSpPr>
            <a:cxnSpLocks/>
            <a:stCxn id="9" idx="3"/>
            <a:endCxn id="13" idx="1"/>
          </p:cNvCxnSpPr>
          <p:nvPr/>
        </p:nvCxnSpPr>
        <p:spPr>
          <a:xfrm>
            <a:off x="7502768" y="5194186"/>
            <a:ext cx="701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92D39DC-6DCA-8C5E-281B-8833061DDA8E}"/>
              </a:ext>
            </a:extLst>
          </p:cNvPr>
          <p:cNvCxnSpPr>
            <a:cxnSpLocks/>
            <a:stCxn id="25" idx="2"/>
            <a:endCxn id="12" idx="3"/>
          </p:cNvCxnSpPr>
          <p:nvPr/>
        </p:nvCxnSpPr>
        <p:spPr>
          <a:xfrm rot="5400000">
            <a:off x="7742633" y="1567352"/>
            <a:ext cx="395873" cy="3935606"/>
          </a:xfrm>
          <a:prstGeom prst="bentConnector2">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57793892-0AA0-74C6-7E26-1B16BA2D37D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484691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5E0-CC88-D6E8-C55D-EFAF110F8267}"/>
              </a:ext>
            </a:extLst>
          </p:cNvPr>
          <p:cNvSpPr>
            <a:spLocks noGrp="1"/>
          </p:cNvSpPr>
          <p:nvPr>
            <p:ph type="title"/>
          </p:nvPr>
        </p:nvSpPr>
        <p:spPr/>
        <p:txBody>
          <a:bodyPr/>
          <a:lstStyle/>
          <a:p>
            <a:r>
              <a:rPr lang="en-US" dirty="0"/>
              <a:t>Project team resources</a:t>
            </a:r>
          </a:p>
        </p:txBody>
      </p:sp>
      <p:sp>
        <p:nvSpPr>
          <p:cNvPr id="3" name="Subtitle 2">
            <a:extLst>
              <a:ext uri="{FF2B5EF4-FFF2-40B4-BE49-F238E27FC236}">
                <a16:creationId xmlns:a16="http://schemas.microsoft.com/office/drawing/2014/main" id="{716FE0E9-0702-1178-3918-3E91253C4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A17ADF9-4864-708A-29D4-3C0CB89E9C03}"/>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7E2D2BA-D1D9-7869-0785-10DB37BA7518}"/>
              </a:ext>
            </a:extLst>
          </p:cNvPr>
          <p:cNvGraphicFramePr>
            <a:graphicFrameLocks noGrp="1"/>
          </p:cNvGraphicFramePr>
          <p:nvPr>
            <p:extLst>
              <p:ext uri="{D42A27DB-BD31-4B8C-83A1-F6EECF244321}">
                <p14:modId xmlns:p14="http://schemas.microsoft.com/office/powerpoint/2010/main" val="4126893390"/>
              </p:ext>
            </p:extLst>
          </p:nvPr>
        </p:nvGraphicFramePr>
        <p:xfrm>
          <a:off x="554736" y="1875600"/>
          <a:ext cx="11082528" cy="4121718"/>
        </p:xfrm>
        <a:graphic>
          <a:graphicData uri="http://schemas.openxmlformats.org/drawingml/2006/table">
            <a:tbl>
              <a:tblPr firstRow="1" bandRow="1">
                <a:tableStyleId>{5C22544A-7EE6-4342-B048-85BDC9FD1C3A}</a:tableStyleId>
              </a:tblPr>
              <a:tblGrid>
                <a:gridCol w="2770632">
                  <a:extLst>
                    <a:ext uri="{9D8B030D-6E8A-4147-A177-3AD203B41FA5}">
                      <a16:colId xmlns:a16="http://schemas.microsoft.com/office/drawing/2014/main" val="3006600235"/>
                    </a:ext>
                  </a:extLst>
                </a:gridCol>
                <a:gridCol w="2770632">
                  <a:extLst>
                    <a:ext uri="{9D8B030D-6E8A-4147-A177-3AD203B41FA5}">
                      <a16:colId xmlns:a16="http://schemas.microsoft.com/office/drawing/2014/main" val="120232459"/>
                    </a:ext>
                  </a:extLst>
                </a:gridCol>
                <a:gridCol w="2770632">
                  <a:extLst>
                    <a:ext uri="{9D8B030D-6E8A-4147-A177-3AD203B41FA5}">
                      <a16:colId xmlns:a16="http://schemas.microsoft.com/office/drawing/2014/main" val="2602832513"/>
                    </a:ext>
                  </a:extLst>
                </a:gridCol>
                <a:gridCol w="2770632">
                  <a:extLst>
                    <a:ext uri="{9D8B030D-6E8A-4147-A177-3AD203B41FA5}">
                      <a16:colId xmlns:a16="http://schemas.microsoft.com/office/drawing/2014/main" val="4147363156"/>
                    </a:ext>
                  </a:extLst>
                </a:gridCol>
              </a:tblGrid>
              <a:tr h="521222">
                <a:tc>
                  <a:txBody>
                    <a:bodyPr/>
                    <a:lstStyle/>
                    <a:p>
                      <a:pPr algn="ctr"/>
                      <a:r>
                        <a:rPr lang="en-US" sz="1200" noProof="0" dirty="0">
                          <a:solidFill>
                            <a:schemeClr val="bg1"/>
                          </a:solidFill>
                          <a:latin typeface="Arial" panose="020B0604020202020204" pitchFamily="34" charset="0"/>
                          <a:cs typeface="Arial" panose="020B0604020202020204" pitchFamily="34"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Department / Team</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Duration required</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Comment</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211798432"/>
                  </a:ext>
                </a:extLst>
              </a:tr>
              <a:tr h="450062">
                <a:tc>
                  <a:txBody>
                    <a:bodyPr/>
                    <a:lstStyle/>
                    <a:p>
                      <a:pPr lvl="0" algn="ctr"/>
                      <a:r>
                        <a:rPr lang="en-US" sz="1200" noProof="0" dirty="0">
                          <a:solidFill>
                            <a:schemeClr val="tx1"/>
                          </a:solidFill>
                          <a:latin typeface="Arial" panose="020B0604020202020204" pitchFamily="34" charset="0"/>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ct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ctr"/>
                      <a:r>
                        <a:rPr lang="en-US" sz="1200" noProof="0" dirty="0">
                          <a:solidFill>
                            <a:schemeClr val="tx1"/>
                          </a:solidFill>
                          <a:latin typeface="Arial" panose="020B0604020202020204" pitchFamily="34" charset="0"/>
                          <a:cs typeface="Arial" panose="020B0604020202020204" pitchFamily="34" charset="0"/>
                        </a:rPr>
                        <a:t>[Insert additional comments, if needed]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454759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0125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5710285"/>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29421421"/>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99556853"/>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989713849"/>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79539707"/>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7066047"/>
                  </a:ext>
                </a:extLst>
              </a:tr>
            </a:tbl>
          </a:graphicData>
        </a:graphic>
      </p:graphicFrame>
      <p:sp>
        <p:nvSpPr>
          <p:cNvPr id="6" name="Google Shape;507;p14">
            <a:extLst>
              <a:ext uri="{FF2B5EF4-FFF2-40B4-BE49-F238E27FC236}">
                <a16:creationId xmlns:a16="http://schemas.microsoft.com/office/drawing/2014/main" id="{6486EB8C-D389-F922-A205-F7C407DB6C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E35875A-A029-40AE-01E2-08B590CF7B7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91525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9DE3-D41F-061E-E666-E859C2AEB4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45E7C-FB49-7260-5600-62D9F7A874DE}"/>
              </a:ext>
            </a:extLst>
          </p:cNvPr>
          <p:cNvSpPr>
            <a:spLocks noGrp="1"/>
          </p:cNvSpPr>
          <p:nvPr>
            <p:ph type="title"/>
          </p:nvPr>
        </p:nvSpPr>
        <p:spPr/>
        <p:txBody>
          <a:bodyPr/>
          <a:lstStyle/>
          <a:p>
            <a:r>
              <a:rPr lang="en-GB" dirty="0"/>
              <a:t>Business case checklist (II/II)</a:t>
            </a:r>
            <a:endParaRPr lang="en-US" dirty="0"/>
          </a:p>
        </p:txBody>
      </p:sp>
      <p:sp>
        <p:nvSpPr>
          <p:cNvPr id="7" name="TextBox 6">
            <a:extLst>
              <a:ext uri="{FF2B5EF4-FFF2-40B4-BE49-F238E27FC236}">
                <a16:creationId xmlns:a16="http://schemas.microsoft.com/office/drawing/2014/main" id="{FC585EC9-21CF-E283-FC16-4BF54FD3BEAC}"/>
              </a:ext>
            </a:extLst>
          </p:cNvPr>
          <p:cNvSpPr txBox="1"/>
          <p:nvPr/>
        </p:nvSpPr>
        <p:spPr>
          <a:xfrm>
            <a:off x="2696897" y="1354238"/>
            <a:ext cx="8944239" cy="4291303"/>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analyzed your alternatives against relevant business metrics?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compared your alternatives using a pros and cons table or other framework?</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Have you selected the best possible solution given your analysis?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considered the risks and developed a mitigation strategy for each risk?</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Have you created a high-level implementation plan?</a:t>
            </a:r>
            <a:endParaRPr lang="en-US" sz="1400" noProof="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created a tracking plan or other means of tracking project results?</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Do you know who will ultimately decide whether to approve your recommended solution?</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Do you know the best way to sell your case to the decision makers?</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Have you considered ways to keep your final presentation focused and concise?</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Do you have all the backup data (including assumptions and calculations) if someone asks?</a:t>
            </a:r>
          </a:p>
        </p:txBody>
      </p:sp>
      <p:cxnSp>
        <p:nvCxnSpPr>
          <p:cNvPr id="9" name="Straight Connector 8">
            <a:extLst>
              <a:ext uri="{FF2B5EF4-FFF2-40B4-BE49-F238E27FC236}">
                <a16:creationId xmlns:a16="http://schemas.microsoft.com/office/drawing/2014/main" id="{2257ED37-D2A1-B1A6-0C98-762C31BF27D2}"/>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491C88-ED2A-401E-F94D-2DB0C957C6F1}"/>
              </a:ext>
            </a:extLst>
          </p:cNvPr>
          <p:cNvSpPr txBox="1"/>
          <p:nvPr/>
        </p:nvSpPr>
        <p:spPr>
          <a:xfrm>
            <a:off x="481413" y="1468183"/>
            <a:ext cx="2041866" cy="830997"/>
          </a:xfrm>
          <a:prstGeom prst="rect">
            <a:avLst/>
          </a:prstGeom>
          <a:noFill/>
        </p:spPr>
        <p:txBody>
          <a:bodyPr wrap="square" rtlCol="0">
            <a:spAutoFit/>
          </a:bodyPr>
          <a:lstStyle/>
          <a:p>
            <a:r>
              <a:rPr lang="en-GB" sz="1600" b="1" dirty="0"/>
              <a:t>Checklist for a great business case</a:t>
            </a:r>
            <a:endParaRPr lang="en-DK" sz="1600" b="1"/>
          </a:p>
        </p:txBody>
      </p:sp>
      <p:sp>
        <p:nvSpPr>
          <p:cNvPr id="5" name="Text Placeholder 4">
            <a:extLst>
              <a:ext uri="{FF2B5EF4-FFF2-40B4-BE49-F238E27FC236}">
                <a16:creationId xmlns:a16="http://schemas.microsoft.com/office/drawing/2014/main" id="{2040E179-6C8B-8412-2F1B-68CD528C179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71480302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5E0-CC88-D6E8-C55D-EFAF110F8267}"/>
              </a:ext>
            </a:extLst>
          </p:cNvPr>
          <p:cNvSpPr>
            <a:spLocks noGrp="1"/>
          </p:cNvSpPr>
          <p:nvPr>
            <p:ph type="title"/>
          </p:nvPr>
        </p:nvSpPr>
        <p:spPr/>
        <p:txBody>
          <a:bodyPr/>
          <a:lstStyle/>
          <a:p>
            <a:r>
              <a:rPr lang="en-US" dirty="0"/>
              <a:t>Key stakeholders</a:t>
            </a:r>
          </a:p>
        </p:txBody>
      </p:sp>
      <p:sp>
        <p:nvSpPr>
          <p:cNvPr id="3" name="Subtitle 2">
            <a:extLst>
              <a:ext uri="{FF2B5EF4-FFF2-40B4-BE49-F238E27FC236}">
                <a16:creationId xmlns:a16="http://schemas.microsoft.com/office/drawing/2014/main" id="{716FE0E9-0702-1178-3918-3E91253C4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A17ADF9-4864-708A-29D4-3C0CB89E9C03}"/>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7E2D2BA-D1D9-7869-0785-10DB37BA7518}"/>
              </a:ext>
            </a:extLst>
          </p:cNvPr>
          <p:cNvGraphicFramePr>
            <a:graphicFrameLocks noGrp="1"/>
          </p:cNvGraphicFramePr>
          <p:nvPr>
            <p:extLst>
              <p:ext uri="{D42A27DB-BD31-4B8C-83A1-F6EECF244321}">
                <p14:modId xmlns:p14="http://schemas.microsoft.com/office/powerpoint/2010/main" val="2917513920"/>
              </p:ext>
            </p:extLst>
          </p:nvPr>
        </p:nvGraphicFramePr>
        <p:xfrm>
          <a:off x="584448" y="1875600"/>
          <a:ext cx="11023104" cy="4121718"/>
        </p:xfrm>
        <a:graphic>
          <a:graphicData uri="http://schemas.openxmlformats.org/drawingml/2006/table">
            <a:tbl>
              <a:tblPr firstRow="1" bandRow="1">
                <a:tableStyleId>{5C22544A-7EE6-4342-B048-85BDC9FD1C3A}</a:tableStyleId>
              </a:tblPr>
              <a:tblGrid>
                <a:gridCol w="2494800">
                  <a:extLst>
                    <a:ext uri="{9D8B030D-6E8A-4147-A177-3AD203B41FA5}">
                      <a16:colId xmlns:a16="http://schemas.microsoft.com/office/drawing/2014/main" val="3006600235"/>
                    </a:ext>
                  </a:extLst>
                </a:gridCol>
                <a:gridCol w="6035040">
                  <a:extLst>
                    <a:ext uri="{9D8B030D-6E8A-4147-A177-3AD203B41FA5}">
                      <a16:colId xmlns:a16="http://schemas.microsoft.com/office/drawing/2014/main" val="120232459"/>
                    </a:ext>
                  </a:extLst>
                </a:gridCol>
                <a:gridCol w="2493264">
                  <a:extLst>
                    <a:ext uri="{9D8B030D-6E8A-4147-A177-3AD203B41FA5}">
                      <a16:colId xmlns:a16="http://schemas.microsoft.com/office/drawing/2014/main" val="2602832513"/>
                    </a:ext>
                  </a:extLst>
                </a:gridCol>
              </a:tblGrid>
              <a:tr h="521222">
                <a:tc>
                  <a:txBody>
                    <a:bodyPr/>
                    <a:lstStyle/>
                    <a:p>
                      <a:pPr algn="ctr"/>
                      <a:r>
                        <a:rPr lang="en-US" sz="1200" noProof="0" dirty="0">
                          <a:solidFill>
                            <a:schemeClr val="bg1"/>
                          </a:solidFill>
                          <a:latin typeface="Arial" panose="020B0604020202020204" pitchFamily="34" charset="0"/>
                          <a:cs typeface="Arial" panose="020B0604020202020204" pitchFamily="34"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Role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Contact information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211798432"/>
                  </a:ext>
                </a:extLst>
              </a:tr>
              <a:tr h="450062">
                <a:tc>
                  <a:txBody>
                    <a:bodyPr/>
                    <a:lstStyle/>
                    <a:p>
                      <a:pPr lvl="0" algn="ctr"/>
                      <a:r>
                        <a:rPr lang="en-US" sz="1200" noProof="0" dirty="0">
                          <a:solidFill>
                            <a:schemeClr val="tx1"/>
                          </a:solidFill>
                          <a:latin typeface="Arial" panose="020B0604020202020204" pitchFamily="34" charset="0"/>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lvl="0" algn="ct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454759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90125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995710285"/>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629421421"/>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499556853"/>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1989713849"/>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2179539707"/>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7066047"/>
                  </a:ext>
                </a:extLst>
              </a:tr>
            </a:tbl>
          </a:graphicData>
        </a:graphic>
      </p:graphicFrame>
      <p:sp>
        <p:nvSpPr>
          <p:cNvPr id="6" name="Google Shape;507;p14">
            <a:extLst>
              <a:ext uri="{FF2B5EF4-FFF2-40B4-BE49-F238E27FC236}">
                <a16:creationId xmlns:a16="http://schemas.microsoft.com/office/drawing/2014/main" id="{6486EB8C-D389-F922-A205-F7C407DB6C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E35875A-A029-40AE-01E2-08B590CF7B7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685186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4" y="1706563"/>
            <a:ext cx="5698147" cy="694944"/>
          </a:xfrm>
        </p:spPr>
        <p:txBody>
          <a:bodyPr vert="horz"/>
          <a:lstStyle/>
          <a:p>
            <a:r>
              <a:rPr lang="en-US" sz="4800" dirty="0"/>
              <a:t>Recommendations and next steps</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10</a:t>
            </a:r>
          </a:p>
        </p:txBody>
      </p:sp>
    </p:spTree>
    <p:extLst>
      <p:ext uri="{BB962C8B-B14F-4D97-AF65-F5344CB8AC3E}">
        <p14:creationId xmlns:p14="http://schemas.microsoft.com/office/powerpoint/2010/main" val="18480106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F114A-7BC6-53D2-9E11-6CDAA27F86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6EFCD9-7A84-F047-8793-09C6A655205B}"/>
              </a:ext>
            </a:extLst>
          </p:cNvPr>
          <p:cNvSpPr>
            <a:spLocks noGrp="1"/>
          </p:cNvSpPr>
          <p:nvPr>
            <p:ph type="title"/>
          </p:nvPr>
        </p:nvSpPr>
        <p:spPr/>
        <p:txBody>
          <a:bodyPr/>
          <a:lstStyle/>
          <a:p>
            <a:r>
              <a:rPr lang="en-US" dirty="0" err="1"/>
              <a:t>Recommenda-tions</a:t>
            </a:r>
            <a:r>
              <a:rPr lang="en-US" dirty="0"/>
              <a:t> and next steps</a:t>
            </a:r>
          </a:p>
        </p:txBody>
      </p:sp>
      <p:sp>
        <p:nvSpPr>
          <p:cNvPr id="5" name="Subtitle 4">
            <a:extLst>
              <a:ext uri="{FF2B5EF4-FFF2-40B4-BE49-F238E27FC236}">
                <a16:creationId xmlns:a16="http://schemas.microsoft.com/office/drawing/2014/main" id="{E47EA356-B845-BB02-30B1-0131F68EAC58}"/>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402BD4DC-A43A-8A99-3E0E-DF2A9B9889B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4143297-11B1-3BA4-FC4F-1FBE5E34EAC6}"/>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p>
          <a:p>
            <a:pPr algn="l"/>
            <a:r>
              <a:rPr lang="en-US" sz="1600" dirty="0">
                <a:solidFill>
                  <a:schemeClr val="tx1"/>
                </a:solidFill>
                <a:latin typeface="Arial" panose="020B0604020202020204" pitchFamily="34" charset="0"/>
                <a:cs typeface="Arial" panose="020B0604020202020204" pitchFamily="34" charset="0"/>
              </a:rPr>
              <a:t>1-2 slides stating the suggested solution and immediate next steps</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DD880BE4-11B3-3F04-DDC7-34CED042159C}"/>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Summarize the main points to make it easy for stakeholders to say yes to your proposed solution</a:t>
            </a:r>
            <a:endParaRPr lang="en-US" sz="16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2862BF0-BFDC-B2F7-B38D-EBF6A3BFC516}"/>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Restate the overall business need (the problem / opportunity)</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Summarize key points of the business case and make a final recommendation to decision makers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Remember to Include your ROI/financial number(s) again and repeat how your project aligns with the organization's strategic goals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Consider ending your business case with a final slide outlining the immediate actions required to move forward with the recommended solution</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5802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ED6B35-0631-6CB6-D605-EB63CD249265}"/>
              </a:ext>
            </a:extLst>
          </p:cNvPr>
          <p:cNvSpPr>
            <a:spLocks noGrp="1"/>
          </p:cNvSpPr>
          <p:nvPr>
            <p:ph type="title"/>
          </p:nvPr>
        </p:nvSpPr>
        <p:spPr/>
        <p:txBody>
          <a:bodyPr/>
          <a:lstStyle/>
          <a:p>
            <a:r>
              <a:rPr lang="en-US" dirty="0"/>
              <a:t>We recommend [insert recommendation e.g., “proceeding with Option 2”]</a:t>
            </a:r>
          </a:p>
        </p:txBody>
      </p:sp>
      <p:sp>
        <p:nvSpPr>
          <p:cNvPr id="6" name="Text Placeholder 5">
            <a:extLst>
              <a:ext uri="{FF2B5EF4-FFF2-40B4-BE49-F238E27FC236}">
                <a16:creationId xmlns:a16="http://schemas.microsoft.com/office/drawing/2014/main" id="{F86E8898-5DFF-7757-FCEB-9CD869DE6360}"/>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400ADFE-3B96-C69C-58D8-CFED79F510EF}"/>
              </a:ext>
            </a:extLst>
          </p:cNvPr>
          <p:cNvSpPr/>
          <p:nvPr/>
        </p:nvSpPr>
        <p:spPr>
          <a:xfrm>
            <a:off x="554735" y="5671554"/>
            <a:ext cx="11082527" cy="69295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Recommendation: </a:t>
            </a:r>
            <a:r>
              <a:rPr lang="en-US" sz="1200" dirty="0">
                <a:solidFill>
                  <a:schemeClr val="bg1"/>
                </a:solidFill>
              </a:rPr>
              <a:t>[Insert recommendation e.g., ”We recommend proceeding with Option 2 since this will give us good balance of cost and speed with control going forward”]</a:t>
            </a:r>
          </a:p>
        </p:txBody>
      </p:sp>
      <p:graphicFrame>
        <p:nvGraphicFramePr>
          <p:cNvPr id="10" name="Table 10">
            <a:extLst>
              <a:ext uri="{FF2B5EF4-FFF2-40B4-BE49-F238E27FC236}">
                <a16:creationId xmlns:a16="http://schemas.microsoft.com/office/drawing/2014/main" id="{09362051-4F11-F7D7-B7D0-24B27589585C}"/>
              </a:ext>
            </a:extLst>
          </p:cNvPr>
          <p:cNvGraphicFramePr>
            <a:graphicFrameLocks noGrp="1"/>
          </p:cNvGraphicFramePr>
          <p:nvPr>
            <p:extLst>
              <p:ext uri="{D42A27DB-BD31-4B8C-83A1-F6EECF244321}">
                <p14:modId xmlns:p14="http://schemas.microsoft.com/office/powerpoint/2010/main" val="3367303420"/>
              </p:ext>
            </p:extLst>
          </p:nvPr>
        </p:nvGraphicFramePr>
        <p:xfrm>
          <a:off x="554734" y="2430120"/>
          <a:ext cx="11082528" cy="3110205"/>
        </p:xfrm>
        <a:graphic>
          <a:graphicData uri="http://schemas.openxmlformats.org/drawingml/2006/table">
            <a:tbl>
              <a:tblPr firstRow="1" bandRow="1">
                <a:tableStyleId>{5C22544A-7EE6-4342-B048-85BDC9FD1C3A}</a:tableStyleId>
              </a:tblPr>
              <a:tblGrid>
                <a:gridCol w="1743784">
                  <a:extLst>
                    <a:ext uri="{9D8B030D-6E8A-4147-A177-3AD203B41FA5}">
                      <a16:colId xmlns:a16="http://schemas.microsoft.com/office/drawing/2014/main" val="37025601"/>
                    </a:ext>
                  </a:extLst>
                </a:gridCol>
                <a:gridCol w="3797480">
                  <a:extLst>
                    <a:ext uri="{9D8B030D-6E8A-4147-A177-3AD203B41FA5}">
                      <a16:colId xmlns:a16="http://schemas.microsoft.com/office/drawing/2014/main" val="4183002035"/>
                    </a:ext>
                  </a:extLst>
                </a:gridCol>
                <a:gridCol w="3797480">
                  <a:extLst>
                    <a:ext uri="{9D8B030D-6E8A-4147-A177-3AD203B41FA5}">
                      <a16:colId xmlns:a16="http://schemas.microsoft.com/office/drawing/2014/main" val="1262215776"/>
                    </a:ext>
                  </a:extLst>
                </a:gridCol>
                <a:gridCol w="1743784">
                  <a:extLst>
                    <a:ext uri="{9D8B030D-6E8A-4147-A177-3AD203B41FA5}">
                      <a16:colId xmlns:a16="http://schemas.microsoft.com/office/drawing/2014/main" val="4119181002"/>
                    </a:ext>
                  </a:extLst>
                </a:gridCol>
              </a:tblGrid>
              <a:tr h="257808">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Pros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Cons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Est. impact</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945295">
                <a:tc>
                  <a:txBody>
                    <a:bodyPr/>
                    <a:lstStyle/>
                    <a:p>
                      <a:r>
                        <a:rPr lang="en-US" sz="1200"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pros of option e.g., ”Can start within 1-2 weeks”]</a:t>
                      </a:r>
                    </a:p>
                    <a:p>
                      <a:pPr marL="285750" indent="-285750">
                        <a:buFont typeface="Arial" panose="020B0604020202020204" pitchFamily="34" charset="0"/>
                        <a:buChar cha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cons of option e.g., “High dependency on provider going forward”]</a:t>
                      </a:r>
                    </a:p>
                    <a:p>
                      <a:pPr marL="285750" indent="-285750">
                        <a:buFont typeface="Arial" panose="020B0604020202020204" pitchFamily="34" charset="0"/>
                        <a:buChar char="•"/>
                      </a:pPr>
                      <a:r>
                        <a:rPr lang="en-US" sz="1200" dirty="0">
                          <a:solidFill>
                            <a:schemeClr val="tx1"/>
                          </a:solidFill>
                        </a:rPr>
                        <a:t>[Insert cons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cons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r>
                        <a:rPr lang="en-US" sz="1200" dirty="0">
                          <a:solidFill>
                            <a:schemeClr val="tx1"/>
                          </a:solidFill>
                        </a:rPr>
                        <a:t>[Insert estimated financial impact e.g., NPV, cost savings, revenue generation]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945295">
                <a:tc>
                  <a:txBody>
                    <a:bodyPr/>
                    <a:lstStyle/>
                    <a:p>
                      <a:r>
                        <a:rPr lang="en-US" sz="1200"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cons of option in bullet points]</a:t>
                      </a:r>
                    </a:p>
                    <a:p>
                      <a:pPr marL="285750" indent="-285750">
                        <a:buFont typeface="Arial" panose="020B0604020202020204" pitchFamily="34" charset="0"/>
                        <a:buChar char="•"/>
                      </a:pPr>
                      <a:r>
                        <a:rPr lang="en-US" sz="1200" dirty="0">
                          <a:solidFill>
                            <a:schemeClr val="tx1"/>
                          </a:solidFill>
                        </a:rPr>
                        <a:t>[Insert cons of option in bullet points]</a:t>
                      </a:r>
                    </a:p>
                    <a:p>
                      <a:pPr marL="285750" indent="-285750">
                        <a:buFont typeface="Arial" panose="020B0604020202020204" pitchFamily="34" charset="0"/>
                        <a:buChar char="•"/>
                      </a:pPr>
                      <a:r>
                        <a:rPr lang="en-US" sz="1200" dirty="0">
                          <a:solidFill>
                            <a:schemeClr val="tx1"/>
                          </a:solidFill>
                        </a:rPr>
                        <a:t>[Insert cons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[Insert estimated financial impact e.g., NPV, cost savings, revenue generation]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945295">
                <a:tc>
                  <a:txBody>
                    <a:bodyPr/>
                    <a:lstStyle/>
                    <a:p>
                      <a:r>
                        <a:rPr lang="en-US" sz="1200"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cons of option in bullet points]</a:t>
                      </a:r>
                    </a:p>
                    <a:p>
                      <a:pPr marL="285750" indent="-285750">
                        <a:buFont typeface="Arial" panose="020B0604020202020204" pitchFamily="34" charset="0"/>
                        <a:buChar char="•"/>
                      </a:pPr>
                      <a:r>
                        <a:rPr lang="en-US" sz="1200" dirty="0">
                          <a:solidFill>
                            <a:schemeClr val="tx1"/>
                          </a:solidFill>
                        </a:rPr>
                        <a:t>[Insert cons of option in bullet points]</a:t>
                      </a:r>
                    </a:p>
                    <a:p>
                      <a:pPr marL="285750" indent="-285750">
                        <a:buFont typeface="Arial" panose="020B0604020202020204" pitchFamily="34" charset="0"/>
                        <a:buChar char="•"/>
                      </a:pPr>
                      <a:r>
                        <a:rPr lang="en-US" sz="1200" dirty="0">
                          <a:solidFill>
                            <a:schemeClr val="tx1"/>
                          </a:solidFill>
                        </a:rPr>
                        <a:t>[Insert cons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[Insert estimated financial impact e.g., NPV, cost savings, revenue generation]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11" name="Rectangle 10">
            <a:extLst>
              <a:ext uri="{FF2B5EF4-FFF2-40B4-BE49-F238E27FC236}">
                <a16:creationId xmlns:a16="http://schemas.microsoft.com/office/drawing/2014/main" id="{22D5B599-4141-20C6-E4C8-B3A187311D7F}"/>
              </a:ext>
            </a:extLst>
          </p:cNvPr>
          <p:cNvSpPr/>
          <p:nvPr/>
        </p:nvSpPr>
        <p:spPr>
          <a:xfrm>
            <a:off x="554735" y="1605936"/>
            <a:ext cx="11082527" cy="69295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Problem/opportunity: </a:t>
            </a:r>
            <a:r>
              <a:rPr lang="en-US" sz="1200" dirty="0">
                <a:solidFill>
                  <a:schemeClr val="tx1"/>
                </a:solidFill>
              </a:rPr>
              <a:t>[Insert brief description of problem or opportunity]</a:t>
            </a:r>
          </a:p>
        </p:txBody>
      </p:sp>
      <p:sp>
        <p:nvSpPr>
          <p:cNvPr id="2" name="Google Shape;507;p14">
            <a:extLst>
              <a:ext uri="{FF2B5EF4-FFF2-40B4-BE49-F238E27FC236}">
                <a16:creationId xmlns:a16="http://schemas.microsoft.com/office/drawing/2014/main" id="{2E733440-F28B-1A3F-9C84-1F568C181AE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5920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A65945-2D1A-F28A-7633-EC266E39C36E}"/>
              </a:ext>
            </a:extLst>
          </p:cNvPr>
          <p:cNvSpPr/>
          <p:nvPr/>
        </p:nvSpPr>
        <p:spPr>
          <a:xfrm>
            <a:off x="4219747" y="1876356"/>
            <a:ext cx="3752508" cy="436646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400" i="1" dirty="0">
                <a:solidFill>
                  <a:schemeClr val="tx1"/>
                </a:solidFill>
              </a:rPr>
              <a:t>Recommended option</a:t>
            </a:r>
          </a:p>
        </p:txBody>
      </p:sp>
      <p:sp>
        <p:nvSpPr>
          <p:cNvPr id="4" name="Title 3">
            <a:extLst>
              <a:ext uri="{FF2B5EF4-FFF2-40B4-BE49-F238E27FC236}">
                <a16:creationId xmlns:a16="http://schemas.microsoft.com/office/drawing/2014/main" id="{23A92C07-A29B-2239-8FC7-FF1F82930768}"/>
              </a:ext>
            </a:extLst>
          </p:cNvPr>
          <p:cNvSpPr>
            <a:spLocks noGrp="1"/>
          </p:cNvSpPr>
          <p:nvPr>
            <p:ph type="title"/>
          </p:nvPr>
        </p:nvSpPr>
        <p:spPr/>
        <p:txBody>
          <a:bodyPr/>
          <a:lstStyle/>
          <a:p>
            <a:r>
              <a:rPr lang="en-US" dirty="0"/>
              <a:t>We recommend [insert recommendation e.g., “proceeding with Option B”]</a:t>
            </a:r>
          </a:p>
        </p:txBody>
      </p:sp>
      <p:sp>
        <p:nvSpPr>
          <p:cNvPr id="3" name="Subtitle 2">
            <a:extLst>
              <a:ext uri="{FF2B5EF4-FFF2-40B4-BE49-F238E27FC236}">
                <a16:creationId xmlns:a16="http://schemas.microsoft.com/office/drawing/2014/main" id="{E4965BC8-6517-BCBC-C490-0A35EA92A084}"/>
              </a:ext>
            </a:extLst>
          </p:cNvPr>
          <p:cNvSpPr>
            <a:spLocks noGrp="1"/>
          </p:cNvSpPr>
          <p:nvPr>
            <p:ph type="subTitle" idx="1"/>
          </p:nvPr>
        </p:nvSpPr>
        <p:spPr/>
        <p:txBody>
          <a:bodyPr/>
          <a:lstStyle/>
          <a:p>
            <a:r>
              <a:rPr lang="en-US" dirty="0"/>
              <a:t>[Insert brief explanation of why you recommend this option]</a:t>
            </a:r>
          </a:p>
        </p:txBody>
      </p:sp>
      <p:sp>
        <p:nvSpPr>
          <p:cNvPr id="8" name="Text Placeholder 7">
            <a:extLst>
              <a:ext uri="{FF2B5EF4-FFF2-40B4-BE49-F238E27FC236}">
                <a16:creationId xmlns:a16="http://schemas.microsoft.com/office/drawing/2014/main" id="{A9328E1E-66DE-F538-1CE3-55EC000C4F73}"/>
              </a:ext>
            </a:extLst>
          </p:cNvPr>
          <p:cNvSpPr>
            <a:spLocks noGrp="1"/>
          </p:cNvSpPr>
          <p:nvPr>
            <p:ph type="body" sz="quarter" idx="17"/>
          </p:nvPr>
        </p:nvSpPr>
        <p:spPr/>
        <p:txBody>
          <a:bodyPr/>
          <a:lstStyle/>
          <a:p>
            <a:endParaRPr lang="en-US"/>
          </a:p>
        </p:txBody>
      </p:sp>
      <p:sp>
        <p:nvSpPr>
          <p:cNvPr id="7" name="Text Placeholder 5">
            <a:extLst>
              <a:ext uri="{FF2B5EF4-FFF2-40B4-BE49-F238E27FC236}">
                <a16:creationId xmlns:a16="http://schemas.microsoft.com/office/drawing/2014/main" id="{1D4AC921-F444-EBDA-B6E1-ABA12F9C9EB7}"/>
              </a:ext>
            </a:extLst>
          </p:cNvPr>
          <p:cNvSpPr txBox="1">
            <a:spLocks/>
          </p:cNvSpPr>
          <p:nvPr/>
        </p:nvSpPr>
        <p:spPr>
          <a:xfrm>
            <a:off x="835471" y="3465849"/>
            <a:ext cx="3024000" cy="2649202"/>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 e.g., “100% fix of all leakage”]</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cxnSp>
        <p:nvCxnSpPr>
          <p:cNvPr id="10" name="Straight Connector 9">
            <a:extLst>
              <a:ext uri="{FF2B5EF4-FFF2-40B4-BE49-F238E27FC236}">
                <a16:creationId xmlns:a16="http://schemas.microsoft.com/office/drawing/2014/main" id="{32B91922-8146-12E3-1A85-ECB536E4C141}"/>
              </a:ext>
            </a:extLst>
          </p:cNvPr>
          <p:cNvCxnSpPr>
            <a:cxnSpLocks/>
          </p:cNvCxnSpPr>
          <p:nvPr/>
        </p:nvCxnSpPr>
        <p:spPr>
          <a:xfrm>
            <a:off x="835471" y="3338078"/>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BB3B49-65BE-8148-8F24-E62CC8891E40}"/>
              </a:ext>
            </a:extLst>
          </p:cNvPr>
          <p:cNvSpPr txBox="1"/>
          <p:nvPr/>
        </p:nvSpPr>
        <p:spPr>
          <a:xfrm>
            <a:off x="835471" y="285102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A </a:t>
            </a:r>
            <a:br>
              <a:rPr lang="en-US" sz="1600" b="1" dirty="0"/>
            </a:br>
            <a:r>
              <a:rPr lang="en-US" sz="1600" b="1" dirty="0"/>
              <a:t>e.g., “Complete fix”]</a:t>
            </a:r>
          </a:p>
        </p:txBody>
      </p:sp>
      <p:sp>
        <p:nvSpPr>
          <p:cNvPr id="16" name="Oval 15">
            <a:extLst>
              <a:ext uri="{FF2B5EF4-FFF2-40B4-BE49-F238E27FC236}">
                <a16:creationId xmlns:a16="http://schemas.microsoft.com/office/drawing/2014/main" id="{0C732672-D639-CE95-55CF-9AFF38BE51EC}"/>
              </a:ext>
            </a:extLst>
          </p:cNvPr>
          <p:cNvSpPr/>
          <p:nvPr/>
        </p:nvSpPr>
        <p:spPr>
          <a:xfrm>
            <a:off x="2167471" y="233840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cxnSp>
        <p:nvCxnSpPr>
          <p:cNvPr id="11" name="Straight Connector 10">
            <a:extLst>
              <a:ext uri="{FF2B5EF4-FFF2-40B4-BE49-F238E27FC236}">
                <a16:creationId xmlns:a16="http://schemas.microsoft.com/office/drawing/2014/main" id="{8275444C-4045-7E5C-AAC4-0B1FCFADC96D}"/>
              </a:ext>
            </a:extLst>
          </p:cNvPr>
          <p:cNvCxnSpPr>
            <a:cxnSpLocks/>
          </p:cNvCxnSpPr>
          <p:nvPr/>
        </p:nvCxnSpPr>
        <p:spPr>
          <a:xfrm>
            <a:off x="4584000" y="3338078"/>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3B0538C-F214-6962-1546-E94E562A104C}"/>
              </a:ext>
            </a:extLst>
          </p:cNvPr>
          <p:cNvSpPr txBox="1"/>
          <p:nvPr/>
        </p:nvSpPr>
        <p:spPr>
          <a:xfrm>
            <a:off x="4580022" y="285102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B]</a:t>
            </a:r>
          </a:p>
        </p:txBody>
      </p:sp>
      <p:sp>
        <p:nvSpPr>
          <p:cNvPr id="17" name="Oval 16">
            <a:extLst>
              <a:ext uri="{FF2B5EF4-FFF2-40B4-BE49-F238E27FC236}">
                <a16:creationId xmlns:a16="http://schemas.microsoft.com/office/drawing/2014/main" id="{1E994C50-34F9-7160-3BF7-89010E7879FD}"/>
              </a:ext>
            </a:extLst>
          </p:cNvPr>
          <p:cNvSpPr/>
          <p:nvPr/>
        </p:nvSpPr>
        <p:spPr>
          <a:xfrm>
            <a:off x="5916000" y="2338402"/>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cxnSp>
        <p:nvCxnSpPr>
          <p:cNvPr id="12" name="Straight Connector 11">
            <a:extLst>
              <a:ext uri="{FF2B5EF4-FFF2-40B4-BE49-F238E27FC236}">
                <a16:creationId xmlns:a16="http://schemas.microsoft.com/office/drawing/2014/main" id="{0E3A7CC5-FBB0-4570-01EF-109DCCF5684D}"/>
              </a:ext>
            </a:extLst>
          </p:cNvPr>
          <p:cNvCxnSpPr>
            <a:cxnSpLocks/>
          </p:cNvCxnSpPr>
          <p:nvPr/>
        </p:nvCxnSpPr>
        <p:spPr>
          <a:xfrm>
            <a:off x="8332530" y="3338078"/>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FC84E9-1ACF-AD48-095B-1B78622C55CE}"/>
              </a:ext>
            </a:extLst>
          </p:cNvPr>
          <p:cNvSpPr txBox="1"/>
          <p:nvPr/>
        </p:nvSpPr>
        <p:spPr>
          <a:xfrm>
            <a:off x="8332530" y="2851023"/>
            <a:ext cx="3023999"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C]</a:t>
            </a:r>
          </a:p>
        </p:txBody>
      </p:sp>
      <p:sp>
        <p:nvSpPr>
          <p:cNvPr id="18" name="Oval 17">
            <a:extLst>
              <a:ext uri="{FF2B5EF4-FFF2-40B4-BE49-F238E27FC236}">
                <a16:creationId xmlns:a16="http://schemas.microsoft.com/office/drawing/2014/main" id="{8A1B0852-4B0D-EC4F-2611-27EC91F5AABD}"/>
              </a:ext>
            </a:extLst>
          </p:cNvPr>
          <p:cNvSpPr/>
          <p:nvPr/>
        </p:nvSpPr>
        <p:spPr>
          <a:xfrm>
            <a:off x="9734916" y="233840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23" name="Text Placeholder 5">
            <a:extLst>
              <a:ext uri="{FF2B5EF4-FFF2-40B4-BE49-F238E27FC236}">
                <a16:creationId xmlns:a16="http://schemas.microsoft.com/office/drawing/2014/main" id="{84F288B7-3DBC-C0FC-9CE4-312D5C56322F}"/>
              </a:ext>
            </a:extLst>
          </p:cNvPr>
          <p:cNvSpPr txBox="1">
            <a:spLocks/>
          </p:cNvSpPr>
          <p:nvPr/>
        </p:nvSpPr>
        <p:spPr>
          <a:xfrm>
            <a:off x="4584001" y="3465849"/>
            <a:ext cx="3024000" cy="2649202"/>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4" name="Text Placeholder 5">
            <a:extLst>
              <a:ext uri="{FF2B5EF4-FFF2-40B4-BE49-F238E27FC236}">
                <a16:creationId xmlns:a16="http://schemas.microsoft.com/office/drawing/2014/main" id="{A899DAC3-C706-01E8-B9BC-8CAC2831C9DF}"/>
              </a:ext>
            </a:extLst>
          </p:cNvPr>
          <p:cNvSpPr txBox="1">
            <a:spLocks/>
          </p:cNvSpPr>
          <p:nvPr/>
        </p:nvSpPr>
        <p:spPr>
          <a:xfrm>
            <a:off x="8332530" y="3465849"/>
            <a:ext cx="3024000" cy="2649202"/>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5" name="Google Shape;507;p14">
            <a:extLst>
              <a:ext uri="{FF2B5EF4-FFF2-40B4-BE49-F238E27FC236}">
                <a16:creationId xmlns:a16="http://schemas.microsoft.com/office/drawing/2014/main" id="{3FE075E1-7811-C0AC-3860-D50D2DBD96A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5DF965FB-158A-B0F4-7A6F-1CEE361E791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8328200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A54DB6-C576-7370-85C6-0E509988693E}"/>
              </a:ext>
            </a:extLst>
          </p:cNvPr>
          <p:cNvSpPr/>
          <p:nvPr/>
        </p:nvSpPr>
        <p:spPr>
          <a:xfrm>
            <a:off x="550864" y="1862254"/>
            <a:ext cx="11086400" cy="447163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 name="Title 3">
            <a:extLst>
              <a:ext uri="{FF2B5EF4-FFF2-40B4-BE49-F238E27FC236}">
                <a16:creationId xmlns:a16="http://schemas.microsoft.com/office/drawing/2014/main" id="{25DC7DEF-3BAC-96FE-6DB3-AE61774F803F}"/>
              </a:ext>
            </a:extLst>
          </p:cNvPr>
          <p:cNvSpPr>
            <a:spLocks noGrp="1"/>
          </p:cNvSpPr>
          <p:nvPr>
            <p:ph type="title"/>
          </p:nvPr>
        </p:nvSpPr>
        <p:spPr/>
        <p:txBody>
          <a:bodyPr/>
          <a:lstStyle/>
          <a:p>
            <a:r>
              <a:rPr lang="en-US" dirty="0"/>
              <a:t>Immediate next steps</a:t>
            </a:r>
          </a:p>
        </p:txBody>
      </p:sp>
      <p:sp>
        <p:nvSpPr>
          <p:cNvPr id="5" name="Subtitle 4">
            <a:extLst>
              <a:ext uri="{FF2B5EF4-FFF2-40B4-BE49-F238E27FC236}">
                <a16:creationId xmlns:a16="http://schemas.microsoft.com/office/drawing/2014/main" id="{DE2A9471-9C5C-9978-9851-9B646AAC9672}"/>
              </a:ext>
            </a:extLst>
          </p:cNvPr>
          <p:cNvSpPr>
            <a:spLocks noGrp="1"/>
          </p:cNvSpPr>
          <p:nvPr>
            <p:ph type="subTitle" idx="1"/>
          </p:nvPr>
        </p:nvSpPr>
        <p:spPr/>
        <p:txBody>
          <a:bodyPr/>
          <a:lstStyle/>
          <a:p>
            <a:endParaRPr lang="en-US"/>
          </a:p>
        </p:txBody>
      </p:sp>
      <p:sp>
        <p:nvSpPr>
          <p:cNvPr id="18" name="Text Placeholder 17">
            <a:extLst>
              <a:ext uri="{FF2B5EF4-FFF2-40B4-BE49-F238E27FC236}">
                <a16:creationId xmlns:a16="http://schemas.microsoft.com/office/drawing/2014/main" id="{9557EB32-A946-B22D-F226-E3334B519E64}"/>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6A21E3C7-240F-FFA0-8CBA-5920CDAADD07}"/>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 name="TextBox 1">
            <a:extLst>
              <a:ext uri="{FF2B5EF4-FFF2-40B4-BE49-F238E27FC236}">
                <a16:creationId xmlns:a16="http://schemas.microsoft.com/office/drawing/2014/main" id="{A31ED5BB-D710-D909-1246-F805C6C81B19}"/>
              </a:ext>
            </a:extLst>
          </p:cNvPr>
          <p:cNvSpPr txBox="1"/>
          <p:nvPr/>
        </p:nvSpPr>
        <p:spPr>
          <a:xfrm>
            <a:off x="1148576" y="2304226"/>
            <a:ext cx="8932126" cy="338554"/>
          </a:xfrm>
          <a:prstGeom prst="rect">
            <a:avLst/>
          </a:prstGeom>
          <a:noFill/>
        </p:spPr>
        <p:txBody>
          <a:bodyPr wrap="square" rtlCol="0" anchor="ctr">
            <a:spAutoFit/>
          </a:bodyPr>
          <a:lstStyle/>
          <a:p>
            <a:r>
              <a:rPr lang="en-US" sz="1600" dirty="0"/>
              <a:t>[Insert step]</a:t>
            </a:r>
          </a:p>
        </p:txBody>
      </p:sp>
      <p:sp>
        <p:nvSpPr>
          <p:cNvPr id="8" name="TextBox 7">
            <a:extLst>
              <a:ext uri="{FF2B5EF4-FFF2-40B4-BE49-F238E27FC236}">
                <a16:creationId xmlns:a16="http://schemas.microsoft.com/office/drawing/2014/main" id="{7E4BA9D9-BEB6-2CAA-AA04-0A3D1B4EC2F8}"/>
              </a:ext>
            </a:extLst>
          </p:cNvPr>
          <p:cNvSpPr txBox="1"/>
          <p:nvPr/>
        </p:nvSpPr>
        <p:spPr>
          <a:xfrm>
            <a:off x="1148576" y="3137851"/>
            <a:ext cx="8932126" cy="338554"/>
          </a:xfrm>
          <a:prstGeom prst="rect">
            <a:avLst/>
          </a:prstGeom>
          <a:noFill/>
        </p:spPr>
        <p:txBody>
          <a:bodyPr wrap="square" rtlCol="0" anchor="ctr">
            <a:spAutoFit/>
          </a:bodyPr>
          <a:lstStyle/>
          <a:p>
            <a:r>
              <a:rPr lang="en-US" sz="1600" dirty="0"/>
              <a:t>[Insert step]</a:t>
            </a:r>
          </a:p>
        </p:txBody>
      </p:sp>
      <p:sp>
        <p:nvSpPr>
          <p:cNvPr id="9" name="TextBox 8">
            <a:extLst>
              <a:ext uri="{FF2B5EF4-FFF2-40B4-BE49-F238E27FC236}">
                <a16:creationId xmlns:a16="http://schemas.microsoft.com/office/drawing/2014/main" id="{262A8D24-B155-9B71-C069-A3DF99CC3E0C}"/>
              </a:ext>
            </a:extLst>
          </p:cNvPr>
          <p:cNvSpPr txBox="1"/>
          <p:nvPr/>
        </p:nvSpPr>
        <p:spPr>
          <a:xfrm>
            <a:off x="1148576" y="3971476"/>
            <a:ext cx="8932126" cy="338554"/>
          </a:xfrm>
          <a:prstGeom prst="rect">
            <a:avLst/>
          </a:prstGeom>
          <a:noFill/>
        </p:spPr>
        <p:txBody>
          <a:bodyPr wrap="square" rtlCol="0" anchor="ctr">
            <a:spAutoFit/>
          </a:bodyPr>
          <a:lstStyle/>
          <a:p>
            <a:r>
              <a:rPr lang="en-US" sz="1600" dirty="0"/>
              <a:t>[Insert step]</a:t>
            </a:r>
          </a:p>
        </p:txBody>
      </p:sp>
      <p:sp>
        <p:nvSpPr>
          <p:cNvPr id="10" name="TextBox 9">
            <a:extLst>
              <a:ext uri="{FF2B5EF4-FFF2-40B4-BE49-F238E27FC236}">
                <a16:creationId xmlns:a16="http://schemas.microsoft.com/office/drawing/2014/main" id="{9041EC0C-0997-05FA-C1CC-C8DF5C67CD71}"/>
              </a:ext>
            </a:extLst>
          </p:cNvPr>
          <p:cNvSpPr txBox="1"/>
          <p:nvPr/>
        </p:nvSpPr>
        <p:spPr>
          <a:xfrm>
            <a:off x="1148576" y="4805101"/>
            <a:ext cx="8932126" cy="338554"/>
          </a:xfrm>
          <a:prstGeom prst="rect">
            <a:avLst/>
          </a:prstGeom>
          <a:noFill/>
        </p:spPr>
        <p:txBody>
          <a:bodyPr wrap="square" rtlCol="0" anchor="ctr">
            <a:spAutoFit/>
          </a:bodyPr>
          <a:lstStyle/>
          <a:p>
            <a:r>
              <a:rPr lang="en-US" sz="1600" dirty="0"/>
              <a:t>[Insert step]</a:t>
            </a:r>
          </a:p>
        </p:txBody>
      </p:sp>
      <p:sp>
        <p:nvSpPr>
          <p:cNvPr id="11" name="TextBox 10">
            <a:extLst>
              <a:ext uri="{FF2B5EF4-FFF2-40B4-BE49-F238E27FC236}">
                <a16:creationId xmlns:a16="http://schemas.microsoft.com/office/drawing/2014/main" id="{B80EEC8F-20A1-E02B-8363-72FC5984AE91}"/>
              </a:ext>
            </a:extLst>
          </p:cNvPr>
          <p:cNvSpPr txBox="1"/>
          <p:nvPr/>
        </p:nvSpPr>
        <p:spPr>
          <a:xfrm>
            <a:off x="1148576" y="5638726"/>
            <a:ext cx="8932126" cy="338554"/>
          </a:xfrm>
          <a:prstGeom prst="rect">
            <a:avLst/>
          </a:prstGeom>
          <a:noFill/>
        </p:spPr>
        <p:txBody>
          <a:bodyPr wrap="square" rtlCol="0" anchor="ctr">
            <a:spAutoFit/>
          </a:bodyPr>
          <a:lstStyle/>
          <a:p>
            <a:r>
              <a:rPr lang="en-US" sz="1600" dirty="0"/>
              <a:t>[Insert step]</a:t>
            </a:r>
          </a:p>
        </p:txBody>
      </p:sp>
      <p:sp>
        <p:nvSpPr>
          <p:cNvPr id="13" name="Triangle 12">
            <a:extLst>
              <a:ext uri="{FF2B5EF4-FFF2-40B4-BE49-F238E27FC236}">
                <a16:creationId xmlns:a16="http://schemas.microsoft.com/office/drawing/2014/main" id="{7B3F14D8-8F9B-B5B8-BE44-2A860824A48C}"/>
              </a:ext>
            </a:extLst>
          </p:cNvPr>
          <p:cNvSpPr>
            <a:spLocks noChangeAspect="1"/>
          </p:cNvSpPr>
          <p:nvPr/>
        </p:nvSpPr>
        <p:spPr>
          <a:xfrm rot="5400000">
            <a:off x="758972" y="23835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riangle 13">
            <a:extLst>
              <a:ext uri="{FF2B5EF4-FFF2-40B4-BE49-F238E27FC236}">
                <a16:creationId xmlns:a16="http://schemas.microsoft.com/office/drawing/2014/main" id="{9BF1F967-C12C-A930-4E6A-A0A00630DBCB}"/>
              </a:ext>
            </a:extLst>
          </p:cNvPr>
          <p:cNvSpPr>
            <a:spLocks noChangeAspect="1"/>
          </p:cNvSpPr>
          <p:nvPr/>
        </p:nvSpPr>
        <p:spPr>
          <a:xfrm rot="5400000">
            <a:off x="758972" y="321712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34807CA8-3DCA-2F3E-3D0B-7DB0294CBD2C}"/>
              </a:ext>
            </a:extLst>
          </p:cNvPr>
          <p:cNvSpPr>
            <a:spLocks noChangeAspect="1"/>
          </p:cNvSpPr>
          <p:nvPr/>
        </p:nvSpPr>
        <p:spPr>
          <a:xfrm rot="5400000">
            <a:off x="758972" y="405075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B4EA1C99-3B87-CD29-1A42-E798C644F701}"/>
              </a:ext>
            </a:extLst>
          </p:cNvPr>
          <p:cNvSpPr>
            <a:spLocks noChangeAspect="1"/>
          </p:cNvSpPr>
          <p:nvPr/>
        </p:nvSpPr>
        <p:spPr>
          <a:xfrm rot="5400000">
            <a:off x="758972" y="488437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Triangle 16">
            <a:extLst>
              <a:ext uri="{FF2B5EF4-FFF2-40B4-BE49-F238E27FC236}">
                <a16:creationId xmlns:a16="http://schemas.microsoft.com/office/drawing/2014/main" id="{34A1ECE9-2F48-5F35-3B14-5751DFDA240A}"/>
              </a:ext>
            </a:extLst>
          </p:cNvPr>
          <p:cNvSpPr>
            <a:spLocks noChangeAspect="1"/>
          </p:cNvSpPr>
          <p:nvPr/>
        </p:nvSpPr>
        <p:spPr>
          <a:xfrm rot="5400000">
            <a:off x="758972" y="57180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Google Shape;746;p20">
            <a:extLst>
              <a:ext uri="{FF2B5EF4-FFF2-40B4-BE49-F238E27FC236}">
                <a16:creationId xmlns:a16="http://schemas.microsoft.com/office/drawing/2014/main" id="{3221E599-C4D0-8AD4-32B4-9CA4B7CD460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081789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0AEF1-BA89-19BA-CADE-01D6E88976DF}"/>
              </a:ext>
            </a:extLst>
          </p:cNvPr>
          <p:cNvSpPr>
            <a:spLocks noGrp="1"/>
          </p:cNvSpPr>
          <p:nvPr>
            <p:ph type="title"/>
          </p:nvPr>
        </p:nvSpPr>
        <p:spPr/>
        <p:txBody>
          <a:bodyPr/>
          <a:lstStyle/>
          <a:p>
            <a:r>
              <a:rPr lang="en-US" dirty="0"/>
              <a:t>Focus for next [time period] will be [focus area]</a:t>
            </a:r>
          </a:p>
        </p:txBody>
      </p:sp>
      <p:sp>
        <p:nvSpPr>
          <p:cNvPr id="5" name="Text Placeholder 4">
            <a:extLst>
              <a:ext uri="{FF2B5EF4-FFF2-40B4-BE49-F238E27FC236}">
                <a16:creationId xmlns:a16="http://schemas.microsoft.com/office/drawing/2014/main" id="{BA123773-67DE-C603-04C5-2238563ADB28}"/>
              </a:ext>
            </a:extLst>
          </p:cNvPr>
          <p:cNvSpPr>
            <a:spLocks noGrp="1"/>
          </p:cNvSpPr>
          <p:nvPr>
            <p:ph type="body" sz="quarter" idx="17"/>
          </p:nvPr>
        </p:nvSpPr>
        <p:spPr/>
        <p:txBody>
          <a:bodyPr/>
          <a:lstStyle/>
          <a:p>
            <a:endParaRPr lang="en-US"/>
          </a:p>
        </p:txBody>
      </p:sp>
      <p:cxnSp>
        <p:nvCxnSpPr>
          <p:cNvPr id="3" name="Google Shape;1229;p216">
            <a:extLst>
              <a:ext uri="{FF2B5EF4-FFF2-40B4-BE49-F238E27FC236}">
                <a16:creationId xmlns:a16="http://schemas.microsoft.com/office/drawing/2014/main" id="{097F9108-1014-EEAD-2D0B-F42E016F1C98}"/>
              </a:ext>
            </a:extLst>
          </p:cNvPr>
          <p:cNvCxnSpPr/>
          <p:nvPr/>
        </p:nvCxnSpPr>
        <p:spPr>
          <a:xfrm>
            <a:off x="-301129" y="3047051"/>
            <a:ext cx="12970400" cy="0"/>
          </a:xfrm>
          <a:prstGeom prst="straightConnector1">
            <a:avLst/>
          </a:prstGeom>
          <a:noFill/>
          <a:ln w="9525" cap="flat" cmpd="sng">
            <a:solidFill>
              <a:schemeClr val="tx1"/>
            </a:solidFill>
            <a:prstDash val="solid"/>
            <a:miter lim="800000"/>
            <a:headEnd type="none" w="sm" len="sm"/>
            <a:tailEnd type="none" w="sm" len="sm"/>
          </a:ln>
        </p:spPr>
      </p:cxnSp>
      <p:sp>
        <p:nvSpPr>
          <p:cNvPr id="10" name="Google Shape;1230;p216">
            <a:extLst>
              <a:ext uri="{FF2B5EF4-FFF2-40B4-BE49-F238E27FC236}">
                <a16:creationId xmlns:a16="http://schemas.microsoft.com/office/drawing/2014/main" id="{10D5E108-FCB4-5737-EF2F-53F569ED3A84}"/>
              </a:ext>
            </a:extLst>
          </p:cNvPr>
          <p:cNvSpPr txBox="1"/>
          <p:nvPr/>
        </p:nvSpPr>
        <p:spPr>
          <a:xfrm>
            <a:off x="947300" y="2592747"/>
            <a:ext cx="1584800" cy="328400"/>
          </a:xfrm>
          <a:prstGeom prst="rect">
            <a:avLst/>
          </a:prstGeom>
          <a:noFill/>
          <a:ln>
            <a:noFill/>
          </a:ln>
        </p:spPr>
        <p:txBody>
          <a:bodyPr spcFirstLastPara="1" wrap="square" lIns="121900" tIns="60933" rIns="121900" bIns="60933" anchor="t" anchorCtr="0">
            <a:noAutofit/>
          </a:bodyPr>
          <a:lstStyle/>
          <a:p>
            <a:pPr algn="ctr"/>
            <a:r>
              <a:rPr lang="en"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sz="1400" dirty="0">
              <a:solidFill>
                <a:schemeClr val="bg1">
                  <a:lumMod val="65000"/>
                </a:schemeClr>
              </a:solidFill>
              <a:latin typeface="Arial" panose="020B0604020202020204" pitchFamily="34" charset="0"/>
              <a:cs typeface="Arial" panose="020B0604020202020204" pitchFamily="34" charset="0"/>
            </a:endParaRPr>
          </a:p>
        </p:txBody>
      </p:sp>
      <p:sp>
        <p:nvSpPr>
          <p:cNvPr id="11" name="Google Shape;1231;p216">
            <a:extLst>
              <a:ext uri="{FF2B5EF4-FFF2-40B4-BE49-F238E27FC236}">
                <a16:creationId xmlns:a16="http://schemas.microsoft.com/office/drawing/2014/main" id="{FF507ED8-F488-FD68-4D13-848E13ACD060}"/>
              </a:ext>
            </a:extLst>
          </p:cNvPr>
          <p:cNvSpPr txBox="1"/>
          <p:nvPr/>
        </p:nvSpPr>
        <p:spPr>
          <a:xfrm>
            <a:off x="3257587"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2" name="Google Shape;1232;p216">
            <a:extLst>
              <a:ext uri="{FF2B5EF4-FFF2-40B4-BE49-F238E27FC236}">
                <a16:creationId xmlns:a16="http://schemas.microsoft.com/office/drawing/2014/main" id="{31954DEA-FBCB-0D07-DD9B-054F462701E9}"/>
              </a:ext>
            </a:extLst>
          </p:cNvPr>
          <p:cNvSpPr txBox="1"/>
          <p:nvPr/>
        </p:nvSpPr>
        <p:spPr>
          <a:xfrm>
            <a:off x="5567874"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3" name="Google Shape;1233;p216">
            <a:extLst>
              <a:ext uri="{FF2B5EF4-FFF2-40B4-BE49-F238E27FC236}">
                <a16:creationId xmlns:a16="http://schemas.microsoft.com/office/drawing/2014/main" id="{8AF19680-2B80-D36E-1A75-CBFD2DC6CD89}"/>
              </a:ext>
            </a:extLst>
          </p:cNvPr>
          <p:cNvSpPr txBox="1"/>
          <p:nvPr/>
        </p:nvSpPr>
        <p:spPr>
          <a:xfrm>
            <a:off x="7878161"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4" name="Google Shape;1234;p216">
            <a:extLst>
              <a:ext uri="{FF2B5EF4-FFF2-40B4-BE49-F238E27FC236}">
                <a16:creationId xmlns:a16="http://schemas.microsoft.com/office/drawing/2014/main" id="{E0BD29F7-6759-EC5E-DECB-3685971DFC74}"/>
              </a:ext>
            </a:extLst>
          </p:cNvPr>
          <p:cNvSpPr txBox="1"/>
          <p:nvPr/>
        </p:nvSpPr>
        <p:spPr>
          <a:xfrm>
            <a:off x="10188448"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5" name="Google Shape;1235;p216">
            <a:extLst>
              <a:ext uri="{FF2B5EF4-FFF2-40B4-BE49-F238E27FC236}">
                <a16:creationId xmlns:a16="http://schemas.microsoft.com/office/drawing/2014/main" id="{A6F837D0-8054-1CD7-762C-CE00CD7C6AE6}"/>
              </a:ext>
            </a:extLst>
          </p:cNvPr>
          <p:cNvSpPr txBox="1"/>
          <p:nvPr/>
        </p:nvSpPr>
        <p:spPr>
          <a:xfrm>
            <a:off x="1439309" y="1448275"/>
            <a:ext cx="2186000" cy="738800"/>
          </a:xfrm>
          <a:prstGeom prst="rect">
            <a:avLst/>
          </a:prstGeom>
          <a:noFill/>
          <a:ln>
            <a:noFill/>
          </a:ln>
        </p:spPr>
        <p:txBody>
          <a:bodyPr spcFirstLastPara="1" wrap="square" lIns="121900" tIns="60933" rIns="121900" bIns="60933" anchor="t" anchorCtr="0">
            <a:noAutofit/>
          </a:bodyPr>
          <a:lstStyle/>
          <a:p>
            <a:pPr algn="ctr"/>
            <a:r>
              <a:rPr lang="en"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 sz="1400" b="1" dirty="0">
                <a:solidFill>
                  <a:schemeClr val="accent2"/>
                </a:solidFill>
                <a:latin typeface="Arial" panose="020B0604020202020204" pitchFamily="34" charset="0"/>
                <a:ea typeface="Helvetica Neue"/>
                <a:cs typeface="Arial" panose="020B0604020202020204" pitchFamily="34" charset="0"/>
                <a:sym typeface="Helvetica Neue"/>
              </a:rPr>
            </a:br>
            <a:r>
              <a:rPr lang="en" sz="1400" b="1" dirty="0">
                <a:latin typeface="Arial" panose="020B0604020202020204" pitchFamily="34" charset="0"/>
                <a:ea typeface="Helvetica Neue"/>
                <a:cs typeface="Arial" panose="020B0604020202020204" pitchFamily="34" charset="0"/>
                <a:sym typeface="Helvetica Neue"/>
              </a:rPr>
              <a:t>[Insert milestone / </a:t>
            </a:r>
            <a:br>
              <a:rPr lang="en" sz="1400" b="1" dirty="0">
                <a:latin typeface="Arial" panose="020B0604020202020204" pitchFamily="34" charset="0"/>
                <a:ea typeface="Helvetica Neue"/>
                <a:cs typeface="Arial" panose="020B0604020202020204" pitchFamily="34" charset="0"/>
                <a:sym typeface="Helvetica Neue"/>
              </a:rPr>
            </a:br>
            <a:r>
              <a:rPr lang="en" sz="1400" b="1" dirty="0">
                <a:latin typeface="Arial" panose="020B0604020202020204" pitchFamily="34" charset="0"/>
                <a:ea typeface="Helvetica Neue"/>
                <a:cs typeface="Arial" panose="020B0604020202020204" pitchFamily="34" charset="0"/>
                <a:sym typeface="Helvetica Neue"/>
              </a:rPr>
              <a:t>stage-gate]</a:t>
            </a:r>
            <a:endParaRPr sz="1400" b="1" dirty="0">
              <a:latin typeface="Arial" panose="020B0604020202020204" pitchFamily="34" charset="0"/>
              <a:cs typeface="Arial" panose="020B0604020202020204" pitchFamily="34" charset="0"/>
            </a:endParaRPr>
          </a:p>
        </p:txBody>
      </p:sp>
      <p:sp>
        <p:nvSpPr>
          <p:cNvPr id="16" name="Google Shape;1236;p216">
            <a:extLst>
              <a:ext uri="{FF2B5EF4-FFF2-40B4-BE49-F238E27FC236}">
                <a16:creationId xmlns:a16="http://schemas.microsoft.com/office/drawing/2014/main" id="{4EA29B65-C8A5-69F5-5A8D-FE9D4D343D4C}"/>
              </a:ext>
            </a:extLst>
          </p:cNvPr>
          <p:cNvSpPr txBox="1"/>
          <p:nvPr/>
        </p:nvSpPr>
        <p:spPr>
          <a:xfrm>
            <a:off x="3868781" y="1448275"/>
            <a:ext cx="2672800" cy="73152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[Insert milestone / </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sp>
        <p:nvSpPr>
          <p:cNvPr id="17" name="Google Shape;1237;p216">
            <a:extLst>
              <a:ext uri="{FF2B5EF4-FFF2-40B4-BE49-F238E27FC236}">
                <a16:creationId xmlns:a16="http://schemas.microsoft.com/office/drawing/2014/main" id="{2BE7F9DB-9C21-616D-EDF5-7D45D4D0F62A}"/>
              </a:ext>
            </a:extLst>
          </p:cNvPr>
          <p:cNvSpPr txBox="1"/>
          <p:nvPr/>
        </p:nvSpPr>
        <p:spPr>
          <a:xfrm>
            <a:off x="5963143" y="1448275"/>
            <a:ext cx="3104800" cy="7388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US" sz="1400" b="1" dirty="0">
                <a:solidFill>
                  <a:schemeClr val="accent2"/>
                </a:solidFill>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[Insert milestone / </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cxnSp>
        <p:nvCxnSpPr>
          <p:cNvPr id="18" name="Google Shape;1238;p216">
            <a:extLst>
              <a:ext uri="{FF2B5EF4-FFF2-40B4-BE49-F238E27FC236}">
                <a16:creationId xmlns:a16="http://schemas.microsoft.com/office/drawing/2014/main" id="{E45A24C9-DE5F-5A92-D66F-B2AF09728F68}"/>
              </a:ext>
            </a:extLst>
          </p:cNvPr>
          <p:cNvCxnSpPr/>
          <p:nvPr/>
        </p:nvCxnSpPr>
        <p:spPr>
          <a:xfrm>
            <a:off x="584636" y="2901119"/>
            <a:ext cx="0" cy="292000"/>
          </a:xfrm>
          <a:prstGeom prst="straightConnector1">
            <a:avLst/>
          </a:prstGeom>
          <a:noFill/>
          <a:ln w="9525" cap="flat" cmpd="sng">
            <a:solidFill>
              <a:schemeClr val="tx1"/>
            </a:solidFill>
            <a:prstDash val="solid"/>
            <a:round/>
            <a:headEnd type="none" w="sm" len="sm"/>
            <a:tailEnd type="none" w="sm" len="sm"/>
          </a:ln>
        </p:spPr>
      </p:cxnSp>
      <p:sp>
        <p:nvSpPr>
          <p:cNvPr id="19" name="Google Shape;1239;p216">
            <a:extLst>
              <a:ext uri="{FF2B5EF4-FFF2-40B4-BE49-F238E27FC236}">
                <a16:creationId xmlns:a16="http://schemas.microsoft.com/office/drawing/2014/main" id="{B7EC88C5-BB35-A2A1-2EED-4EBBB91F6155}"/>
              </a:ext>
            </a:extLst>
          </p:cNvPr>
          <p:cNvSpPr/>
          <p:nvPr/>
        </p:nvSpPr>
        <p:spPr>
          <a:xfrm>
            <a:off x="2572648" y="3341868"/>
            <a:ext cx="7200000" cy="576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0" name="Google Shape;1240;p216">
            <a:extLst>
              <a:ext uri="{FF2B5EF4-FFF2-40B4-BE49-F238E27FC236}">
                <a16:creationId xmlns:a16="http://schemas.microsoft.com/office/drawing/2014/main" id="{877DF763-3AF2-2A22-42D8-B85A0844189E}"/>
              </a:ext>
            </a:extLst>
          </p:cNvPr>
          <p:cNvSpPr/>
          <p:nvPr/>
        </p:nvSpPr>
        <p:spPr>
          <a:xfrm>
            <a:off x="9884336" y="3341868"/>
            <a:ext cx="2052000" cy="2980000"/>
          </a:xfrm>
          <a:prstGeom prst="homePlate">
            <a:avLst>
              <a:gd name="adj" fmla="val 14730"/>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1" name="Google Shape;1241;p216">
            <a:extLst>
              <a:ext uri="{FF2B5EF4-FFF2-40B4-BE49-F238E27FC236}">
                <a16:creationId xmlns:a16="http://schemas.microsoft.com/office/drawing/2014/main" id="{C3A4F94B-3F10-7F40-3C32-A686A4DF5ACC}"/>
              </a:ext>
            </a:extLst>
          </p:cNvPr>
          <p:cNvSpPr/>
          <p:nvPr/>
        </p:nvSpPr>
        <p:spPr>
          <a:xfrm>
            <a:off x="2572648" y="4047155"/>
            <a:ext cx="7199999" cy="576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2" name="Google Shape;1242;p216">
            <a:extLst>
              <a:ext uri="{FF2B5EF4-FFF2-40B4-BE49-F238E27FC236}">
                <a16:creationId xmlns:a16="http://schemas.microsoft.com/office/drawing/2014/main" id="{90A40EC1-FEF3-6630-B257-A0AD3E534261}"/>
              </a:ext>
            </a:extLst>
          </p:cNvPr>
          <p:cNvSpPr/>
          <p:nvPr/>
        </p:nvSpPr>
        <p:spPr>
          <a:xfrm>
            <a:off x="2572648" y="4752441"/>
            <a:ext cx="7200000" cy="720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3" name="Google Shape;1243;p216">
            <a:extLst>
              <a:ext uri="{FF2B5EF4-FFF2-40B4-BE49-F238E27FC236}">
                <a16:creationId xmlns:a16="http://schemas.microsoft.com/office/drawing/2014/main" id="{84F090BA-8045-0B16-B2AC-E71FAF92411D}"/>
              </a:ext>
            </a:extLst>
          </p:cNvPr>
          <p:cNvSpPr/>
          <p:nvPr/>
        </p:nvSpPr>
        <p:spPr>
          <a:xfrm>
            <a:off x="2572648" y="5601729"/>
            <a:ext cx="7200000" cy="720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cxnSp>
        <p:nvCxnSpPr>
          <p:cNvPr id="24" name="Google Shape;1244;p216">
            <a:extLst>
              <a:ext uri="{FF2B5EF4-FFF2-40B4-BE49-F238E27FC236}">
                <a16:creationId xmlns:a16="http://schemas.microsoft.com/office/drawing/2014/main" id="{C3143243-972B-3D5C-0984-0F3B78229FFA}"/>
              </a:ext>
            </a:extLst>
          </p:cNvPr>
          <p:cNvCxnSpPr/>
          <p:nvPr/>
        </p:nvCxnSpPr>
        <p:spPr>
          <a:xfrm>
            <a:off x="2894924" y="2901119"/>
            <a:ext cx="0" cy="292000"/>
          </a:xfrm>
          <a:prstGeom prst="straightConnector1">
            <a:avLst/>
          </a:prstGeom>
          <a:noFill/>
          <a:ln w="9525" cap="flat" cmpd="sng">
            <a:solidFill>
              <a:schemeClr val="tx1"/>
            </a:solidFill>
            <a:prstDash val="solid"/>
            <a:round/>
            <a:headEnd type="none" w="sm" len="sm"/>
            <a:tailEnd type="none" w="sm" len="sm"/>
          </a:ln>
        </p:spPr>
      </p:cxnSp>
      <p:cxnSp>
        <p:nvCxnSpPr>
          <p:cNvPr id="25" name="Google Shape;1245;p216">
            <a:extLst>
              <a:ext uri="{FF2B5EF4-FFF2-40B4-BE49-F238E27FC236}">
                <a16:creationId xmlns:a16="http://schemas.microsoft.com/office/drawing/2014/main" id="{8153F7D7-72F2-4E85-71CA-ACAB7FFFA4EB}"/>
              </a:ext>
            </a:extLst>
          </p:cNvPr>
          <p:cNvCxnSpPr>
            <a:cxnSpLocks/>
            <a:stCxn id="16" idx="2"/>
          </p:cNvCxnSpPr>
          <p:nvPr/>
        </p:nvCxnSpPr>
        <p:spPr>
          <a:xfrm>
            <a:off x="5205181" y="2179795"/>
            <a:ext cx="31" cy="1013128"/>
          </a:xfrm>
          <a:prstGeom prst="straightConnector1">
            <a:avLst/>
          </a:prstGeom>
          <a:noFill/>
          <a:ln w="19050" cap="flat" cmpd="sng">
            <a:solidFill>
              <a:schemeClr val="accent2"/>
            </a:solidFill>
            <a:prstDash val="dash"/>
            <a:round/>
            <a:headEnd type="none" w="sm" len="sm"/>
            <a:tailEnd type="none" w="sm" len="sm"/>
          </a:ln>
        </p:spPr>
      </p:cxnSp>
      <p:cxnSp>
        <p:nvCxnSpPr>
          <p:cNvPr id="26" name="Google Shape;1246;p216">
            <a:extLst>
              <a:ext uri="{FF2B5EF4-FFF2-40B4-BE49-F238E27FC236}">
                <a16:creationId xmlns:a16="http://schemas.microsoft.com/office/drawing/2014/main" id="{5DFE3EC0-756C-98FE-BA9A-067B04F8B476}"/>
              </a:ext>
            </a:extLst>
          </p:cNvPr>
          <p:cNvCxnSpPr/>
          <p:nvPr/>
        </p:nvCxnSpPr>
        <p:spPr>
          <a:xfrm>
            <a:off x="9825787" y="2901119"/>
            <a:ext cx="0" cy="292000"/>
          </a:xfrm>
          <a:prstGeom prst="straightConnector1">
            <a:avLst/>
          </a:prstGeom>
          <a:noFill/>
          <a:ln w="9525" cap="flat" cmpd="sng">
            <a:solidFill>
              <a:schemeClr val="tx1"/>
            </a:solidFill>
            <a:prstDash val="solid"/>
            <a:round/>
            <a:headEnd type="none" w="sm" len="sm"/>
            <a:tailEnd type="none" w="sm" len="sm"/>
          </a:ln>
        </p:spPr>
      </p:cxnSp>
      <p:cxnSp>
        <p:nvCxnSpPr>
          <p:cNvPr id="27" name="Google Shape;1247;p216">
            <a:extLst>
              <a:ext uri="{FF2B5EF4-FFF2-40B4-BE49-F238E27FC236}">
                <a16:creationId xmlns:a16="http://schemas.microsoft.com/office/drawing/2014/main" id="{B5AD7196-8EF6-18A7-C420-2FF44660EB53}"/>
              </a:ext>
            </a:extLst>
          </p:cNvPr>
          <p:cNvCxnSpPr>
            <a:cxnSpLocks/>
            <a:stCxn id="17" idx="2"/>
          </p:cNvCxnSpPr>
          <p:nvPr/>
        </p:nvCxnSpPr>
        <p:spPr>
          <a:xfrm>
            <a:off x="7515543" y="2187075"/>
            <a:ext cx="0" cy="1006000"/>
          </a:xfrm>
          <a:prstGeom prst="straightConnector1">
            <a:avLst/>
          </a:prstGeom>
          <a:noFill/>
          <a:ln w="19050" cap="flat" cmpd="sng">
            <a:solidFill>
              <a:schemeClr val="accent2"/>
            </a:solidFill>
            <a:prstDash val="dash"/>
            <a:round/>
            <a:headEnd type="none" w="sm" len="sm"/>
            <a:tailEnd type="none" w="sm" len="sm"/>
          </a:ln>
        </p:spPr>
      </p:cxnSp>
      <p:cxnSp>
        <p:nvCxnSpPr>
          <p:cNvPr id="35" name="Google Shape;1255;p216">
            <a:extLst>
              <a:ext uri="{FF2B5EF4-FFF2-40B4-BE49-F238E27FC236}">
                <a16:creationId xmlns:a16="http://schemas.microsoft.com/office/drawing/2014/main" id="{101EA6A9-120D-1203-4261-C7D414D34B0A}"/>
              </a:ext>
            </a:extLst>
          </p:cNvPr>
          <p:cNvCxnSpPr>
            <a:stCxn id="15" idx="2"/>
          </p:cNvCxnSpPr>
          <p:nvPr/>
        </p:nvCxnSpPr>
        <p:spPr>
          <a:xfrm>
            <a:off x="2532309" y="2187075"/>
            <a:ext cx="800" cy="1006000"/>
          </a:xfrm>
          <a:prstGeom prst="straightConnector1">
            <a:avLst/>
          </a:prstGeom>
          <a:noFill/>
          <a:ln w="19050" cap="flat" cmpd="sng">
            <a:solidFill>
              <a:schemeClr val="accent2"/>
            </a:solidFill>
            <a:prstDash val="dash"/>
            <a:round/>
            <a:headEnd type="none" w="sm" len="sm"/>
            <a:tailEnd type="none" w="sm" len="sm"/>
          </a:ln>
        </p:spPr>
      </p:cxnSp>
      <p:sp>
        <p:nvSpPr>
          <p:cNvPr id="36" name="Google Shape;1256;p216">
            <a:extLst>
              <a:ext uri="{FF2B5EF4-FFF2-40B4-BE49-F238E27FC236}">
                <a16:creationId xmlns:a16="http://schemas.microsoft.com/office/drawing/2014/main" id="{8EB59A87-F119-2ACF-2BAE-6133EF1EA0FE}"/>
              </a:ext>
            </a:extLst>
          </p:cNvPr>
          <p:cNvSpPr/>
          <p:nvPr/>
        </p:nvSpPr>
        <p:spPr>
          <a:xfrm>
            <a:off x="584636" y="3341868"/>
            <a:ext cx="1876400" cy="2972400"/>
          </a:xfrm>
          <a:prstGeom prst="rect">
            <a:avLst/>
          </a:prstGeom>
          <a:solidFill>
            <a:schemeClr val="bg1">
              <a:lumMod val="95000"/>
            </a:schemeClr>
          </a:solidFill>
          <a:ln>
            <a:noFill/>
          </a:ln>
        </p:spPr>
        <p:txBody>
          <a:bodyPr spcFirstLastPara="1" wrap="square" lIns="121900" tIns="60933" rIns="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8" name="Google Shape;746;p20">
            <a:extLst>
              <a:ext uri="{FF2B5EF4-FFF2-40B4-BE49-F238E27FC236}">
                <a16:creationId xmlns:a16="http://schemas.microsoft.com/office/drawing/2014/main" id="{9C64CA16-1ED6-5D93-EBFE-E6037694448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3516639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AA256-A285-A8CD-9B2D-3C6963979E29}"/>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35073E8-9EFC-5BBB-A0CB-7695DABDD96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735073E8-9EFC-5BBB-A0CB-7695DABDD9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6594424-D6AE-62CA-8196-C73BCD0F2FA4}"/>
              </a:ext>
            </a:extLst>
          </p:cNvPr>
          <p:cNvSpPr>
            <a:spLocks noGrp="1"/>
          </p:cNvSpPr>
          <p:nvPr>
            <p:ph type="title"/>
          </p:nvPr>
        </p:nvSpPr>
        <p:spPr>
          <a:xfrm>
            <a:off x="554735" y="1706563"/>
            <a:ext cx="5203128" cy="694944"/>
          </a:xfrm>
        </p:spPr>
        <p:txBody>
          <a:bodyPr vert="horz"/>
          <a:lstStyle/>
          <a:p>
            <a:r>
              <a:rPr lang="en-US" sz="4800" dirty="0"/>
              <a:t>Appendix</a:t>
            </a:r>
          </a:p>
        </p:txBody>
      </p:sp>
      <p:sp>
        <p:nvSpPr>
          <p:cNvPr id="2" name="Text Placeholder 1">
            <a:extLst>
              <a:ext uri="{FF2B5EF4-FFF2-40B4-BE49-F238E27FC236}">
                <a16:creationId xmlns:a16="http://schemas.microsoft.com/office/drawing/2014/main" id="{455A05B4-62F2-80C2-4819-BD17F8D5549F}"/>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1F66ED83-7906-1A2B-E0CF-E92ADC33D176}"/>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11</a:t>
            </a:r>
          </a:p>
        </p:txBody>
      </p:sp>
    </p:spTree>
    <p:extLst>
      <p:ext uri="{BB962C8B-B14F-4D97-AF65-F5344CB8AC3E}">
        <p14:creationId xmlns:p14="http://schemas.microsoft.com/office/powerpoint/2010/main" val="29750776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1A6706-F71F-90F7-DA69-435798F9C8F7}"/>
              </a:ext>
            </a:extLst>
          </p:cNvPr>
          <p:cNvSpPr>
            <a:spLocks noGrp="1"/>
          </p:cNvSpPr>
          <p:nvPr>
            <p:ph type="title"/>
          </p:nvPr>
        </p:nvSpPr>
        <p:spPr/>
        <p:txBody>
          <a:bodyPr/>
          <a:lstStyle/>
          <a:p>
            <a:r>
              <a:rPr lang="en-US" dirty="0"/>
              <a:t>Assumptions overview</a:t>
            </a:r>
          </a:p>
        </p:txBody>
      </p:sp>
      <p:sp>
        <p:nvSpPr>
          <p:cNvPr id="6" name="Subtitle 5">
            <a:extLst>
              <a:ext uri="{FF2B5EF4-FFF2-40B4-BE49-F238E27FC236}">
                <a16:creationId xmlns:a16="http://schemas.microsoft.com/office/drawing/2014/main" id="{9FF479E9-3DD9-AD4D-D7CE-3BFEF67AF861}"/>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DCC45659-A9AB-E877-257A-DA2EAE990848}"/>
              </a:ext>
            </a:extLst>
          </p:cNvPr>
          <p:cNvSpPr>
            <a:spLocks noGrp="1"/>
          </p:cNvSpPr>
          <p:nvPr>
            <p:ph type="body" sz="quarter" idx="17"/>
          </p:nvPr>
        </p:nvSpPr>
        <p:spPr/>
        <p:txBody>
          <a:bodyPr/>
          <a:lstStyle/>
          <a:p>
            <a:endParaRPr lang="en-US"/>
          </a:p>
        </p:txBody>
      </p:sp>
      <p:sp>
        <p:nvSpPr>
          <p:cNvPr id="8" name="Rectangle 3">
            <a:extLst>
              <a:ext uri="{FF2B5EF4-FFF2-40B4-BE49-F238E27FC236}">
                <a16:creationId xmlns:a16="http://schemas.microsoft.com/office/drawing/2014/main" id="{77135BED-EE7D-23DD-7504-6AA148654A5C}"/>
              </a:ext>
            </a:extLst>
          </p:cNvPr>
          <p:cNvSpPr>
            <a:spLocks noChangeArrowheads="1"/>
          </p:cNvSpPr>
          <p:nvPr>
            <p:custDataLst>
              <p:tags r:id="rId1"/>
            </p:custDataLst>
          </p:nvPr>
        </p:nvSpPr>
        <p:spPr bwMode="auto">
          <a:xfrm>
            <a:off x="554736" y="2075757"/>
            <a:ext cx="5333108" cy="4229508"/>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6213" indent="-176213" algn="l">
              <a:spcBef>
                <a:spcPct val="0"/>
              </a:spcBef>
              <a:defRPr>
                <a:solidFill>
                  <a:schemeClr val="tx1"/>
                </a:solidFill>
                <a:latin typeface="Arial" panose="020B0604020202020204" pitchFamily="34" charset="0"/>
              </a:defRPr>
            </a:lvl1pPr>
            <a:lvl2pPr marL="530225" indent="-174625" algn="l">
              <a:spcBef>
                <a:spcPct val="0"/>
              </a:spcBef>
              <a:defRPr>
                <a:solidFill>
                  <a:schemeClr val="tx1"/>
                </a:solidFill>
                <a:latin typeface="Arial" panose="020B0604020202020204" pitchFamily="34" charset="0"/>
              </a:defRPr>
            </a:lvl2pPr>
            <a:lvl3pPr marL="798513" indent="-88900" algn="l">
              <a:spcBef>
                <a:spcPct val="0"/>
              </a:spcBef>
              <a:defRPr>
                <a:solidFill>
                  <a:schemeClr val="tx1"/>
                </a:solidFill>
                <a:latin typeface="Arial" panose="020B0604020202020204" pitchFamily="34" charset="0"/>
              </a:defRPr>
            </a:lvl3pPr>
            <a:lvl4pPr marL="1076325" indent="-98425" algn="l">
              <a:spcBef>
                <a:spcPct val="0"/>
              </a:spcBef>
              <a:defRPr>
                <a:solidFill>
                  <a:schemeClr val="tx1"/>
                </a:solidFill>
                <a:latin typeface="Arial" panose="020B0604020202020204" pitchFamily="34" charset="0"/>
              </a:defRPr>
            </a:lvl4pPr>
            <a:lvl5pPr marL="1341438" indent="-85725" algn="l">
              <a:spcBef>
                <a:spcPct val="0"/>
              </a:spcBef>
              <a:defRPr>
                <a:solidFill>
                  <a:schemeClr val="tx1"/>
                </a:solidFill>
                <a:latin typeface="Arial" panose="020B0604020202020204" pitchFamily="34" charset="0"/>
              </a:defRPr>
            </a:lvl5pPr>
            <a:lvl6pPr marL="1798638" indent="-85725" fontAlgn="base">
              <a:spcBef>
                <a:spcPct val="0"/>
              </a:spcBef>
              <a:spcAft>
                <a:spcPct val="0"/>
              </a:spcAft>
              <a:defRPr>
                <a:solidFill>
                  <a:schemeClr val="tx1"/>
                </a:solidFill>
                <a:latin typeface="Arial" panose="020B0604020202020204" pitchFamily="34" charset="0"/>
              </a:defRPr>
            </a:lvl6pPr>
            <a:lvl7pPr marL="2255838" indent="-85725" fontAlgn="base">
              <a:spcBef>
                <a:spcPct val="0"/>
              </a:spcBef>
              <a:spcAft>
                <a:spcPct val="0"/>
              </a:spcAft>
              <a:defRPr>
                <a:solidFill>
                  <a:schemeClr val="tx1"/>
                </a:solidFill>
                <a:latin typeface="Arial" panose="020B0604020202020204" pitchFamily="34" charset="0"/>
              </a:defRPr>
            </a:lvl7pPr>
            <a:lvl8pPr marL="2713038" indent="-85725" fontAlgn="base">
              <a:spcBef>
                <a:spcPct val="0"/>
              </a:spcBef>
              <a:spcAft>
                <a:spcPct val="0"/>
              </a:spcAft>
              <a:defRPr>
                <a:solidFill>
                  <a:schemeClr val="tx1"/>
                </a:solidFill>
                <a:latin typeface="Arial" panose="020B0604020202020204" pitchFamily="34" charset="0"/>
              </a:defRPr>
            </a:lvl8pPr>
            <a:lvl9pPr marL="3170238" indent="-85725" fontAlgn="base">
              <a:spcBef>
                <a:spcPct val="0"/>
              </a:spcBef>
              <a:spcAft>
                <a:spcPct val="0"/>
              </a:spcAft>
              <a:defRPr>
                <a:solidFill>
                  <a:schemeClr val="tx1"/>
                </a:solidFill>
                <a:latin typeface="Arial" panose="020B0604020202020204" pitchFamily="34" charset="0"/>
              </a:defRPr>
            </a:lvl9pPr>
          </a:lstStyle>
          <a:p>
            <a:pPr marL="171450" indent="-171450" fontAlgn="base">
              <a:spcBef>
                <a:spcPts val="0"/>
              </a:spcBef>
              <a:spcAft>
                <a:spcPts val="600"/>
              </a:spcAft>
              <a:buSzPct val="80000"/>
              <a:buFont typeface="Arial" panose="020B0604020202020204" pitchFamily="34" charset="0"/>
              <a:buChar char="•"/>
            </a:pPr>
            <a:r>
              <a:rPr lang="en-US" altLang="en-US" sz="1200" dirty="0">
                <a:cs typeface="Arial" panose="020B0604020202020204" pitchFamily="34" charset="0"/>
              </a:rPr>
              <a:t>[Insert data source]</a:t>
            </a:r>
          </a:p>
          <a:p>
            <a:pPr marL="171450" indent="-171450" fontAlgn="base">
              <a:spcBef>
                <a:spcPts val="0"/>
              </a:spcBef>
              <a:spcAft>
                <a:spcPts val="600"/>
              </a:spcAft>
              <a:buSzPct val="80000"/>
              <a:buFont typeface="Arial" panose="020B0604020202020204" pitchFamily="34" charset="0"/>
              <a:buChar char="•"/>
            </a:pPr>
            <a:r>
              <a:rPr lang="en-US" altLang="en-US" sz="1200" dirty="0">
                <a:cs typeface="Arial" panose="020B0604020202020204" pitchFamily="34" charset="0"/>
              </a:rPr>
              <a:t>[Insert data source]</a:t>
            </a:r>
          </a:p>
          <a:p>
            <a:pPr marL="171450" indent="-171450" fontAlgn="base">
              <a:spcBef>
                <a:spcPts val="0"/>
              </a:spcBef>
              <a:spcAft>
                <a:spcPts val="600"/>
              </a:spcAft>
              <a:buSzPct val="80000"/>
              <a:buFont typeface="Arial" panose="020B0604020202020204" pitchFamily="34" charset="0"/>
              <a:buChar char="•"/>
            </a:pPr>
            <a:r>
              <a:rPr lang="en-US" altLang="en-US" sz="1200" dirty="0">
                <a:cs typeface="Arial" panose="020B0604020202020204" pitchFamily="34" charset="0"/>
              </a:rPr>
              <a:t>[Insert data source]</a:t>
            </a:r>
          </a:p>
          <a:p>
            <a:pPr marL="171450" indent="-171450" fontAlgn="base">
              <a:spcBef>
                <a:spcPts val="0"/>
              </a:spcBef>
              <a:spcAft>
                <a:spcPts val="600"/>
              </a:spcAft>
              <a:buSzPct val="80000"/>
              <a:buFont typeface="Arial" panose="020B0604020202020204" pitchFamily="34" charset="0"/>
              <a:buChar char="•"/>
            </a:pPr>
            <a:r>
              <a:rPr lang="en-US" altLang="en-US" sz="1200" dirty="0">
                <a:cs typeface="Arial" panose="020B0604020202020204" pitchFamily="34" charset="0"/>
              </a:rPr>
              <a:t>…</a:t>
            </a:r>
          </a:p>
        </p:txBody>
      </p:sp>
      <p:sp>
        <p:nvSpPr>
          <p:cNvPr id="9" name="Rectangle 4">
            <a:extLst>
              <a:ext uri="{FF2B5EF4-FFF2-40B4-BE49-F238E27FC236}">
                <a16:creationId xmlns:a16="http://schemas.microsoft.com/office/drawing/2014/main" id="{58E898E2-E2BE-0D1A-C1A5-87776CCBF8EC}"/>
              </a:ext>
            </a:extLst>
          </p:cNvPr>
          <p:cNvSpPr>
            <a:spLocks noChangeArrowheads="1"/>
          </p:cNvSpPr>
          <p:nvPr>
            <p:custDataLst>
              <p:tags r:id="rId2"/>
            </p:custDataLst>
          </p:nvPr>
        </p:nvSpPr>
        <p:spPr bwMode="auto">
          <a:xfrm>
            <a:off x="554736" y="1788417"/>
            <a:ext cx="5333108" cy="287338"/>
          </a:xfrm>
          <a:prstGeom prst="rect">
            <a:avLst/>
          </a:prstGeom>
          <a:solidFill>
            <a:schemeClr val="accent1"/>
          </a:solidFill>
          <a:ln w="15875" algn="ctr">
            <a:solidFill>
              <a:schemeClr val="accent1"/>
            </a:solidFill>
            <a:miter lim="800000"/>
            <a:headEnd/>
            <a:tailEnd/>
          </a:ln>
          <a:effectLst/>
        </p:spPr>
        <p:txBody>
          <a:bodyPr anchor="ctr"/>
          <a:lstStyle/>
          <a:p>
            <a:pPr algn="ctr" fontAlgn="base">
              <a:spcBef>
                <a:spcPct val="20000"/>
              </a:spcBef>
              <a:spcAft>
                <a:spcPct val="0"/>
              </a:spcAft>
              <a:buClr>
                <a:srgbClr val="000000"/>
              </a:buClr>
              <a:buSzPct val="80000"/>
            </a:pPr>
            <a:r>
              <a:rPr lang="en-US" altLang="en-US" sz="1400" b="1" dirty="0">
                <a:solidFill>
                  <a:schemeClr val="bg1"/>
                </a:solidFill>
                <a:latin typeface="Arial" panose="020B0604020202020204" pitchFamily="34" charset="0"/>
                <a:cs typeface="Arial" panose="020B0604020202020204" pitchFamily="34" charset="0"/>
              </a:rPr>
              <a:t>Data sources</a:t>
            </a:r>
          </a:p>
        </p:txBody>
      </p:sp>
      <p:sp>
        <p:nvSpPr>
          <p:cNvPr id="12" name="Rectangle 9">
            <a:extLst>
              <a:ext uri="{FF2B5EF4-FFF2-40B4-BE49-F238E27FC236}">
                <a16:creationId xmlns:a16="http://schemas.microsoft.com/office/drawing/2014/main" id="{F1FB8FE6-65B1-399A-4720-C6B898972BE3}"/>
              </a:ext>
            </a:extLst>
          </p:cNvPr>
          <p:cNvSpPr>
            <a:spLocks noChangeArrowheads="1"/>
          </p:cNvSpPr>
          <p:nvPr>
            <p:custDataLst>
              <p:tags r:id="rId3"/>
            </p:custDataLst>
          </p:nvPr>
        </p:nvSpPr>
        <p:spPr bwMode="auto">
          <a:xfrm>
            <a:off x="6304156" y="2075754"/>
            <a:ext cx="5333108" cy="4229511"/>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6213" indent="-176213" algn="l">
              <a:spcBef>
                <a:spcPct val="0"/>
              </a:spcBef>
              <a:defRPr>
                <a:solidFill>
                  <a:schemeClr val="tx1"/>
                </a:solidFill>
                <a:latin typeface="Arial" panose="020B0604020202020204" pitchFamily="34" charset="0"/>
              </a:defRPr>
            </a:lvl1pPr>
            <a:lvl2pPr marL="530225" indent="-174625" algn="l">
              <a:spcBef>
                <a:spcPct val="0"/>
              </a:spcBef>
              <a:defRPr>
                <a:solidFill>
                  <a:schemeClr val="tx1"/>
                </a:solidFill>
                <a:latin typeface="Arial" panose="020B0604020202020204" pitchFamily="34" charset="0"/>
              </a:defRPr>
            </a:lvl2pPr>
            <a:lvl3pPr marL="798513" indent="-88900" algn="l">
              <a:spcBef>
                <a:spcPct val="0"/>
              </a:spcBef>
              <a:defRPr>
                <a:solidFill>
                  <a:schemeClr val="tx1"/>
                </a:solidFill>
                <a:latin typeface="Arial" panose="020B0604020202020204" pitchFamily="34" charset="0"/>
              </a:defRPr>
            </a:lvl3pPr>
            <a:lvl4pPr marL="1076325" indent="-98425" algn="l">
              <a:spcBef>
                <a:spcPct val="0"/>
              </a:spcBef>
              <a:defRPr>
                <a:solidFill>
                  <a:schemeClr val="tx1"/>
                </a:solidFill>
                <a:latin typeface="Arial" panose="020B0604020202020204" pitchFamily="34" charset="0"/>
              </a:defRPr>
            </a:lvl4pPr>
            <a:lvl5pPr marL="1341438" indent="-85725" algn="l">
              <a:spcBef>
                <a:spcPct val="0"/>
              </a:spcBef>
              <a:defRPr>
                <a:solidFill>
                  <a:schemeClr val="tx1"/>
                </a:solidFill>
                <a:latin typeface="Arial" panose="020B0604020202020204" pitchFamily="34" charset="0"/>
              </a:defRPr>
            </a:lvl5pPr>
            <a:lvl6pPr marL="1798638" indent="-85725" fontAlgn="base">
              <a:spcBef>
                <a:spcPct val="0"/>
              </a:spcBef>
              <a:spcAft>
                <a:spcPct val="0"/>
              </a:spcAft>
              <a:defRPr>
                <a:solidFill>
                  <a:schemeClr val="tx1"/>
                </a:solidFill>
                <a:latin typeface="Arial" panose="020B0604020202020204" pitchFamily="34" charset="0"/>
              </a:defRPr>
            </a:lvl6pPr>
            <a:lvl7pPr marL="2255838" indent="-85725" fontAlgn="base">
              <a:spcBef>
                <a:spcPct val="0"/>
              </a:spcBef>
              <a:spcAft>
                <a:spcPct val="0"/>
              </a:spcAft>
              <a:defRPr>
                <a:solidFill>
                  <a:schemeClr val="tx1"/>
                </a:solidFill>
                <a:latin typeface="Arial" panose="020B0604020202020204" pitchFamily="34" charset="0"/>
              </a:defRPr>
            </a:lvl7pPr>
            <a:lvl8pPr marL="2713038" indent="-85725" fontAlgn="base">
              <a:spcBef>
                <a:spcPct val="0"/>
              </a:spcBef>
              <a:spcAft>
                <a:spcPct val="0"/>
              </a:spcAft>
              <a:defRPr>
                <a:solidFill>
                  <a:schemeClr val="tx1"/>
                </a:solidFill>
                <a:latin typeface="Arial" panose="020B0604020202020204" pitchFamily="34" charset="0"/>
              </a:defRPr>
            </a:lvl8pPr>
            <a:lvl9pPr marL="3170238" indent="-85725" fontAlgn="base">
              <a:spcBef>
                <a:spcPct val="0"/>
              </a:spcBef>
              <a:spcAft>
                <a:spcPct val="0"/>
              </a:spcAft>
              <a:defRPr>
                <a:solidFill>
                  <a:schemeClr val="tx1"/>
                </a:solidFill>
                <a:latin typeface="Arial" panose="020B0604020202020204" pitchFamily="34" charset="0"/>
              </a:defRPr>
            </a:lvl9pPr>
          </a:lstStyle>
          <a:p>
            <a:pPr marL="171450" marR="5080" lvl="0" indent="-171450" algn="l" defTabSz="914400" rtl="0" eaLnBrk="1" fontAlgn="b" latinLnBrk="0" hangingPunct="1">
              <a:lnSpc>
                <a:spcPct val="100000"/>
              </a:lnSpc>
              <a:spcBef>
                <a:spcPts val="0"/>
              </a:spcBef>
              <a:spcAft>
                <a:spcPts val="500"/>
              </a:spcAft>
              <a:buClr>
                <a:srgbClr val="061F32"/>
              </a:buClr>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Arial" panose="020B0604020202020204" pitchFamily="34" charset="0"/>
              </a:rPr>
              <a:t>[Include any relevant assumptions on data, methodology, calculation logic or similar]</a:t>
            </a:r>
          </a:p>
          <a:p>
            <a:pPr marL="171450" marR="5080" indent="-171450" fontAlgn="b">
              <a:spcBef>
                <a:spcPts val="0"/>
              </a:spcBef>
              <a:spcAft>
                <a:spcPts val="500"/>
              </a:spcAft>
              <a:buClr>
                <a:srgbClr val="061F32"/>
              </a:buClr>
              <a:buFont typeface="Arial" panose="020B0604020202020204" pitchFamily="34" charset="0"/>
              <a:buChar char="•"/>
              <a:defRPr/>
            </a:pPr>
            <a:r>
              <a:rPr kumimoji="0" lang="en-US" sz="1200" b="0" i="0" u="none" strike="noStrike" kern="1200" cap="none" spc="0" normalizeH="0" baseline="0" noProof="0" dirty="0">
                <a:ln>
                  <a:noFill/>
                </a:ln>
                <a:effectLst/>
                <a:uLnTx/>
                <a:uFillTx/>
                <a:latin typeface="Arial"/>
                <a:ea typeface="+mn-ea"/>
                <a:cs typeface="Arial" panose="020B0604020202020204" pitchFamily="34" charset="0"/>
              </a:rPr>
              <a:t>[Include any relevant assumptions on data, methodology, calculation logic or similar]</a:t>
            </a:r>
          </a:p>
          <a:p>
            <a:pPr marL="171450" marR="5080" indent="-171450" fontAlgn="b">
              <a:spcBef>
                <a:spcPts val="0"/>
              </a:spcBef>
              <a:spcAft>
                <a:spcPts val="500"/>
              </a:spcAft>
              <a:buClr>
                <a:srgbClr val="061F32"/>
              </a:buClr>
              <a:buFont typeface="Arial" panose="020B0604020202020204" pitchFamily="34" charset="0"/>
              <a:buChar char="•"/>
              <a:defRPr/>
            </a:pPr>
            <a:r>
              <a:rPr kumimoji="0" lang="en-US" sz="1200" b="0" i="0" u="none" strike="noStrike" kern="1200" cap="none" spc="0" normalizeH="0" baseline="0" noProof="0" dirty="0">
                <a:ln>
                  <a:noFill/>
                </a:ln>
                <a:effectLst/>
                <a:uLnTx/>
                <a:uFillTx/>
                <a:latin typeface="Arial"/>
                <a:ea typeface="+mn-ea"/>
                <a:cs typeface="Arial" panose="020B0604020202020204" pitchFamily="34" charset="0"/>
              </a:rPr>
              <a:t>[Include any relevant assumptions on data, methodology, calculation logic or similar]</a:t>
            </a:r>
          </a:p>
          <a:p>
            <a:pPr marL="171450" marR="5080" lvl="0" indent="-171450" algn="l" defTabSz="914400" rtl="0" eaLnBrk="1" fontAlgn="b" latinLnBrk="0" hangingPunct="1">
              <a:lnSpc>
                <a:spcPct val="100000"/>
              </a:lnSpc>
              <a:spcBef>
                <a:spcPts val="0"/>
              </a:spcBef>
              <a:spcAft>
                <a:spcPts val="500"/>
              </a:spcAft>
              <a:buClr>
                <a:srgbClr val="061F32"/>
              </a:buClr>
              <a:buSzTx/>
              <a:buFont typeface="Arial" panose="020B0604020202020204" pitchFamily="34" charset="0"/>
              <a:buChar char="•"/>
              <a:tabLst/>
              <a:defRPr/>
            </a:pPr>
            <a:r>
              <a:rPr lang="en-US" sz="1200" dirty="0">
                <a:latin typeface="Arial"/>
                <a:cs typeface="Arial" panose="020B0604020202020204" pitchFamily="34" charset="0"/>
              </a:rPr>
              <a:t>…</a:t>
            </a:r>
            <a:endParaRPr kumimoji="0" lang="en-US" sz="1200" b="0" i="0" u="none" strike="noStrike" kern="1200" cap="none" spc="0" normalizeH="0" baseline="0" noProof="0" dirty="0">
              <a:ln>
                <a:noFill/>
              </a:ln>
              <a:effectLst/>
              <a:uLnTx/>
              <a:uFillTx/>
              <a:latin typeface="Arial"/>
              <a:cs typeface="Arial" panose="020B0604020202020204" pitchFamily="34" charset="0"/>
            </a:endParaRPr>
          </a:p>
        </p:txBody>
      </p:sp>
      <p:sp>
        <p:nvSpPr>
          <p:cNvPr id="13" name="Rectangle 10">
            <a:extLst>
              <a:ext uri="{FF2B5EF4-FFF2-40B4-BE49-F238E27FC236}">
                <a16:creationId xmlns:a16="http://schemas.microsoft.com/office/drawing/2014/main" id="{79FF271F-8782-CD14-A747-AE9ADD36D8BE}"/>
              </a:ext>
            </a:extLst>
          </p:cNvPr>
          <p:cNvSpPr>
            <a:spLocks noChangeArrowheads="1"/>
          </p:cNvSpPr>
          <p:nvPr>
            <p:custDataLst>
              <p:tags r:id="rId4"/>
            </p:custDataLst>
          </p:nvPr>
        </p:nvSpPr>
        <p:spPr bwMode="auto">
          <a:xfrm>
            <a:off x="6304156" y="1788417"/>
            <a:ext cx="5333108" cy="287338"/>
          </a:xfrm>
          <a:prstGeom prst="rect">
            <a:avLst/>
          </a:prstGeom>
          <a:solidFill>
            <a:schemeClr val="accent1"/>
          </a:solidFill>
          <a:ln w="15875" algn="ctr">
            <a:solidFill>
              <a:schemeClr val="accent1"/>
            </a:solidFill>
            <a:miter lim="800000"/>
            <a:headEnd/>
            <a:tailEnd/>
          </a:ln>
          <a:effectLst/>
        </p:spPr>
        <p:txBody>
          <a:bodyPr anchor="ctr"/>
          <a:lstStyle/>
          <a:p>
            <a:pPr algn="ctr" fontAlgn="base">
              <a:spcBef>
                <a:spcPct val="20000"/>
              </a:spcBef>
              <a:spcAft>
                <a:spcPct val="0"/>
              </a:spcAft>
              <a:buClr>
                <a:srgbClr val="000000"/>
              </a:buClr>
              <a:buSzPct val="80000"/>
            </a:pPr>
            <a:r>
              <a:rPr lang="en-US" altLang="en-US" sz="1400" b="1" dirty="0">
                <a:solidFill>
                  <a:schemeClr val="bg1"/>
                </a:solidFill>
                <a:latin typeface="Arial" panose="020B0604020202020204" pitchFamily="34" charset="0"/>
                <a:cs typeface="Arial" panose="020B0604020202020204" pitchFamily="34" charset="0"/>
              </a:rPr>
              <a:t>Assumptions</a:t>
            </a:r>
          </a:p>
        </p:txBody>
      </p:sp>
      <p:sp>
        <p:nvSpPr>
          <p:cNvPr id="2" name="Google Shape;507;p14">
            <a:extLst>
              <a:ext uri="{FF2B5EF4-FFF2-40B4-BE49-F238E27FC236}">
                <a16:creationId xmlns:a16="http://schemas.microsoft.com/office/drawing/2014/main" id="{52F652DD-1DCB-A65A-140F-E46CC6F8772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9509485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33934-3211-3285-C05F-1770596C606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7BC1DE2-F9EC-2A85-8358-002BA329A0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8" name="think-cell data - do not delete" hidden="1">
                        <a:extLst>
                          <a:ext uri="{FF2B5EF4-FFF2-40B4-BE49-F238E27FC236}">
                            <a16:creationId xmlns:a16="http://schemas.microsoft.com/office/drawing/2014/main" id="{F7BC1DE2-F9EC-2A85-8358-002BA329A0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E819EEC-288D-A1A2-0DF2-2BC57B897B93}"/>
              </a:ext>
            </a:extLst>
          </p:cNvPr>
          <p:cNvSpPr>
            <a:spLocks noGrp="1"/>
          </p:cNvSpPr>
          <p:nvPr>
            <p:ph type="title"/>
          </p:nvPr>
        </p:nvSpPr>
        <p:spPr/>
        <p:txBody>
          <a:bodyPr vert="horz"/>
          <a:lstStyle/>
          <a:p>
            <a:r>
              <a:rPr lang="en-US" dirty="0"/>
              <a:t>We have used information from [insert e.g., previous cases, trials, projects]</a:t>
            </a:r>
            <a:endParaRPr lang="en-IN" dirty="0"/>
          </a:p>
        </p:txBody>
      </p:sp>
      <p:sp>
        <p:nvSpPr>
          <p:cNvPr id="4" name="Subtitle 3">
            <a:extLst>
              <a:ext uri="{FF2B5EF4-FFF2-40B4-BE49-F238E27FC236}">
                <a16:creationId xmlns:a16="http://schemas.microsoft.com/office/drawing/2014/main" id="{76220496-69AF-33D0-1B61-CC5DDFE74ADD}"/>
              </a:ext>
            </a:extLst>
          </p:cNvPr>
          <p:cNvSpPr>
            <a:spLocks noGrp="1"/>
          </p:cNvSpPr>
          <p:nvPr>
            <p:ph type="subTitle" idx="1"/>
          </p:nvPr>
        </p:nvSpPr>
        <p:spPr/>
        <p:txBody>
          <a:bodyPr/>
          <a:lstStyle/>
          <a:p>
            <a:endParaRPr lang="en-US"/>
          </a:p>
        </p:txBody>
      </p:sp>
      <p:sp>
        <p:nvSpPr>
          <p:cNvPr id="10" name="Text Placeholder 6">
            <a:extLst>
              <a:ext uri="{FF2B5EF4-FFF2-40B4-BE49-F238E27FC236}">
                <a16:creationId xmlns:a16="http://schemas.microsoft.com/office/drawing/2014/main" id="{B5CF6096-D9D6-5341-A242-599DA6B847CF}"/>
              </a:ext>
            </a:extLst>
          </p:cNvPr>
          <p:cNvSpPr>
            <a:spLocks noGrp="1"/>
          </p:cNvSpPr>
          <p:nvPr>
            <p:ph type="body" sz="quarter" idx="17"/>
          </p:nvPr>
        </p:nvSpPr>
        <p:spPr/>
        <p:txBody>
          <a:bodyPr/>
          <a:lstStyle/>
          <a:p>
            <a:endParaRPr lang="en-US" dirty="0"/>
          </a:p>
        </p:txBody>
      </p:sp>
      <p:sp>
        <p:nvSpPr>
          <p:cNvPr id="16" name="Rectangle 15">
            <a:extLst>
              <a:ext uri="{FF2B5EF4-FFF2-40B4-BE49-F238E27FC236}">
                <a16:creationId xmlns:a16="http://schemas.microsoft.com/office/drawing/2014/main" id="{E2AB89AC-9593-E804-05C4-3AAA0E294706}"/>
              </a:ext>
            </a:extLst>
          </p:cNvPr>
          <p:cNvSpPr/>
          <p:nvPr/>
        </p:nvSpPr>
        <p:spPr>
          <a:xfrm>
            <a:off x="547685" y="218864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 e.g., FTE count can be reduced by 10% for every new system]</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A71267C9-CC21-D604-37A4-490C33A90341}"/>
              </a:ext>
            </a:extLst>
          </p:cNvPr>
          <p:cNvSpPr/>
          <p:nvPr/>
        </p:nvSpPr>
        <p:spPr>
          <a:xfrm>
            <a:off x="547685" y="259468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76C6134E-626A-CA66-AD69-AFC494967C7C}"/>
              </a:ext>
            </a:extLst>
          </p:cNvPr>
          <p:cNvSpPr/>
          <p:nvPr/>
        </p:nvSpPr>
        <p:spPr>
          <a:xfrm>
            <a:off x="547685" y="300072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D69F08AB-9CB5-07BA-06B6-AC8E33345F86}"/>
              </a:ext>
            </a:extLst>
          </p:cNvPr>
          <p:cNvSpPr/>
          <p:nvPr/>
        </p:nvSpPr>
        <p:spPr>
          <a:xfrm>
            <a:off x="547685" y="340676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B2516839-9F2D-332B-01F6-9033D959C597}"/>
              </a:ext>
            </a:extLst>
          </p:cNvPr>
          <p:cNvSpPr/>
          <p:nvPr/>
        </p:nvSpPr>
        <p:spPr>
          <a:xfrm>
            <a:off x="547685" y="381280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09033DCC-4BC9-A462-729A-2CAE2A8D7DBE}"/>
              </a:ext>
            </a:extLst>
          </p:cNvPr>
          <p:cNvSpPr/>
          <p:nvPr/>
        </p:nvSpPr>
        <p:spPr>
          <a:xfrm>
            <a:off x="547685" y="4218839"/>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135CB62E-8016-6BCF-2279-9C27F9CE2995}"/>
              </a:ext>
            </a:extLst>
          </p:cNvPr>
          <p:cNvSpPr/>
          <p:nvPr/>
        </p:nvSpPr>
        <p:spPr>
          <a:xfrm>
            <a:off x="547685" y="462612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11619B56-435A-DB76-9235-1DE630EDF67D}"/>
              </a:ext>
            </a:extLst>
          </p:cNvPr>
          <p:cNvSpPr/>
          <p:nvPr/>
        </p:nvSpPr>
        <p:spPr>
          <a:xfrm>
            <a:off x="547685" y="503092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78CC88CF-84D1-0C6F-50DB-537738CD9219}"/>
              </a:ext>
            </a:extLst>
          </p:cNvPr>
          <p:cNvSpPr/>
          <p:nvPr/>
        </p:nvSpPr>
        <p:spPr>
          <a:xfrm>
            <a:off x="547685" y="5442173"/>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762EA326-AF60-324F-ADB1-9BFD69D0076D}"/>
              </a:ext>
            </a:extLst>
          </p:cNvPr>
          <p:cNvSpPr/>
          <p:nvPr/>
        </p:nvSpPr>
        <p:spPr>
          <a:xfrm>
            <a:off x="547685" y="5842998"/>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FAF76924-48B3-91BB-3A97-331C2E97D843}"/>
              </a:ext>
            </a:extLst>
          </p:cNvPr>
          <p:cNvSpPr/>
          <p:nvPr/>
        </p:nvSpPr>
        <p:spPr>
          <a:xfrm>
            <a:off x="5279010" y="218864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R="0" lvl="0" algn="l" defTabSz="914400" rtl="0" eaLnBrk="1" fontAlgn="auto" latinLnBrk="0" hangingPunct="1">
              <a:lnSpc>
                <a:spcPct val="100000"/>
              </a:lnSpc>
              <a:spcBef>
                <a:spcPts val="0"/>
              </a:spcBef>
              <a:spcAft>
                <a:spcPts val="0"/>
              </a:spcAft>
              <a:buClrTx/>
              <a:buSzTx/>
              <a:tabLst/>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01116D8B-A18C-9861-133A-9ED2C464F5CA}"/>
              </a:ext>
            </a:extLst>
          </p:cNvPr>
          <p:cNvSpPr/>
          <p:nvPr/>
        </p:nvSpPr>
        <p:spPr>
          <a:xfrm>
            <a:off x="5279010" y="259468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6E853D19-9A25-DECF-CBEF-AEE92DAEB1EF}"/>
              </a:ext>
            </a:extLst>
          </p:cNvPr>
          <p:cNvSpPr/>
          <p:nvPr/>
        </p:nvSpPr>
        <p:spPr>
          <a:xfrm>
            <a:off x="5279010" y="30007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7BD9C62A-19BB-8EE4-61F2-02AC7A81FAC6}"/>
              </a:ext>
            </a:extLst>
          </p:cNvPr>
          <p:cNvSpPr/>
          <p:nvPr/>
        </p:nvSpPr>
        <p:spPr>
          <a:xfrm>
            <a:off x="5279010" y="340676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2F3966EA-4C38-165D-CFFA-A9EAB2335708}"/>
              </a:ext>
            </a:extLst>
          </p:cNvPr>
          <p:cNvSpPr/>
          <p:nvPr/>
        </p:nvSpPr>
        <p:spPr>
          <a:xfrm>
            <a:off x="5279010" y="381280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C08ED0F5-43B1-0D76-5CB0-08D1FDEEBE25}"/>
              </a:ext>
            </a:extLst>
          </p:cNvPr>
          <p:cNvSpPr/>
          <p:nvPr/>
        </p:nvSpPr>
        <p:spPr>
          <a:xfrm>
            <a:off x="5279010" y="4218839"/>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7" name="Rectangle 46">
            <a:extLst>
              <a:ext uri="{FF2B5EF4-FFF2-40B4-BE49-F238E27FC236}">
                <a16:creationId xmlns:a16="http://schemas.microsoft.com/office/drawing/2014/main" id="{FE5E8B25-888A-1AF4-D39F-5C9E7B5C0052}"/>
              </a:ext>
            </a:extLst>
          </p:cNvPr>
          <p:cNvSpPr/>
          <p:nvPr/>
        </p:nvSpPr>
        <p:spPr>
          <a:xfrm>
            <a:off x="5279010" y="46261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09CED2C4-55C6-777F-49DD-738BCBBFC07F}"/>
              </a:ext>
            </a:extLst>
          </p:cNvPr>
          <p:cNvSpPr/>
          <p:nvPr/>
        </p:nvSpPr>
        <p:spPr>
          <a:xfrm>
            <a:off x="5279010" y="50309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02641FA5-EB2F-981C-497C-DD558E74D001}"/>
              </a:ext>
            </a:extLst>
          </p:cNvPr>
          <p:cNvSpPr/>
          <p:nvPr/>
        </p:nvSpPr>
        <p:spPr>
          <a:xfrm>
            <a:off x="5279010" y="5442173"/>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DC1E8340-4E7E-D870-F7EF-16A177555D12}"/>
              </a:ext>
            </a:extLst>
          </p:cNvPr>
          <p:cNvSpPr/>
          <p:nvPr/>
        </p:nvSpPr>
        <p:spPr>
          <a:xfrm>
            <a:off x="5279010" y="5842998"/>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 name="Rectangle 2">
            <a:extLst>
              <a:ext uri="{FF2B5EF4-FFF2-40B4-BE49-F238E27FC236}">
                <a16:creationId xmlns:a16="http://schemas.microsoft.com/office/drawing/2014/main" id="{C4CFF809-7F0F-ECBE-DBEB-2A05762607E4}"/>
              </a:ext>
            </a:extLst>
          </p:cNvPr>
          <p:cNvSpPr/>
          <p:nvPr/>
        </p:nvSpPr>
        <p:spPr>
          <a:xfrm>
            <a:off x="547685" y="1784361"/>
            <a:ext cx="4534954" cy="34923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Assumption</a:t>
            </a:r>
          </a:p>
        </p:txBody>
      </p:sp>
      <p:sp>
        <p:nvSpPr>
          <p:cNvPr id="24" name="Rectangle 23">
            <a:extLst>
              <a:ext uri="{FF2B5EF4-FFF2-40B4-BE49-F238E27FC236}">
                <a16:creationId xmlns:a16="http://schemas.microsoft.com/office/drawing/2014/main" id="{557A64B7-4762-631A-BFA8-30111E319404}"/>
              </a:ext>
            </a:extLst>
          </p:cNvPr>
          <p:cNvSpPr/>
          <p:nvPr/>
        </p:nvSpPr>
        <p:spPr>
          <a:xfrm>
            <a:off x="5279010" y="1784361"/>
            <a:ext cx="6364998"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Rationale for assumption</a:t>
            </a:r>
          </a:p>
        </p:txBody>
      </p:sp>
      <p:sp>
        <p:nvSpPr>
          <p:cNvPr id="7" name="Google Shape;507;p14">
            <a:extLst>
              <a:ext uri="{FF2B5EF4-FFF2-40B4-BE49-F238E27FC236}">
                <a16:creationId xmlns:a16="http://schemas.microsoft.com/office/drawing/2014/main" id="{6F954050-7642-5562-983F-55653E039B6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561452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DAA2-B4C9-40DF-4CA1-6DE7F7F425C2}"/>
              </a:ext>
            </a:extLst>
          </p:cNvPr>
          <p:cNvSpPr>
            <a:spLocks noGrp="1"/>
          </p:cNvSpPr>
          <p:nvPr>
            <p:ph type="title"/>
          </p:nvPr>
        </p:nvSpPr>
        <p:spPr/>
        <p:txBody>
          <a:bodyPr/>
          <a:lstStyle/>
          <a:p>
            <a:r>
              <a:rPr lang="en-US" dirty="0"/>
              <a:t>Tips and tricks</a:t>
            </a:r>
          </a:p>
        </p:txBody>
      </p:sp>
      <p:sp>
        <p:nvSpPr>
          <p:cNvPr id="10" name="Text Placeholder 9">
            <a:extLst>
              <a:ext uri="{FF2B5EF4-FFF2-40B4-BE49-F238E27FC236}">
                <a16:creationId xmlns:a16="http://schemas.microsoft.com/office/drawing/2014/main" id="{78CEEC83-66AD-8165-225B-42FA932F9740}"/>
              </a:ext>
            </a:extLst>
          </p:cNvPr>
          <p:cNvSpPr>
            <a:spLocks noGrp="1"/>
          </p:cNvSpPr>
          <p:nvPr>
            <p:ph type="body" sz="quarter" idx="17"/>
          </p:nvPr>
        </p:nvSpPr>
        <p:spPr/>
        <p:txBody>
          <a:bodyPr/>
          <a:lstStyle/>
          <a:p>
            <a:endParaRPr lang="en-US"/>
          </a:p>
        </p:txBody>
      </p:sp>
      <p:sp>
        <p:nvSpPr>
          <p:cNvPr id="11" name="TextBox 10">
            <a:extLst>
              <a:ext uri="{FF2B5EF4-FFF2-40B4-BE49-F238E27FC236}">
                <a16:creationId xmlns:a16="http://schemas.microsoft.com/office/drawing/2014/main" id="{77955940-B442-D109-82F7-5C229D41FB05}"/>
              </a:ext>
            </a:extLst>
          </p:cNvPr>
          <p:cNvSpPr txBox="1"/>
          <p:nvPr/>
        </p:nvSpPr>
        <p:spPr>
          <a:xfrm>
            <a:off x="554736" y="1637045"/>
            <a:ext cx="11082528" cy="4177306"/>
          </a:xfrm>
          <a:prstGeom prst="rect">
            <a:avLst/>
          </a:prstGeom>
          <a:ln w="6350">
            <a:noFill/>
            <a:miter lim="800000"/>
          </a:ln>
        </p:spPr>
        <p:txBody>
          <a:bodyPr vert="horz" wrap="square" lIns="144000" tIns="0" rIns="0" bIns="0" rtlCol="0">
            <a:noAutofit/>
          </a:bodyPr>
          <a:lstStyle/>
          <a:p>
            <a:pPr marL="342900" indent="-342900" algn="l">
              <a:spcBef>
                <a:spcPts val="300"/>
              </a:spcBef>
              <a:spcAft>
                <a:spcPts val="900"/>
              </a:spcAft>
              <a:buFont typeface="+mj-lt"/>
              <a:buAutoNum type="arabicPeriod"/>
            </a:pPr>
            <a:r>
              <a:rPr lang="en-US" sz="1600" dirty="0"/>
              <a:t>Check if your organization has a required format for business cases, or some elements or metrics that must be included</a:t>
            </a:r>
          </a:p>
          <a:p>
            <a:pPr marL="342900" indent="-342900" algn="l">
              <a:spcBef>
                <a:spcPts val="300"/>
              </a:spcBef>
              <a:spcAft>
                <a:spcPts val="900"/>
              </a:spcAft>
              <a:buFont typeface="+mj-lt"/>
              <a:buAutoNum type="arabicPeriod"/>
            </a:pPr>
            <a:r>
              <a:rPr lang="en-US" sz="1600" dirty="0"/>
              <a:t>Make sure the metrics you use to measure success and why your business case should be approved align with the metrics your team / your relevant stakeholders use – this will help convince decision makers to say yes</a:t>
            </a:r>
          </a:p>
          <a:p>
            <a:pPr marL="342900" indent="-342900" algn="l">
              <a:spcBef>
                <a:spcPts val="300"/>
              </a:spcBef>
              <a:spcAft>
                <a:spcPts val="900"/>
              </a:spcAft>
              <a:buFont typeface="+mj-lt"/>
              <a:buAutoNum type="arabicPeriod"/>
            </a:pPr>
            <a:r>
              <a:rPr lang="en-US" sz="1600" dirty="0"/>
              <a:t>In addition to financial metrics, show how other dimensions like customer satisfaction, team efficiency or similar will improve if your suggested solution is implemented</a:t>
            </a:r>
          </a:p>
          <a:p>
            <a:pPr marL="342900" indent="-342900" algn="l">
              <a:spcBef>
                <a:spcPts val="300"/>
              </a:spcBef>
              <a:spcAft>
                <a:spcPts val="900"/>
              </a:spcAft>
              <a:buFont typeface="+mj-lt"/>
              <a:buAutoNum type="arabicPeriod"/>
            </a:pPr>
            <a:r>
              <a:rPr lang="en-US" sz="1600" dirty="0"/>
              <a:t>Remember that a business case is a sales pitch – keep it concise, exciting, and relevant for decision makers</a:t>
            </a:r>
          </a:p>
          <a:p>
            <a:pPr marL="342900" indent="-342900" algn="l">
              <a:spcBef>
                <a:spcPts val="300"/>
              </a:spcBef>
              <a:spcAft>
                <a:spcPts val="900"/>
              </a:spcAft>
              <a:buFont typeface="+mj-lt"/>
              <a:buAutoNum type="arabicPeriod"/>
            </a:pPr>
            <a:r>
              <a:rPr lang="en-US" sz="1600" dirty="0"/>
              <a:t>Double-check all numbers</a:t>
            </a:r>
          </a:p>
          <a:p>
            <a:pPr marL="342900" indent="-342900" algn="l">
              <a:spcBef>
                <a:spcPts val="300"/>
              </a:spcBef>
              <a:spcAft>
                <a:spcPts val="900"/>
              </a:spcAft>
              <a:buFont typeface="+mj-lt"/>
              <a:buAutoNum type="arabicPeriod"/>
            </a:pPr>
            <a:r>
              <a:rPr lang="en-US" sz="1600" dirty="0"/>
              <a:t>Be clear about what you are asking from your audience and what information they need to come to a decision. You may have gone through many alternatives but if your audience is very senior, they may only be interested in evaluating your chosen option. Conversely, some managers are very detail-oriented and want to see every little calculation and consideration along the way. Spending extra time figuring out how to present to your audience and what they count as important is the best way to ensure your business case hits the mark.</a:t>
            </a:r>
          </a:p>
          <a:p>
            <a:pPr marL="342900" indent="-342900" algn="l">
              <a:spcBef>
                <a:spcPts val="300"/>
              </a:spcBef>
              <a:spcAft>
                <a:spcPts val="900"/>
              </a:spcAft>
              <a:buFont typeface="+mj-lt"/>
              <a:buAutoNum type="arabicPeriod"/>
            </a:pPr>
            <a:endParaRPr lang="en-US" sz="1600" dirty="0"/>
          </a:p>
        </p:txBody>
      </p:sp>
      <p:sp>
        <p:nvSpPr>
          <p:cNvPr id="12" name="Oval 11">
            <a:extLst>
              <a:ext uri="{FF2B5EF4-FFF2-40B4-BE49-F238E27FC236}">
                <a16:creationId xmlns:a16="http://schemas.microsoft.com/office/drawing/2014/main" id="{8D9770EE-E504-E9A8-C6C3-E03E34EB6E3A}"/>
              </a:ext>
            </a:extLst>
          </p:cNvPr>
          <p:cNvSpPr/>
          <p:nvPr/>
        </p:nvSpPr>
        <p:spPr>
          <a:xfrm>
            <a:off x="620725" y="1615565"/>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1</a:t>
            </a:r>
          </a:p>
        </p:txBody>
      </p:sp>
      <p:sp>
        <p:nvSpPr>
          <p:cNvPr id="13" name="Oval 12">
            <a:extLst>
              <a:ext uri="{FF2B5EF4-FFF2-40B4-BE49-F238E27FC236}">
                <a16:creationId xmlns:a16="http://schemas.microsoft.com/office/drawing/2014/main" id="{B94F2A06-95D9-2BE2-6D6F-C7C1C601D68A}"/>
              </a:ext>
            </a:extLst>
          </p:cNvPr>
          <p:cNvSpPr/>
          <p:nvPr/>
        </p:nvSpPr>
        <p:spPr>
          <a:xfrm>
            <a:off x="620725" y="2254652"/>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2</a:t>
            </a:r>
          </a:p>
        </p:txBody>
      </p:sp>
      <p:sp>
        <p:nvSpPr>
          <p:cNvPr id="14" name="Oval 13">
            <a:extLst>
              <a:ext uri="{FF2B5EF4-FFF2-40B4-BE49-F238E27FC236}">
                <a16:creationId xmlns:a16="http://schemas.microsoft.com/office/drawing/2014/main" id="{74DC8F7C-B2B3-97C4-C7EB-455A94AA60F4}"/>
              </a:ext>
            </a:extLst>
          </p:cNvPr>
          <p:cNvSpPr/>
          <p:nvPr/>
        </p:nvSpPr>
        <p:spPr>
          <a:xfrm>
            <a:off x="620725" y="2903166"/>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a:t>
            </a:r>
          </a:p>
        </p:txBody>
      </p:sp>
      <p:sp>
        <p:nvSpPr>
          <p:cNvPr id="15" name="Oval 14">
            <a:extLst>
              <a:ext uri="{FF2B5EF4-FFF2-40B4-BE49-F238E27FC236}">
                <a16:creationId xmlns:a16="http://schemas.microsoft.com/office/drawing/2014/main" id="{17E62DA9-0666-473A-3923-B8D500B78C49}"/>
              </a:ext>
            </a:extLst>
          </p:cNvPr>
          <p:cNvSpPr/>
          <p:nvPr/>
        </p:nvSpPr>
        <p:spPr>
          <a:xfrm>
            <a:off x="620725" y="3533108"/>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4</a:t>
            </a:r>
          </a:p>
        </p:txBody>
      </p:sp>
      <p:sp>
        <p:nvSpPr>
          <p:cNvPr id="16" name="Oval 15">
            <a:extLst>
              <a:ext uri="{FF2B5EF4-FFF2-40B4-BE49-F238E27FC236}">
                <a16:creationId xmlns:a16="http://schemas.microsoft.com/office/drawing/2014/main" id="{99C2AF96-BE87-90A6-0329-5C66F3A4720D}"/>
              </a:ext>
            </a:extLst>
          </p:cNvPr>
          <p:cNvSpPr/>
          <p:nvPr/>
        </p:nvSpPr>
        <p:spPr>
          <a:xfrm>
            <a:off x="620725" y="3938535"/>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5</a:t>
            </a:r>
          </a:p>
        </p:txBody>
      </p:sp>
      <p:sp>
        <p:nvSpPr>
          <p:cNvPr id="17" name="Oval 16">
            <a:extLst>
              <a:ext uri="{FF2B5EF4-FFF2-40B4-BE49-F238E27FC236}">
                <a16:creationId xmlns:a16="http://schemas.microsoft.com/office/drawing/2014/main" id="{34F99370-6844-90FB-21A3-775B6A7B7E83}"/>
              </a:ext>
            </a:extLst>
          </p:cNvPr>
          <p:cNvSpPr/>
          <p:nvPr/>
        </p:nvSpPr>
        <p:spPr>
          <a:xfrm>
            <a:off x="620725" y="4332591"/>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6</a:t>
            </a:r>
          </a:p>
        </p:txBody>
      </p:sp>
    </p:spTree>
    <p:extLst>
      <p:ext uri="{BB962C8B-B14F-4D97-AF65-F5344CB8AC3E}">
        <p14:creationId xmlns:p14="http://schemas.microsoft.com/office/powerpoint/2010/main" val="31188276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4736" y="445488"/>
            <a:ext cx="11082528" cy="641124"/>
          </a:xfrm>
          <a:prstGeom prst="rect">
            <a:avLst/>
          </a:prstGeom>
        </p:spPr>
        <p:txBody>
          <a:bodyPr vert="horz" wrap="square" lIns="0" tIns="253924" rIns="0" bIns="0" rtlCol="0" anchor="b" anchorCtr="0">
            <a:spAutoFit/>
          </a:bodyPr>
          <a:lstStyle/>
          <a:p>
            <a:pPr marL="11206">
              <a:spcBef>
                <a:spcPts val="88"/>
              </a:spcBef>
            </a:pPr>
            <a:r>
              <a:rPr dirty="0"/>
              <a:t>Overall</a:t>
            </a:r>
            <a:r>
              <a:rPr spc="-57" dirty="0"/>
              <a:t> </a:t>
            </a:r>
            <a:r>
              <a:rPr dirty="0"/>
              <a:t>assumptions</a:t>
            </a:r>
            <a:r>
              <a:rPr spc="-53" dirty="0"/>
              <a:t> </a:t>
            </a:r>
            <a:r>
              <a:rPr dirty="0"/>
              <a:t>for</a:t>
            </a:r>
            <a:r>
              <a:rPr spc="-53" dirty="0"/>
              <a:t> </a:t>
            </a:r>
            <a:r>
              <a:rPr dirty="0"/>
              <a:t>our</a:t>
            </a:r>
            <a:r>
              <a:rPr spc="-53" dirty="0"/>
              <a:t> </a:t>
            </a:r>
            <a:r>
              <a:rPr lang="da-DK" dirty="0"/>
              <a:t>model</a:t>
            </a:r>
            <a:endParaRPr spc="-9" dirty="0"/>
          </a:p>
        </p:txBody>
      </p:sp>
      <p:sp>
        <p:nvSpPr>
          <p:cNvPr id="8" name="Subtitle 7">
            <a:extLst>
              <a:ext uri="{FF2B5EF4-FFF2-40B4-BE49-F238E27FC236}">
                <a16:creationId xmlns:a16="http://schemas.microsoft.com/office/drawing/2014/main" id="{DBB80241-F863-ACA6-9C17-C7CA631CF66F}"/>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58F4AE3D-E7C4-CD19-DCD6-8C6146048D81}"/>
              </a:ext>
            </a:extLst>
          </p:cNvPr>
          <p:cNvSpPr>
            <a:spLocks noGrp="1"/>
          </p:cNvSpPr>
          <p:nvPr>
            <p:ph type="body" sz="quarter" idx="17"/>
          </p:nvPr>
        </p:nvSpPr>
        <p:spPr/>
        <p:txBody>
          <a:bodyPr/>
          <a:lstStyle/>
          <a:p>
            <a:endParaRPr lang="en-US"/>
          </a:p>
        </p:txBody>
      </p:sp>
      <p:sp>
        <p:nvSpPr>
          <p:cNvPr id="3" name="object 3"/>
          <p:cNvSpPr txBox="1"/>
          <p:nvPr/>
        </p:nvSpPr>
        <p:spPr>
          <a:xfrm>
            <a:off x="554736" y="1831886"/>
            <a:ext cx="11082523" cy="3999020"/>
          </a:xfrm>
          <a:prstGeom prst="rect">
            <a:avLst/>
          </a:prstGeom>
        </p:spPr>
        <p:txBody>
          <a:bodyPr vert="horz" wrap="square" lIns="0" tIns="48745" rIns="0" bIns="0" rtlCol="0">
            <a:spAutoFit/>
          </a:bodyPr>
          <a:lstStyle/>
          <a:p>
            <a:pPr marL="11206">
              <a:spcBef>
                <a:spcPts val="383"/>
              </a:spcBef>
            </a:pPr>
            <a:r>
              <a:rPr lang="en-US" sz="1400" b="1" noProof="0" dirty="0">
                <a:latin typeface="Arial"/>
                <a:cs typeface="Arial"/>
              </a:rPr>
              <a:t>[Insert assumption]</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endParaRPr lang="en-US" sz="1400" noProof="0" dirty="0">
              <a:latin typeface="Arial"/>
              <a:cs typeface="Arial"/>
            </a:endParaRPr>
          </a:p>
          <a:p>
            <a:pPr marL="11206">
              <a:spcBef>
                <a:spcPts val="383"/>
              </a:spcBef>
            </a:pPr>
            <a:r>
              <a:rPr lang="en-US" sz="1400" b="1" noProof="0" dirty="0">
                <a:latin typeface="Arial"/>
                <a:cs typeface="Arial"/>
              </a:rPr>
              <a:t>[Insert assumption]</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endParaRPr lang="en-US" sz="1400" noProof="0" dirty="0">
              <a:latin typeface="Arial"/>
              <a:cs typeface="Arial"/>
            </a:endParaRPr>
          </a:p>
          <a:p>
            <a:pPr marL="11206">
              <a:spcBef>
                <a:spcPts val="383"/>
              </a:spcBef>
            </a:pPr>
            <a:r>
              <a:rPr lang="en-US" sz="1400" b="1" noProof="0" dirty="0">
                <a:latin typeface="Arial"/>
                <a:cs typeface="Arial"/>
              </a:rPr>
              <a:t>[Insert assumption]</a:t>
            </a:r>
          </a:p>
          <a:p>
            <a:pPr marL="11206">
              <a:spcBef>
                <a:spcPts val="383"/>
              </a:spcBef>
            </a:pPr>
            <a:endParaRPr lang="en-US" sz="1400" b="1" dirty="0">
              <a:latin typeface="Arial"/>
              <a:cs typeface="Arial"/>
            </a:endParaRPr>
          </a:p>
          <a:p>
            <a:pPr marL="11206">
              <a:spcBef>
                <a:spcPts val="383"/>
              </a:spcBef>
            </a:pPr>
            <a:r>
              <a:rPr lang="en-US" sz="1400" b="1" noProof="0" dirty="0">
                <a:latin typeface="Arial"/>
                <a:cs typeface="Arial"/>
              </a:rPr>
              <a:t>[Insert assumption]</a:t>
            </a:r>
          </a:p>
          <a:p>
            <a:pPr marL="11206">
              <a:spcBef>
                <a:spcPts val="383"/>
              </a:spcBef>
            </a:pPr>
            <a:endParaRPr lang="en-US" sz="1400" b="1" noProof="0" dirty="0">
              <a:latin typeface="Arial"/>
              <a:cs typeface="Arial"/>
            </a:endParaRPr>
          </a:p>
          <a:p>
            <a:pPr marL="11206">
              <a:spcBef>
                <a:spcPts val="383"/>
              </a:spcBef>
            </a:pPr>
            <a:r>
              <a:rPr lang="en-US" sz="1400" b="1" noProof="0" dirty="0">
                <a:latin typeface="Arial"/>
                <a:cs typeface="Arial"/>
              </a:rPr>
              <a:t>[Insert assumption]</a:t>
            </a:r>
          </a:p>
        </p:txBody>
      </p:sp>
      <p:sp>
        <p:nvSpPr>
          <p:cNvPr id="4" name="Google Shape;507;p14">
            <a:extLst>
              <a:ext uri="{FF2B5EF4-FFF2-40B4-BE49-F238E27FC236}">
                <a16:creationId xmlns:a16="http://schemas.microsoft.com/office/drawing/2014/main" id="{EBE1C806-FB0B-9E31-4E3B-4857D92E1F3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AB7B9998-53CF-0DF7-51DD-7DC10F7DD45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886337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think-cell data - do not delete" hidden="1">
            <a:extLst>
              <a:ext uri="{FF2B5EF4-FFF2-40B4-BE49-F238E27FC236}">
                <a16:creationId xmlns:a16="http://schemas.microsoft.com/office/drawing/2014/main" id="{E5829382-FC8C-78B8-6EE8-1A53D07B07F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2" name="think-cell data - do not delete" hidden="1">
                        <a:extLst>
                          <a:ext uri="{FF2B5EF4-FFF2-40B4-BE49-F238E27FC236}">
                            <a16:creationId xmlns:a16="http://schemas.microsoft.com/office/drawing/2014/main" id="{E5829382-FC8C-78B8-6EE8-1A53D07B07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E4F902A-19AD-E40C-EFDE-6EBC6F99652C}"/>
              </a:ext>
            </a:extLst>
          </p:cNvPr>
          <p:cNvSpPr>
            <a:spLocks noGrp="1"/>
          </p:cNvSpPr>
          <p:nvPr>
            <p:ph type="title"/>
          </p:nvPr>
        </p:nvSpPr>
        <p:spPr/>
        <p:txBody>
          <a:bodyPr vert="horz"/>
          <a:lstStyle/>
          <a:p>
            <a:r>
              <a:rPr lang="en-US" dirty="0"/>
              <a:t>We used several different types of sources</a:t>
            </a:r>
          </a:p>
        </p:txBody>
      </p:sp>
      <p:sp>
        <p:nvSpPr>
          <p:cNvPr id="48" name="Subtitle 47">
            <a:extLst>
              <a:ext uri="{FF2B5EF4-FFF2-40B4-BE49-F238E27FC236}">
                <a16:creationId xmlns:a16="http://schemas.microsoft.com/office/drawing/2014/main" id="{DEC74548-F08F-0111-8DF0-1D9389D29CA9}"/>
              </a:ext>
            </a:extLst>
          </p:cNvPr>
          <p:cNvSpPr>
            <a:spLocks noGrp="1"/>
          </p:cNvSpPr>
          <p:nvPr>
            <p:ph type="subTitle" idx="1"/>
          </p:nvPr>
        </p:nvSpPr>
        <p:spPr/>
        <p:txBody>
          <a:bodyPr/>
          <a:lstStyle/>
          <a:p>
            <a:endParaRPr lang="en-US" dirty="0"/>
          </a:p>
        </p:txBody>
      </p:sp>
      <p:sp>
        <p:nvSpPr>
          <p:cNvPr id="20" name="Text Placeholder 6">
            <a:extLst>
              <a:ext uri="{FF2B5EF4-FFF2-40B4-BE49-F238E27FC236}">
                <a16:creationId xmlns:a16="http://schemas.microsoft.com/office/drawing/2014/main" id="{038AD98A-5401-C846-EAF6-09AF9ADE3CFB}"/>
              </a:ext>
            </a:extLst>
          </p:cNvPr>
          <p:cNvSpPr>
            <a:spLocks noGrp="1"/>
          </p:cNvSpPr>
          <p:nvPr>
            <p:ph type="body" sz="quarter" idx="17"/>
          </p:nvPr>
        </p:nvSpPr>
        <p:spPr/>
        <p:txBody>
          <a:bodyPr/>
          <a:lstStyle/>
          <a:p>
            <a:endParaRPr lang="en-US" dirty="0"/>
          </a:p>
        </p:txBody>
      </p:sp>
      <p:sp>
        <p:nvSpPr>
          <p:cNvPr id="7" name="object 4">
            <a:extLst>
              <a:ext uri="{FF2B5EF4-FFF2-40B4-BE49-F238E27FC236}">
                <a16:creationId xmlns:a16="http://schemas.microsoft.com/office/drawing/2014/main" id="{D066CA4C-09E4-2389-65C7-B91E7788399B}"/>
              </a:ext>
            </a:extLst>
          </p:cNvPr>
          <p:cNvSpPr txBox="1"/>
          <p:nvPr/>
        </p:nvSpPr>
        <p:spPr>
          <a:xfrm>
            <a:off x="547687" y="265985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2" name="object 9">
            <a:extLst>
              <a:ext uri="{FF2B5EF4-FFF2-40B4-BE49-F238E27FC236}">
                <a16:creationId xmlns:a16="http://schemas.microsoft.com/office/drawing/2014/main" id="{4C291D7A-9EF2-DE03-0A99-731AAEFCE9C3}"/>
              </a:ext>
            </a:extLst>
          </p:cNvPr>
          <p:cNvSpPr txBox="1"/>
          <p:nvPr/>
        </p:nvSpPr>
        <p:spPr>
          <a:xfrm>
            <a:off x="547687" y="518187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8" name="object 5">
            <a:extLst>
              <a:ext uri="{FF2B5EF4-FFF2-40B4-BE49-F238E27FC236}">
                <a16:creationId xmlns:a16="http://schemas.microsoft.com/office/drawing/2014/main" id="{21685383-D301-5EF5-BCD3-4F8F0E317F25}"/>
              </a:ext>
            </a:extLst>
          </p:cNvPr>
          <p:cNvSpPr txBox="1"/>
          <p:nvPr/>
        </p:nvSpPr>
        <p:spPr>
          <a:xfrm>
            <a:off x="547687" y="329036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1" name="object 8">
            <a:extLst>
              <a:ext uri="{FF2B5EF4-FFF2-40B4-BE49-F238E27FC236}">
                <a16:creationId xmlns:a16="http://schemas.microsoft.com/office/drawing/2014/main" id="{BEA63BBE-5F31-FA2E-9880-2158C7B365B5}"/>
              </a:ext>
            </a:extLst>
          </p:cNvPr>
          <p:cNvSpPr txBox="1"/>
          <p:nvPr/>
        </p:nvSpPr>
        <p:spPr>
          <a:xfrm>
            <a:off x="547687" y="392086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0" name="object 7">
            <a:extLst>
              <a:ext uri="{FF2B5EF4-FFF2-40B4-BE49-F238E27FC236}">
                <a16:creationId xmlns:a16="http://schemas.microsoft.com/office/drawing/2014/main" id="{A6C64E6C-D87A-38F1-BD99-4CBDE8C7E1C1}"/>
              </a:ext>
            </a:extLst>
          </p:cNvPr>
          <p:cNvSpPr txBox="1"/>
          <p:nvPr/>
        </p:nvSpPr>
        <p:spPr>
          <a:xfrm>
            <a:off x="547687" y="5812381"/>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9" name="object 6">
            <a:extLst>
              <a:ext uri="{FF2B5EF4-FFF2-40B4-BE49-F238E27FC236}">
                <a16:creationId xmlns:a16="http://schemas.microsoft.com/office/drawing/2014/main" id="{3F907620-3BBA-28FB-0136-E435AF2C8BF3}"/>
              </a:ext>
            </a:extLst>
          </p:cNvPr>
          <p:cNvSpPr txBox="1"/>
          <p:nvPr/>
        </p:nvSpPr>
        <p:spPr>
          <a:xfrm>
            <a:off x="547687" y="455137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6" name="object 3">
            <a:extLst>
              <a:ext uri="{FF2B5EF4-FFF2-40B4-BE49-F238E27FC236}">
                <a16:creationId xmlns:a16="http://schemas.microsoft.com/office/drawing/2014/main" id="{423005FA-4B85-90B6-13F6-1477DD72C60B}"/>
              </a:ext>
            </a:extLst>
          </p:cNvPr>
          <p:cNvSpPr txBox="1"/>
          <p:nvPr/>
        </p:nvSpPr>
        <p:spPr>
          <a:xfrm>
            <a:off x="547687" y="202935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6" name="object 13">
            <a:extLst>
              <a:ext uri="{FF2B5EF4-FFF2-40B4-BE49-F238E27FC236}">
                <a16:creationId xmlns:a16="http://schemas.microsoft.com/office/drawing/2014/main" id="{066D946A-B8DF-28CC-EA10-F991EEEFC3CE}"/>
              </a:ext>
            </a:extLst>
          </p:cNvPr>
          <p:cNvSpPr txBox="1"/>
          <p:nvPr/>
        </p:nvSpPr>
        <p:spPr>
          <a:xfrm>
            <a:off x="6237264" y="455137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8" name="object 15">
            <a:extLst>
              <a:ext uri="{FF2B5EF4-FFF2-40B4-BE49-F238E27FC236}">
                <a16:creationId xmlns:a16="http://schemas.microsoft.com/office/drawing/2014/main" id="{25D01898-F986-B184-1F46-2492F22652A8}"/>
              </a:ext>
            </a:extLst>
          </p:cNvPr>
          <p:cNvSpPr txBox="1"/>
          <p:nvPr/>
        </p:nvSpPr>
        <p:spPr>
          <a:xfrm>
            <a:off x="6237264" y="392086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5" name="object 12">
            <a:extLst>
              <a:ext uri="{FF2B5EF4-FFF2-40B4-BE49-F238E27FC236}">
                <a16:creationId xmlns:a16="http://schemas.microsoft.com/office/drawing/2014/main" id="{C623B9EE-751D-2BAE-E6BF-5F558CD3A7D7}"/>
              </a:ext>
            </a:extLst>
          </p:cNvPr>
          <p:cNvSpPr txBox="1"/>
          <p:nvPr/>
        </p:nvSpPr>
        <p:spPr>
          <a:xfrm>
            <a:off x="6237264" y="329036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4" name="object 11">
            <a:extLst>
              <a:ext uri="{FF2B5EF4-FFF2-40B4-BE49-F238E27FC236}">
                <a16:creationId xmlns:a16="http://schemas.microsoft.com/office/drawing/2014/main" id="{2CA1E58F-B570-6173-8F4F-F27836277F46}"/>
              </a:ext>
            </a:extLst>
          </p:cNvPr>
          <p:cNvSpPr txBox="1"/>
          <p:nvPr/>
        </p:nvSpPr>
        <p:spPr>
          <a:xfrm>
            <a:off x="6237264" y="265985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3" name="object 10">
            <a:extLst>
              <a:ext uri="{FF2B5EF4-FFF2-40B4-BE49-F238E27FC236}">
                <a16:creationId xmlns:a16="http://schemas.microsoft.com/office/drawing/2014/main" id="{F631528D-BCF6-9B6E-6D4C-242A425078D9}"/>
              </a:ext>
            </a:extLst>
          </p:cNvPr>
          <p:cNvSpPr txBox="1"/>
          <p:nvPr/>
        </p:nvSpPr>
        <p:spPr>
          <a:xfrm>
            <a:off x="6237264" y="202935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9" name="object 16">
            <a:extLst>
              <a:ext uri="{FF2B5EF4-FFF2-40B4-BE49-F238E27FC236}">
                <a16:creationId xmlns:a16="http://schemas.microsoft.com/office/drawing/2014/main" id="{3758774F-B364-D437-91F6-3D15A10E20AF}"/>
              </a:ext>
            </a:extLst>
          </p:cNvPr>
          <p:cNvSpPr txBox="1"/>
          <p:nvPr/>
        </p:nvSpPr>
        <p:spPr>
          <a:xfrm>
            <a:off x="6237264" y="518187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7" name="object 14">
            <a:extLst>
              <a:ext uri="{FF2B5EF4-FFF2-40B4-BE49-F238E27FC236}">
                <a16:creationId xmlns:a16="http://schemas.microsoft.com/office/drawing/2014/main" id="{FD5741F1-BFC6-304C-C27F-D69BF0D5D30B}"/>
              </a:ext>
            </a:extLst>
          </p:cNvPr>
          <p:cNvSpPr txBox="1"/>
          <p:nvPr/>
        </p:nvSpPr>
        <p:spPr>
          <a:xfrm>
            <a:off x="6237264" y="5812381"/>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5" name="Oval 4">
            <a:extLst>
              <a:ext uri="{FF2B5EF4-FFF2-40B4-BE49-F238E27FC236}">
                <a16:creationId xmlns:a16="http://schemas.microsoft.com/office/drawing/2014/main" id="{34B6065E-B231-D98C-A5D4-1078BEA4A555}"/>
              </a:ext>
            </a:extLst>
          </p:cNvPr>
          <p:cNvSpPr/>
          <p:nvPr/>
        </p:nvSpPr>
        <p:spPr>
          <a:xfrm>
            <a:off x="5533709" y="210495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3" name="Oval 32">
            <a:extLst>
              <a:ext uri="{FF2B5EF4-FFF2-40B4-BE49-F238E27FC236}">
                <a16:creationId xmlns:a16="http://schemas.microsoft.com/office/drawing/2014/main" id="{71AD64EF-6CC0-32E1-0D06-DC2755F313A3}"/>
              </a:ext>
            </a:extLst>
          </p:cNvPr>
          <p:cNvSpPr/>
          <p:nvPr/>
        </p:nvSpPr>
        <p:spPr>
          <a:xfrm>
            <a:off x="5533709" y="336596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4" name="Oval 33">
            <a:extLst>
              <a:ext uri="{FF2B5EF4-FFF2-40B4-BE49-F238E27FC236}">
                <a16:creationId xmlns:a16="http://schemas.microsoft.com/office/drawing/2014/main" id="{74E87DDB-9EB3-B824-3D3E-91C1FD53C546}"/>
              </a:ext>
            </a:extLst>
          </p:cNvPr>
          <p:cNvSpPr/>
          <p:nvPr/>
        </p:nvSpPr>
        <p:spPr>
          <a:xfrm>
            <a:off x="5533709" y="399646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5" name="Oval 34">
            <a:extLst>
              <a:ext uri="{FF2B5EF4-FFF2-40B4-BE49-F238E27FC236}">
                <a16:creationId xmlns:a16="http://schemas.microsoft.com/office/drawing/2014/main" id="{CA05B149-2647-0987-58AA-98188E2CE003}"/>
              </a:ext>
            </a:extLst>
          </p:cNvPr>
          <p:cNvSpPr/>
          <p:nvPr/>
        </p:nvSpPr>
        <p:spPr>
          <a:xfrm>
            <a:off x="5533709" y="462697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6" name="Oval 35">
            <a:extLst>
              <a:ext uri="{FF2B5EF4-FFF2-40B4-BE49-F238E27FC236}">
                <a16:creationId xmlns:a16="http://schemas.microsoft.com/office/drawing/2014/main" id="{4F96E536-ED47-37FB-1588-CDF8DAE8CECC}"/>
              </a:ext>
            </a:extLst>
          </p:cNvPr>
          <p:cNvSpPr/>
          <p:nvPr/>
        </p:nvSpPr>
        <p:spPr>
          <a:xfrm>
            <a:off x="5533709" y="525747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7" name="Oval 36">
            <a:extLst>
              <a:ext uri="{FF2B5EF4-FFF2-40B4-BE49-F238E27FC236}">
                <a16:creationId xmlns:a16="http://schemas.microsoft.com/office/drawing/2014/main" id="{FE1F70A9-2215-383F-EFFD-4F7C33D4875B}"/>
              </a:ext>
            </a:extLst>
          </p:cNvPr>
          <p:cNvSpPr/>
          <p:nvPr/>
        </p:nvSpPr>
        <p:spPr>
          <a:xfrm>
            <a:off x="5533709" y="5887981"/>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8" name="Oval 37">
            <a:extLst>
              <a:ext uri="{FF2B5EF4-FFF2-40B4-BE49-F238E27FC236}">
                <a16:creationId xmlns:a16="http://schemas.microsoft.com/office/drawing/2014/main" id="{05CB4419-6DEC-EBF1-3652-2C03F96BAA7E}"/>
              </a:ext>
            </a:extLst>
          </p:cNvPr>
          <p:cNvSpPr/>
          <p:nvPr/>
        </p:nvSpPr>
        <p:spPr>
          <a:xfrm>
            <a:off x="5533709" y="273545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9" name="Oval 38">
            <a:extLst>
              <a:ext uri="{FF2B5EF4-FFF2-40B4-BE49-F238E27FC236}">
                <a16:creationId xmlns:a16="http://schemas.microsoft.com/office/drawing/2014/main" id="{FCA1DD2C-582F-3465-D39A-765591DE60DA}"/>
              </a:ext>
            </a:extLst>
          </p:cNvPr>
          <p:cNvSpPr/>
          <p:nvPr/>
        </p:nvSpPr>
        <p:spPr>
          <a:xfrm>
            <a:off x="11202006" y="210495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0" name="Oval 39">
            <a:extLst>
              <a:ext uri="{FF2B5EF4-FFF2-40B4-BE49-F238E27FC236}">
                <a16:creationId xmlns:a16="http://schemas.microsoft.com/office/drawing/2014/main" id="{5AF62919-0312-23B8-0897-2137C8E2C38C}"/>
              </a:ext>
            </a:extLst>
          </p:cNvPr>
          <p:cNvSpPr/>
          <p:nvPr/>
        </p:nvSpPr>
        <p:spPr>
          <a:xfrm>
            <a:off x="11202006" y="336596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1" name="Oval 40">
            <a:extLst>
              <a:ext uri="{FF2B5EF4-FFF2-40B4-BE49-F238E27FC236}">
                <a16:creationId xmlns:a16="http://schemas.microsoft.com/office/drawing/2014/main" id="{9352BA86-97B9-9B8C-7808-DEB5CA2D55BA}"/>
              </a:ext>
            </a:extLst>
          </p:cNvPr>
          <p:cNvSpPr/>
          <p:nvPr/>
        </p:nvSpPr>
        <p:spPr>
          <a:xfrm>
            <a:off x="11202006" y="399646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2" name="Oval 41">
            <a:extLst>
              <a:ext uri="{FF2B5EF4-FFF2-40B4-BE49-F238E27FC236}">
                <a16:creationId xmlns:a16="http://schemas.microsoft.com/office/drawing/2014/main" id="{33DEF1A1-7E20-8DDD-618C-C7539FF9FB8C}"/>
              </a:ext>
            </a:extLst>
          </p:cNvPr>
          <p:cNvSpPr/>
          <p:nvPr/>
        </p:nvSpPr>
        <p:spPr>
          <a:xfrm>
            <a:off x="11202006" y="462697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3" name="Oval 42">
            <a:extLst>
              <a:ext uri="{FF2B5EF4-FFF2-40B4-BE49-F238E27FC236}">
                <a16:creationId xmlns:a16="http://schemas.microsoft.com/office/drawing/2014/main" id="{E6EE6826-9946-8157-2167-C0D4BB3E7AB6}"/>
              </a:ext>
            </a:extLst>
          </p:cNvPr>
          <p:cNvSpPr/>
          <p:nvPr/>
        </p:nvSpPr>
        <p:spPr>
          <a:xfrm>
            <a:off x="11202006" y="525747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4" name="Oval 43">
            <a:extLst>
              <a:ext uri="{FF2B5EF4-FFF2-40B4-BE49-F238E27FC236}">
                <a16:creationId xmlns:a16="http://schemas.microsoft.com/office/drawing/2014/main" id="{67E8DCA4-9220-7B00-2185-61F1753912FF}"/>
              </a:ext>
            </a:extLst>
          </p:cNvPr>
          <p:cNvSpPr/>
          <p:nvPr/>
        </p:nvSpPr>
        <p:spPr>
          <a:xfrm>
            <a:off x="11202006" y="5887981"/>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5" name="Oval 44">
            <a:extLst>
              <a:ext uri="{FF2B5EF4-FFF2-40B4-BE49-F238E27FC236}">
                <a16:creationId xmlns:a16="http://schemas.microsoft.com/office/drawing/2014/main" id="{78E55D0A-7852-8BA3-0B46-6E99BE02D8AF}"/>
              </a:ext>
            </a:extLst>
          </p:cNvPr>
          <p:cNvSpPr/>
          <p:nvPr/>
        </p:nvSpPr>
        <p:spPr>
          <a:xfrm>
            <a:off x="11202006" y="273545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 name="Google Shape;507;p14">
            <a:extLst>
              <a:ext uri="{FF2B5EF4-FFF2-40B4-BE49-F238E27FC236}">
                <a16:creationId xmlns:a16="http://schemas.microsoft.com/office/drawing/2014/main" id="{6E7D7F29-07E4-4EF8-3881-B700C55399A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151554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3EBF080-CDF7-56C4-D190-FF0F21E8E9B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8" name="think-cell data - do not delete" hidden="1">
                        <a:extLst>
                          <a:ext uri="{FF2B5EF4-FFF2-40B4-BE49-F238E27FC236}">
                            <a16:creationId xmlns:a16="http://schemas.microsoft.com/office/drawing/2014/main" id="{83EBF080-CDF7-56C4-D190-FF0F21E8E9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504B5173-99D2-BFD2-D017-4F2482BFA9B0}"/>
              </a:ext>
            </a:extLst>
          </p:cNvPr>
          <p:cNvSpPr>
            <a:spLocks noGrp="1"/>
          </p:cNvSpPr>
          <p:nvPr>
            <p:ph type="title"/>
          </p:nvPr>
        </p:nvSpPr>
        <p:spPr/>
        <p:txBody>
          <a:bodyPr vert="horz"/>
          <a:lstStyle/>
          <a:p>
            <a:r>
              <a:rPr lang="en-US" dirty="0"/>
              <a:t>We have used information from [insert e.g., previous cases, trials, projects]</a:t>
            </a:r>
            <a:endParaRPr lang="en-IN" dirty="0"/>
          </a:p>
        </p:txBody>
      </p:sp>
      <p:sp>
        <p:nvSpPr>
          <p:cNvPr id="4" name="Subtitle 3">
            <a:extLst>
              <a:ext uri="{FF2B5EF4-FFF2-40B4-BE49-F238E27FC236}">
                <a16:creationId xmlns:a16="http://schemas.microsoft.com/office/drawing/2014/main" id="{AAC24CCB-44DA-9D02-9BFC-B4A27D618E1A}"/>
              </a:ext>
            </a:extLst>
          </p:cNvPr>
          <p:cNvSpPr>
            <a:spLocks noGrp="1"/>
          </p:cNvSpPr>
          <p:nvPr>
            <p:ph type="subTitle" idx="1"/>
          </p:nvPr>
        </p:nvSpPr>
        <p:spPr/>
        <p:txBody>
          <a:bodyPr/>
          <a:lstStyle/>
          <a:p>
            <a:endParaRPr lang="en-US"/>
          </a:p>
        </p:txBody>
      </p:sp>
      <p:sp>
        <p:nvSpPr>
          <p:cNvPr id="10" name="Text Placeholder 6">
            <a:extLst>
              <a:ext uri="{FF2B5EF4-FFF2-40B4-BE49-F238E27FC236}">
                <a16:creationId xmlns:a16="http://schemas.microsoft.com/office/drawing/2014/main" id="{633D999C-3959-75D1-A861-7FDF4ED1469B}"/>
              </a:ext>
            </a:extLst>
          </p:cNvPr>
          <p:cNvSpPr>
            <a:spLocks noGrp="1"/>
          </p:cNvSpPr>
          <p:nvPr>
            <p:ph type="body" sz="quarter" idx="17"/>
          </p:nvPr>
        </p:nvSpPr>
        <p:spPr/>
        <p:txBody>
          <a:bodyPr/>
          <a:lstStyle/>
          <a:p>
            <a:endParaRPr lang="en-US" dirty="0"/>
          </a:p>
        </p:txBody>
      </p:sp>
      <p:sp>
        <p:nvSpPr>
          <p:cNvPr id="16" name="Rectangle 15">
            <a:extLst>
              <a:ext uri="{FF2B5EF4-FFF2-40B4-BE49-F238E27FC236}">
                <a16:creationId xmlns:a16="http://schemas.microsoft.com/office/drawing/2014/main" id="{336E5F04-5843-784E-EBC8-69EE84BF3094}"/>
              </a:ext>
            </a:extLst>
          </p:cNvPr>
          <p:cNvSpPr/>
          <p:nvPr/>
        </p:nvSpPr>
        <p:spPr>
          <a:xfrm>
            <a:off x="547685" y="218864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C2048862-F30C-EBF1-45C3-02728F36A445}"/>
              </a:ext>
            </a:extLst>
          </p:cNvPr>
          <p:cNvSpPr/>
          <p:nvPr/>
        </p:nvSpPr>
        <p:spPr>
          <a:xfrm>
            <a:off x="547685" y="259468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A8639498-15C7-84C2-2D01-85722711F7AD}"/>
              </a:ext>
            </a:extLst>
          </p:cNvPr>
          <p:cNvSpPr/>
          <p:nvPr/>
        </p:nvSpPr>
        <p:spPr>
          <a:xfrm>
            <a:off x="547685" y="30007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0CD6BE0C-593F-53D9-4605-29144D12281B}"/>
              </a:ext>
            </a:extLst>
          </p:cNvPr>
          <p:cNvSpPr/>
          <p:nvPr/>
        </p:nvSpPr>
        <p:spPr>
          <a:xfrm>
            <a:off x="547685" y="340676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9BE334AF-CB3D-8A58-0E69-7C851B7B5B2C}"/>
              </a:ext>
            </a:extLst>
          </p:cNvPr>
          <p:cNvSpPr/>
          <p:nvPr/>
        </p:nvSpPr>
        <p:spPr>
          <a:xfrm>
            <a:off x="547685" y="381280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A92A4FE2-5922-AECC-0EEE-A3216CAE6D68}"/>
              </a:ext>
            </a:extLst>
          </p:cNvPr>
          <p:cNvSpPr/>
          <p:nvPr/>
        </p:nvSpPr>
        <p:spPr>
          <a:xfrm>
            <a:off x="547685" y="4218839"/>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8EDF6488-9CE9-2851-68B7-372A24790299}"/>
              </a:ext>
            </a:extLst>
          </p:cNvPr>
          <p:cNvSpPr/>
          <p:nvPr/>
        </p:nvSpPr>
        <p:spPr>
          <a:xfrm>
            <a:off x="547685" y="46261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AC8A4F4C-2809-BDAA-3040-A493601B238B}"/>
              </a:ext>
            </a:extLst>
          </p:cNvPr>
          <p:cNvSpPr/>
          <p:nvPr/>
        </p:nvSpPr>
        <p:spPr>
          <a:xfrm>
            <a:off x="547685" y="50309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E7E095D0-FF0F-67C9-80AB-7BCB386FB8AD}"/>
              </a:ext>
            </a:extLst>
          </p:cNvPr>
          <p:cNvSpPr/>
          <p:nvPr/>
        </p:nvSpPr>
        <p:spPr>
          <a:xfrm>
            <a:off x="547685" y="5442173"/>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E5987891-1630-697F-3A7A-000DE5BA1164}"/>
              </a:ext>
            </a:extLst>
          </p:cNvPr>
          <p:cNvSpPr/>
          <p:nvPr/>
        </p:nvSpPr>
        <p:spPr>
          <a:xfrm>
            <a:off x="547685" y="5842998"/>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1D307308-963D-F4E4-B0B7-F04E75DE5B8D}"/>
              </a:ext>
            </a:extLst>
          </p:cNvPr>
          <p:cNvSpPr/>
          <p:nvPr/>
        </p:nvSpPr>
        <p:spPr>
          <a:xfrm>
            <a:off x="2944957" y="218864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21" name="Rectangle 20">
            <a:extLst>
              <a:ext uri="{FF2B5EF4-FFF2-40B4-BE49-F238E27FC236}">
                <a16:creationId xmlns:a16="http://schemas.microsoft.com/office/drawing/2014/main" id="{957C46C3-C944-5CDD-5F24-E495E34CAC39}"/>
              </a:ext>
            </a:extLst>
          </p:cNvPr>
          <p:cNvSpPr/>
          <p:nvPr/>
        </p:nvSpPr>
        <p:spPr>
          <a:xfrm>
            <a:off x="2944957" y="259468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27" name="Rectangle 26">
            <a:extLst>
              <a:ext uri="{FF2B5EF4-FFF2-40B4-BE49-F238E27FC236}">
                <a16:creationId xmlns:a16="http://schemas.microsoft.com/office/drawing/2014/main" id="{20AC1E7D-B756-5321-1A6E-BF84498B5696}"/>
              </a:ext>
            </a:extLst>
          </p:cNvPr>
          <p:cNvSpPr/>
          <p:nvPr/>
        </p:nvSpPr>
        <p:spPr>
          <a:xfrm>
            <a:off x="2944957" y="30007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31" name="Rectangle 30">
            <a:extLst>
              <a:ext uri="{FF2B5EF4-FFF2-40B4-BE49-F238E27FC236}">
                <a16:creationId xmlns:a16="http://schemas.microsoft.com/office/drawing/2014/main" id="{36465C56-CAEA-E980-00E1-F2BFCC030B47}"/>
              </a:ext>
            </a:extLst>
          </p:cNvPr>
          <p:cNvSpPr/>
          <p:nvPr/>
        </p:nvSpPr>
        <p:spPr>
          <a:xfrm>
            <a:off x="2944957" y="340676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36" name="Rectangle 35">
            <a:extLst>
              <a:ext uri="{FF2B5EF4-FFF2-40B4-BE49-F238E27FC236}">
                <a16:creationId xmlns:a16="http://schemas.microsoft.com/office/drawing/2014/main" id="{D27A6AF2-1467-24AA-D63F-4D26E061030D}"/>
              </a:ext>
            </a:extLst>
          </p:cNvPr>
          <p:cNvSpPr/>
          <p:nvPr/>
        </p:nvSpPr>
        <p:spPr>
          <a:xfrm>
            <a:off x="2944957" y="381280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0" name="Rectangle 39">
            <a:extLst>
              <a:ext uri="{FF2B5EF4-FFF2-40B4-BE49-F238E27FC236}">
                <a16:creationId xmlns:a16="http://schemas.microsoft.com/office/drawing/2014/main" id="{9DBA4347-B396-FDB7-72EB-F1CC26162481}"/>
              </a:ext>
            </a:extLst>
          </p:cNvPr>
          <p:cNvSpPr/>
          <p:nvPr/>
        </p:nvSpPr>
        <p:spPr>
          <a:xfrm>
            <a:off x="2944957" y="4218839"/>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5" name="Rectangle 44">
            <a:extLst>
              <a:ext uri="{FF2B5EF4-FFF2-40B4-BE49-F238E27FC236}">
                <a16:creationId xmlns:a16="http://schemas.microsoft.com/office/drawing/2014/main" id="{5137F6E9-4961-5938-AC5F-8F8AC06A8AB6}"/>
              </a:ext>
            </a:extLst>
          </p:cNvPr>
          <p:cNvSpPr/>
          <p:nvPr/>
        </p:nvSpPr>
        <p:spPr>
          <a:xfrm>
            <a:off x="2944957" y="46261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9" name="Rectangle 48">
            <a:extLst>
              <a:ext uri="{FF2B5EF4-FFF2-40B4-BE49-F238E27FC236}">
                <a16:creationId xmlns:a16="http://schemas.microsoft.com/office/drawing/2014/main" id="{9E10967C-B6E0-DBD7-FB06-6CC7BC70F764}"/>
              </a:ext>
            </a:extLst>
          </p:cNvPr>
          <p:cNvSpPr/>
          <p:nvPr/>
        </p:nvSpPr>
        <p:spPr>
          <a:xfrm>
            <a:off x="2944957" y="50309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54" name="Rectangle 53">
            <a:extLst>
              <a:ext uri="{FF2B5EF4-FFF2-40B4-BE49-F238E27FC236}">
                <a16:creationId xmlns:a16="http://schemas.microsoft.com/office/drawing/2014/main" id="{EAA5F005-A8E0-DD51-98D2-1AE4389EF073}"/>
              </a:ext>
            </a:extLst>
          </p:cNvPr>
          <p:cNvSpPr/>
          <p:nvPr/>
        </p:nvSpPr>
        <p:spPr>
          <a:xfrm>
            <a:off x="2944957" y="5442173"/>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58" name="Rectangle 57">
            <a:extLst>
              <a:ext uri="{FF2B5EF4-FFF2-40B4-BE49-F238E27FC236}">
                <a16:creationId xmlns:a16="http://schemas.microsoft.com/office/drawing/2014/main" id="{EC92B965-13F2-3E7B-1A07-0DE17EB36B55}"/>
              </a:ext>
            </a:extLst>
          </p:cNvPr>
          <p:cNvSpPr/>
          <p:nvPr/>
        </p:nvSpPr>
        <p:spPr>
          <a:xfrm>
            <a:off x="2944957" y="5842998"/>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18" name="Rectangle 17">
            <a:extLst>
              <a:ext uri="{FF2B5EF4-FFF2-40B4-BE49-F238E27FC236}">
                <a16:creationId xmlns:a16="http://schemas.microsoft.com/office/drawing/2014/main" id="{6B609BCE-9AFF-1D5F-6676-721A2BCD52A7}"/>
              </a:ext>
            </a:extLst>
          </p:cNvPr>
          <p:cNvSpPr/>
          <p:nvPr/>
        </p:nvSpPr>
        <p:spPr>
          <a:xfrm>
            <a:off x="4117001" y="218864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22" name="Rectangle 21">
            <a:extLst>
              <a:ext uri="{FF2B5EF4-FFF2-40B4-BE49-F238E27FC236}">
                <a16:creationId xmlns:a16="http://schemas.microsoft.com/office/drawing/2014/main" id="{1BD608C5-C16A-F8A3-5E1F-087F1B7FF5FE}"/>
              </a:ext>
            </a:extLst>
          </p:cNvPr>
          <p:cNvSpPr/>
          <p:nvPr/>
        </p:nvSpPr>
        <p:spPr>
          <a:xfrm>
            <a:off x="4117001" y="259468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28" name="Rectangle 27">
            <a:extLst>
              <a:ext uri="{FF2B5EF4-FFF2-40B4-BE49-F238E27FC236}">
                <a16:creationId xmlns:a16="http://schemas.microsoft.com/office/drawing/2014/main" id="{A2D4B12D-D3C5-E091-55DA-F34AE84DCDD5}"/>
              </a:ext>
            </a:extLst>
          </p:cNvPr>
          <p:cNvSpPr/>
          <p:nvPr/>
        </p:nvSpPr>
        <p:spPr>
          <a:xfrm>
            <a:off x="4117001" y="30007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xx</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E4D45618-653D-DAFC-2068-5B0B091ECDB3}"/>
              </a:ext>
            </a:extLst>
          </p:cNvPr>
          <p:cNvSpPr/>
          <p:nvPr/>
        </p:nvSpPr>
        <p:spPr>
          <a:xfrm>
            <a:off x="4117001" y="340676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37" name="Rectangle 36">
            <a:extLst>
              <a:ext uri="{FF2B5EF4-FFF2-40B4-BE49-F238E27FC236}">
                <a16:creationId xmlns:a16="http://schemas.microsoft.com/office/drawing/2014/main" id="{FAB248BA-B003-A1DF-8DCF-11C5413AFB47}"/>
              </a:ext>
            </a:extLst>
          </p:cNvPr>
          <p:cNvSpPr/>
          <p:nvPr/>
        </p:nvSpPr>
        <p:spPr>
          <a:xfrm>
            <a:off x="4117001" y="381280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41" name="Rectangle 40">
            <a:extLst>
              <a:ext uri="{FF2B5EF4-FFF2-40B4-BE49-F238E27FC236}">
                <a16:creationId xmlns:a16="http://schemas.microsoft.com/office/drawing/2014/main" id="{029EFB75-A861-2103-ABE8-FA500230EDB5}"/>
              </a:ext>
            </a:extLst>
          </p:cNvPr>
          <p:cNvSpPr/>
          <p:nvPr/>
        </p:nvSpPr>
        <p:spPr>
          <a:xfrm>
            <a:off x="4117001" y="4218839"/>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46" name="Rectangle 45">
            <a:extLst>
              <a:ext uri="{FF2B5EF4-FFF2-40B4-BE49-F238E27FC236}">
                <a16:creationId xmlns:a16="http://schemas.microsoft.com/office/drawing/2014/main" id="{84B61428-7372-ECE5-B8CB-749D07EB33EB}"/>
              </a:ext>
            </a:extLst>
          </p:cNvPr>
          <p:cNvSpPr/>
          <p:nvPr/>
        </p:nvSpPr>
        <p:spPr>
          <a:xfrm>
            <a:off x="4117001" y="46261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50" name="Rectangle 49">
            <a:extLst>
              <a:ext uri="{FF2B5EF4-FFF2-40B4-BE49-F238E27FC236}">
                <a16:creationId xmlns:a16="http://schemas.microsoft.com/office/drawing/2014/main" id="{F44F2F1E-1FAF-22B5-28E3-F183BBE556A5}"/>
              </a:ext>
            </a:extLst>
          </p:cNvPr>
          <p:cNvSpPr/>
          <p:nvPr/>
        </p:nvSpPr>
        <p:spPr>
          <a:xfrm>
            <a:off x="4117001" y="50309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55" name="Rectangle 54">
            <a:extLst>
              <a:ext uri="{FF2B5EF4-FFF2-40B4-BE49-F238E27FC236}">
                <a16:creationId xmlns:a16="http://schemas.microsoft.com/office/drawing/2014/main" id="{0F7184E3-A86F-CA63-FFA3-9DE8207E57BF}"/>
              </a:ext>
            </a:extLst>
          </p:cNvPr>
          <p:cNvSpPr/>
          <p:nvPr/>
        </p:nvSpPr>
        <p:spPr>
          <a:xfrm>
            <a:off x="4117001" y="5442173"/>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59" name="Rectangle 58">
            <a:extLst>
              <a:ext uri="{FF2B5EF4-FFF2-40B4-BE49-F238E27FC236}">
                <a16:creationId xmlns:a16="http://schemas.microsoft.com/office/drawing/2014/main" id="{DEA4F37F-5621-A4F2-F993-E661FA2E732A}"/>
              </a:ext>
            </a:extLst>
          </p:cNvPr>
          <p:cNvSpPr/>
          <p:nvPr/>
        </p:nvSpPr>
        <p:spPr>
          <a:xfrm>
            <a:off x="4117001" y="5842998"/>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19" name="Rectangle 18">
            <a:extLst>
              <a:ext uri="{FF2B5EF4-FFF2-40B4-BE49-F238E27FC236}">
                <a16:creationId xmlns:a16="http://schemas.microsoft.com/office/drawing/2014/main" id="{807B950A-957D-BE1F-576C-4C5B9C0AD8BB}"/>
              </a:ext>
            </a:extLst>
          </p:cNvPr>
          <p:cNvSpPr/>
          <p:nvPr/>
        </p:nvSpPr>
        <p:spPr>
          <a:xfrm>
            <a:off x="5279010" y="218864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042A271A-B168-699C-50CC-83CBA8903217}"/>
              </a:ext>
            </a:extLst>
          </p:cNvPr>
          <p:cNvSpPr/>
          <p:nvPr/>
        </p:nvSpPr>
        <p:spPr>
          <a:xfrm>
            <a:off x="5279010" y="259468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30FC0C0E-D21B-C512-B974-59477D1FBA9E}"/>
              </a:ext>
            </a:extLst>
          </p:cNvPr>
          <p:cNvSpPr/>
          <p:nvPr/>
        </p:nvSpPr>
        <p:spPr>
          <a:xfrm>
            <a:off x="5279010" y="30007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F018045D-BB59-60AC-4534-B87C2A0DFC6D}"/>
              </a:ext>
            </a:extLst>
          </p:cNvPr>
          <p:cNvSpPr/>
          <p:nvPr/>
        </p:nvSpPr>
        <p:spPr>
          <a:xfrm>
            <a:off x="5279010" y="340676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A1E296D8-7C99-8C65-8049-3E83B167CE92}"/>
              </a:ext>
            </a:extLst>
          </p:cNvPr>
          <p:cNvSpPr/>
          <p:nvPr/>
        </p:nvSpPr>
        <p:spPr>
          <a:xfrm>
            <a:off x="5279010" y="381280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E480F496-42CA-BDA0-3D84-F49223168C99}"/>
              </a:ext>
            </a:extLst>
          </p:cNvPr>
          <p:cNvSpPr/>
          <p:nvPr/>
        </p:nvSpPr>
        <p:spPr>
          <a:xfrm>
            <a:off x="5279010" y="4218839"/>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7" name="Rectangle 46">
            <a:extLst>
              <a:ext uri="{FF2B5EF4-FFF2-40B4-BE49-F238E27FC236}">
                <a16:creationId xmlns:a16="http://schemas.microsoft.com/office/drawing/2014/main" id="{3D6B00D2-129C-0CEF-BA67-1FF55EB9A557}"/>
              </a:ext>
            </a:extLst>
          </p:cNvPr>
          <p:cNvSpPr/>
          <p:nvPr/>
        </p:nvSpPr>
        <p:spPr>
          <a:xfrm>
            <a:off x="5279010" y="46261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E0827E20-7405-FFB9-2565-8FAC27A5FB0E}"/>
              </a:ext>
            </a:extLst>
          </p:cNvPr>
          <p:cNvSpPr/>
          <p:nvPr/>
        </p:nvSpPr>
        <p:spPr>
          <a:xfrm>
            <a:off x="5279010" y="50309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0EC44666-0A1F-3A17-B78A-1F368090C877}"/>
              </a:ext>
            </a:extLst>
          </p:cNvPr>
          <p:cNvSpPr/>
          <p:nvPr/>
        </p:nvSpPr>
        <p:spPr>
          <a:xfrm>
            <a:off x="5279010" y="5442173"/>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5161181D-3C3B-6B6B-92A6-2A9FD58D47C9}"/>
              </a:ext>
            </a:extLst>
          </p:cNvPr>
          <p:cNvSpPr/>
          <p:nvPr/>
        </p:nvSpPr>
        <p:spPr>
          <a:xfrm>
            <a:off x="5279010" y="5842998"/>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 name="Rectangle 2">
            <a:extLst>
              <a:ext uri="{FF2B5EF4-FFF2-40B4-BE49-F238E27FC236}">
                <a16:creationId xmlns:a16="http://schemas.microsoft.com/office/drawing/2014/main" id="{38AD9309-643D-6FEC-F8FF-06B9699558E6}"/>
              </a:ext>
            </a:extLst>
          </p:cNvPr>
          <p:cNvSpPr/>
          <p:nvPr/>
        </p:nvSpPr>
        <p:spPr>
          <a:xfrm>
            <a:off x="547685" y="1784361"/>
            <a:ext cx="2324635" cy="34923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a:ln>
                  <a:noFill/>
                </a:ln>
                <a:solidFill>
                  <a:schemeClr val="bg1"/>
                </a:solidFill>
                <a:effectLst/>
                <a:uLnTx/>
                <a:uFillTx/>
                <a:latin typeface="Arial"/>
                <a:ea typeface="+mn-ea"/>
                <a:cs typeface="+mn-cs"/>
              </a:rPr>
              <a:t>Source</a:t>
            </a:r>
            <a:endParaRPr kumimoji="0" lang="en-IN" sz="1000" b="1" i="0" u="none" strike="noStrike" kern="1200" cap="none" spc="0" normalizeH="0" baseline="0" noProof="0" dirty="0" err="1">
              <a:ln>
                <a:noFill/>
              </a:ln>
              <a:solidFill>
                <a:schemeClr val="bg1"/>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041BBE46-EEEF-23A8-4757-3E92289FF10C}"/>
              </a:ext>
            </a:extLst>
          </p:cNvPr>
          <p:cNvSpPr/>
          <p:nvPr/>
        </p:nvSpPr>
        <p:spPr>
          <a:xfrm>
            <a:off x="2947826" y="1784361"/>
            <a:ext cx="1090800"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Source type</a:t>
            </a:r>
          </a:p>
        </p:txBody>
      </p:sp>
      <p:sp>
        <p:nvSpPr>
          <p:cNvPr id="15" name="Rectangle 14">
            <a:extLst>
              <a:ext uri="{FF2B5EF4-FFF2-40B4-BE49-F238E27FC236}">
                <a16:creationId xmlns:a16="http://schemas.microsoft.com/office/drawing/2014/main" id="{0ED329E4-1821-B497-2CAB-2F810EE66074}"/>
              </a:ext>
            </a:extLst>
          </p:cNvPr>
          <p:cNvSpPr/>
          <p:nvPr/>
        </p:nvSpPr>
        <p:spPr>
          <a:xfrm>
            <a:off x="4114132" y="1784361"/>
            <a:ext cx="1089372"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Score</a:t>
            </a:r>
          </a:p>
        </p:txBody>
      </p:sp>
      <p:sp>
        <p:nvSpPr>
          <p:cNvPr id="24" name="Rectangle 23">
            <a:extLst>
              <a:ext uri="{FF2B5EF4-FFF2-40B4-BE49-F238E27FC236}">
                <a16:creationId xmlns:a16="http://schemas.microsoft.com/office/drawing/2014/main" id="{5DA904A4-5DAB-0C32-06D1-CF24715FAB1E}"/>
              </a:ext>
            </a:extLst>
          </p:cNvPr>
          <p:cNvSpPr/>
          <p:nvPr/>
        </p:nvSpPr>
        <p:spPr>
          <a:xfrm>
            <a:off x="5279010" y="1784361"/>
            <a:ext cx="6364998"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a:ln>
                  <a:noFill/>
                </a:ln>
                <a:solidFill>
                  <a:schemeClr val="bg1"/>
                </a:solidFill>
                <a:effectLst/>
                <a:uLnTx/>
                <a:uFillTx/>
                <a:latin typeface="Arial"/>
                <a:ea typeface="+mn-ea"/>
                <a:cs typeface="+mn-cs"/>
              </a:rPr>
              <a:t>Summary of key findings</a:t>
            </a:r>
            <a:endParaRPr kumimoji="0" lang="en-IN" sz="1000" b="1" i="0" u="none" strike="noStrike" kern="1200" cap="none" spc="0" normalizeH="0" baseline="0" noProof="0" dirty="0" err="1">
              <a:ln>
                <a:noFill/>
              </a:ln>
              <a:solidFill>
                <a:schemeClr val="bg1"/>
              </a:solidFill>
              <a:effectLst/>
              <a:uLnTx/>
              <a:uFillTx/>
              <a:latin typeface="Arial"/>
              <a:ea typeface="+mn-ea"/>
              <a:cs typeface="+mn-cs"/>
            </a:endParaRPr>
          </a:p>
        </p:txBody>
      </p:sp>
      <p:sp>
        <p:nvSpPr>
          <p:cNvPr id="7" name="Google Shape;507;p14">
            <a:extLst>
              <a:ext uri="{FF2B5EF4-FFF2-40B4-BE49-F238E27FC236}">
                <a16:creationId xmlns:a16="http://schemas.microsoft.com/office/drawing/2014/main" id="{4F8FEBCE-FD1D-ECA9-EEF2-719D53DFFB4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683580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3EBF080-CDF7-56C4-D190-FF0F21E8E9B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8" name="think-cell data - do not delete" hidden="1">
                        <a:extLst>
                          <a:ext uri="{FF2B5EF4-FFF2-40B4-BE49-F238E27FC236}">
                            <a16:creationId xmlns:a16="http://schemas.microsoft.com/office/drawing/2014/main" id="{83EBF080-CDF7-56C4-D190-FF0F21E8E9B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504B5173-99D2-BFD2-D017-4F2482BFA9B0}"/>
              </a:ext>
            </a:extLst>
          </p:cNvPr>
          <p:cNvSpPr>
            <a:spLocks noGrp="1"/>
          </p:cNvSpPr>
          <p:nvPr>
            <p:ph type="title"/>
          </p:nvPr>
        </p:nvSpPr>
        <p:spPr/>
        <p:txBody>
          <a:bodyPr vert="horz"/>
          <a:lstStyle/>
          <a:p>
            <a:r>
              <a:rPr lang="en-IN" dirty="0"/>
              <a:t>List of sources</a:t>
            </a:r>
          </a:p>
        </p:txBody>
      </p:sp>
      <p:sp>
        <p:nvSpPr>
          <p:cNvPr id="7" name="Subtitle 6">
            <a:extLst>
              <a:ext uri="{FF2B5EF4-FFF2-40B4-BE49-F238E27FC236}">
                <a16:creationId xmlns:a16="http://schemas.microsoft.com/office/drawing/2014/main" id="{B8587427-F51F-E367-488D-BADBFBB70E6D}"/>
              </a:ext>
            </a:extLst>
          </p:cNvPr>
          <p:cNvSpPr>
            <a:spLocks noGrp="1"/>
          </p:cNvSpPr>
          <p:nvPr>
            <p:ph type="subTitle" idx="1"/>
          </p:nvPr>
        </p:nvSpPr>
        <p:spPr/>
        <p:txBody>
          <a:bodyPr/>
          <a:lstStyle/>
          <a:p>
            <a:endParaRPr lang="en-US"/>
          </a:p>
        </p:txBody>
      </p:sp>
      <p:sp>
        <p:nvSpPr>
          <p:cNvPr id="12" name="Text Placeholder 6">
            <a:extLst>
              <a:ext uri="{FF2B5EF4-FFF2-40B4-BE49-F238E27FC236}">
                <a16:creationId xmlns:a16="http://schemas.microsoft.com/office/drawing/2014/main" id="{E424C89B-D612-5D61-5397-7463F113808F}"/>
              </a:ext>
            </a:extLst>
          </p:cNvPr>
          <p:cNvSpPr>
            <a:spLocks noGrp="1"/>
          </p:cNvSpPr>
          <p:nvPr>
            <p:ph type="body" sz="quarter" idx="17"/>
          </p:nvPr>
        </p:nvSpPr>
        <p:spPr/>
        <p:txBody>
          <a:bodyPr/>
          <a:lstStyle/>
          <a:p>
            <a:endParaRPr lang="en-US" dirty="0"/>
          </a:p>
        </p:txBody>
      </p:sp>
      <p:sp>
        <p:nvSpPr>
          <p:cNvPr id="16" name="Rectangle 15">
            <a:extLst>
              <a:ext uri="{FF2B5EF4-FFF2-40B4-BE49-F238E27FC236}">
                <a16:creationId xmlns:a16="http://schemas.microsoft.com/office/drawing/2014/main" id="{336E5F04-5843-784E-EBC8-69EE84BF3094}"/>
              </a:ext>
            </a:extLst>
          </p:cNvPr>
          <p:cNvSpPr/>
          <p:nvPr/>
        </p:nvSpPr>
        <p:spPr>
          <a:xfrm>
            <a:off x="547685" y="218864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C2048862-F30C-EBF1-45C3-02728F36A445}"/>
              </a:ext>
            </a:extLst>
          </p:cNvPr>
          <p:cNvSpPr/>
          <p:nvPr/>
        </p:nvSpPr>
        <p:spPr>
          <a:xfrm>
            <a:off x="547685" y="259468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A8639498-15C7-84C2-2D01-85722711F7AD}"/>
              </a:ext>
            </a:extLst>
          </p:cNvPr>
          <p:cNvSpPr/>
          <p:nvPr/>
        </p:nvSpPr>
        <p:spPr>
          <a:xfrm>
            <a:off x="547685" y="30007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0CD6BE0C-593F-53D9-4605-29144D12281B}"/>
              </a:ext>
            </a:extLst>
          </p:cNvPr>
          <p:cNvSpPr/>
          <p:nvPr/>
        </p:nvSpPr>
        <p:spPr>
          <a:xfrm>
            <a:off x="547685" y="340676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9BE334AF-CB3D-8A58-0E69-7C851B7B5B2C}"/>
              </a:ext>
            </a:extLst>
          </p:cNvPr>
          <p:cNvSpPr/>
          <p:nvPr/>
        </p:nvSpPr>
        <p:spPr>
          <a:xfrm>
            <a:off x="547685" y="381280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A92A4FE2-5922-AECC-0EEE-A3216CAE6D68}"/>
              </a:ext>
            </a:extLst>
          </p:cNvPr>
          <p:cNvSpPr/>
          <p:nvPr/>
        </p:nvSpPr>
        <p:spPr>
          <a:xfrm>
            <a:off x="547685" y="4218839"/>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8EDF6488-9CE9-2851-68B7-372A24790299}"/>
              </a:ext>
            </a:extLst>
          </p:cNvPr>
          <p:cNvSpPr/>
          <p:nvPr/>
        </p:nvSpPr>
        <p:spPr>
          <a:xfrm>
            <a:off x="547685" y="46261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AC8A4F4C-2809-BDAA-3040-A493601B238B}"/>
              </a:ext>
            </a:extLst>
          </p:cNvPr>
          <p:cNvSpPr/>
          <p:nvPr/>
        </p:nvSpPr>
        <p:spPr>
          <a:xfrm>
            <a:off x="547685" y="50309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E7E095D0-FF0F-67C9-80AB-7BCB386FB8AD}"/>
              </a:ext>
            </a:extLst>
          </p:cNvPr>
          <p:cNvSpPr/>
          <p:nvPr/>
        </p:nvSpPr>
        <p:spPr>
          <a:xfrm>
            <a:off x="547685" y="5442173"/>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E5987891-1630-697F-3A7A-000DE5BA1164}"/>
              </a:ext>
            </a:extLst>
          </p:cNvPr>
          <p:cNvSpPr/>
          <p:nvPr/>
        </p:nvSpPr>
        <p:spPr>
          <a:xfrm>
            <a:off x="547685" y="5842998"/>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1D307308-963D-F4E4-B0B7-F04E75DE5B8D}"/>
              </a:ext>
            </a:extLst>
          </p:cNvPr>
          <p:cNvSpPr/>
          <p:nvPr/>
        </p:nvSpPr>
        <p:spPr>
          <a:xfrm>
            <a:off x="2944957" y="218864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21" name="Rectangle 20">
            <a:extLst>
              <a:ext uri="{FF2B5EF4-FFF2-40B4-BE49-F238E27FC236}">
                <a16:creationId xmlns:a16="http://schemas.microsoft.com/office/drawing/2014/main" id="{957C46C3-C944-5CDD-5F24-E495E34CAC39}"/>
              </a:ext>
            </a:extLst>
          </p:cNvPr>
          <p:cNvSpPr/>
          <p:nvPr/>
        </p:nvSpPr>
        <p:spPr>
          <a:xfrm>
            <a:off x="2944957" y="259468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27" name="Rectangle 26">
            <a:extLst>
              <a:ext uri="{FF2B5EF4-FFF2-40B4-BE49-F238E27FC236}">
                <a16:creationId xmlns:a16="http://schemas.microsoft.com/office/drawing/2014/main" id="{20AC1E7D-B756-5321-1A6E-BF84498B5696}"/>
              </a:ext>
            </a:extLst>
          </p:cNvPr>
          <p:cNvSpPr/>
          <p:nvPr/>
        </p:nvSpPr>
        <p:spPr>
          <a:xfrm>
            <a:off x="2944957" y="30007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31" name="Rectangle 30">
            <a:extLst>
              <a:ext uri="{FF2B5EF4-FFF2-40B4-BE49-F238E27FC236}">
                <a16:creationId xmlns:a16="http://schemas.microsoft.com/office/drawing/2014/main" id="{36465C56-CAEA-E980-00E1-F2BFCC030B47}"/>
              </a:ext>
            </a:extLst>
          </p:cNvPr>
          <p:cNvSpPr/>
          <p:nvPr/>
        </p:nvSpPr>
        <p:spPr>
          <a:xfrm>
            <a:off x="2944957" y="340676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36" name="Rectangle 35">
            <a:extLst>
              <a:ext uri="{FF2B5EF4-FFF2-40B4-BE49-F238E27FC236}">
                <a16:creationId xmlns:a16="http://schemas.microsoft.com/office/drawing/2014/main" id="{D27A6AF2-1467-24AA-D63F-4D26E061030D}"/>
              </a:ext>
            </a:extLst>
          </p:cNvPr>
          <p:cNvSpPr/>
          <p:nvPr/>
        </p:nvSpPr>
        <p:spPr>
          <a:xfrm>
            <a:off x="2944957" y="381280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0" name="Rectangle 39">
            <a:extLst>
              <a:ext uri="{FF2B5EF4-FFF2-40B4-BE49-F238E27FC236}">
                <a16:creationId xmlns:a16="http://schemas.microsoft.com/office/drawing/2014/main" id="{9DBA4347-B396-FDB7-72EB-F1CC26162481}"/>
              </a:ext>
            </a:extLst>
          </p:cNvPr>
          <p:cNvSpPr/>
          <p:nvPr/>
        </p:nvSpPr>
        <p:spPr>
          <a:xfrm>
            <a:off x="2944957" y="4218839"/>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5" name="Rectangle 44">
            <a:extLst>
              <a:ext uri="{FF2B5EF4-FFF2-40B4-BE49-F238E27FC236}">
                <a16:creationId xmlns:a16="http://schemas.microsoft.com/office/drawing/2014/main" id="{5137F6E9-4961-5938-AC5F-8F8AC06A8AB6}"/>
              </a:ext>
            </a:extLst>
          </p:cNvPr>
          <p:cNvSpPr/>
          <p:nvPr/>
        </p:nvSpPr>
        <p:spPr>
          <a:xfrm>
            <a:off x="2944957" y="46261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9" name="Rectangle 48">
            <a:extLst>
              <a:ext uri="{FF2B5EF4-FFF2-40B4-BE49-F238E27FC236}">
                <a16:creationId xmlns:a16="http://schemas.microsoft.com/office/drawing/2014/main" id="{9E10967C-B6E0-DBD7-FB06-6CC7BC70F764}"/>
              </a:ext>
            </a:extLst>
          </p:cNvPr>
          <p:cNvSpPr/>
          <p:nvPr/>
        </p:nvSpPr>
        <p:spPr>
          <a:xfrm>
            <a:off x="2944957" y="50309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54" name="Rectangle 53">
            <a:extLst>
              <a:ext uri="{FF2B5EF4-FFF2-40B4-BE49-F238E27FC236}">
                <a16:creationId xmlns:a16="http://schemas.microsoft.com/office/drawing/2014/main" id="{EAA5F005-A8E0-DD51-98D2-1AE4389EF073}"/>
              </a:ext>
            </a:extLst>
          </p:cNvPr>
          <p:cNvSpPr/>
          <p:nvPr/>
        </p:nvSpPr>
        <p:spPr>
          <a:xfrm>
            <a:off x="2944957" y="5442173"/>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58" name="Rectangle 57">
            <a:extLst>
              <a:ext uri="{FF2B5EF4-FFF2-40B4-BE49-F238E27FC236}">
                <a16:creationId xmlns:a16="http://schemas.microsoft.com/office/drawing/2014/main" id="{EC92B965-13F2-3E7B-1A07-0DE17EB36B55}"/>
              </a:ext>
            </a:extLst>
          </p:cNvPr>
          <p:cNvSpPr/>
          <p:nvPr/>
        </p:nvSpPr>
        <p:spPr>
          <a:xfrm>
            <a:off x="2944957" y="5842998"/>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18" name="Rectangle 17">
            <a:extLst>
              <a:ext uri="{FF2B5EF4-FFF2-40B4-BE49-F238E27FC236}">
                <a16:creationId xmlns:a16="http://schemas.microsoft.com/office/drawing/2014/main" id="{6B609BCE-9AFF-1D5F-6676-721A2BCD52A7}"/>
              </a:ext>
            </a:extLst>
          </p:cNvPr>
          <p:cNvSpPr/>
          <p:nvPr/>
        </p:nvSpPr>
        <p:spPr>
          <a:xfrm>
            <a:off x="4117001" y="218864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1BD608C5-C16A-F8A3-5E1F-087F1B7FF5FE}"/>
              </a:ext>
            </a:extLst>
          </p:cNvPr>
          <p:cNvSpPr/>
          <p:nvPr/>
        </p:nvSpPr>
        <p:spPr>
          <a:xfrm>
            <a:off x="4117001" y="259468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A2D4B12D-D3C5-E091-55DA-F34AE84DCDD5}"/>
              </a:ext>
            </a:extLst>
          </p:cNvPr>
          <p:cNvSpPr/>
          <p:nvPr/>
        </p:nvSpPr>
        <p:spPr>
          <a:xfrm>
            <a:off x="4117001" y="300072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E4D45618-653D-DAFC-2068-5B0B091ECDB3}"/>
              </a:ext>
            </a:extLst>
          </p:cNvPr>
          <p:cNvSpPr/>
          <p:nvPr/>
        </p:nvSpPr>
        <p:spPr>
          <a:xfrm>
            <a:off x="4117001" y="340676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FAB248BA-B003-A1DF-8DCF-11C5413AFB47}"/>
              </a:ext>
            </a:extLst>
          </p:cNvPr>
          <p:cNvSpPr/>
          <p:nvPr/>
        </p:nvSpPr>
        <p:spPr>
          <a:xfrm>
            <a:off x="4117001" y="381280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029EFB75-A861-2103-ABE8-FA500230EDB5}"/>
              </a:ext>
            </a:extLst>
          </p:cNvPr>
          <p:cNvSpPr/>
          <p:nvPr/>
        </p:nvSpPr>
        <p:spPr>
          <a:xfrm>
            <a:off x="4117001" y="4218839"/>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6" name="Rectangle 45">
            <a:extLst>
              <a:ext uri="{FF2B5EF4-FFF2-40B4-BE49-F238E27FC236}">
                <a16:creationId xmlns:a16="http://schemas.microsoft.com/office/drawing/2014/main" id="{84B61428-7372-ECE5-B8CB-749D07EB33EB}"/>
              </a:ext>
            </a:extLst>
          </p:cNvPr>
          <p:cNvSpPr/>
          <p:nvPr/>
        </p:nvSpPr>
        <p:spPr>
          <a:xfrm>
            <a:off x="4117001" y="462612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F44F2F1E-1FAF-22B5-28E3-F183BBE556A5}"/>
              </a:ext>
            </a:extLst>
          </p:cNvPr>
          <p:cNvSpPr/>
          <p:nvPr/>
        </p:nvSpPr>
        <p:spPr>
          <a:xfrm>
            <a:off x="4117001" y="503092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0F7184E3-A86F-CA63-FFA3-9DE8207E57BF}"/>
              </a:ext>
            </a:extLst>
          </p:cNvPr>
          <p:cNvSpPr/>
          <p:nvPr/>
        </p:nvSpPr>
        <p:spPr>
          <a:xfrm>
            <a:off x="4117001" y="5442173"/>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DEA4F37F-5621-A4F2-F993-E661FA2E732A}"/>
              </a:ext>
            </a:extLst>
          </p:cNvPr>
          <p:cNvSpPr/>
          <p:nvPr/>
        </p:nvSpPr>
        <p:spPr>
          <a:xfrm>
            <a:off x="4117001" y="5842998"/>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807B950A-957D-BE1F-576C-4C5B9C0AD8BB}"/>
              </a:ext>
            </a:extLst>
          </p:cNvPr>
          <p:cNvSpPr/>
          <p:nvPr/>
        </p:nvSpPr>
        <p:spPr>
          <a:xfrm>
            <a:off x="7573586" y="218864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23" name="Rectangle 22">
            <a:extLst>
              <a:ext uri="{FF2B5EF4-FFF2-40B4-BE49-F238E27FC236}">
                <a16:creationId xmlns:a16="http://schemas.microsoft.com/office/drawing/2014/main" id="{042A271A-B168-699C-50CC-83CBA8903217}"/>
              </a:ext>
            </a:extLst>
          </p:cNvPr>
          <p:cNvSpPr/>
          <p:nvPr/>
        </p:nvSpPr>
        <p:spPr>
          <a:xfrm>
            <a:off x="7573586" y="259468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29" name="Rectangle 28">
            <a:extLst>
              <a:ext uri="{FF2B5EF4-FFF2-40B4-BE49-F238E27FC236}">
                <a16:creationId xmlns:a16="http://schemas.microsoft.com/office/drawing/2014/main" id="{30FC0C0E-D21B-C512-B974-59477D1FBA9E}"/>
              </a:ext>
            </a:extLst>
          </p:cNvPr>
          <p:cNvSpPr/>
          <p:nvPr/>
        </p:nvSpPr>
        <p:spPr>
          <a:xfrm>
            <a:off x="7573586" y="300072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33" name="Rectangle 32">
            <a:extLst>
              <a:ext uri="{FF2B5EF4-FFF2-40B4-BE49-F238E27FC236}">
                <a16:creationId xmlns:a16="http://schemas.microsoft.com/office/drawing/2014/main" id="{F018045D-BB59-60AC-4534-B87C2A0DFC6D}"/>
              </a:ext>
            </a:extLst>
          </p:cNvPr>
          <p:cNvSpPr/>
          <p:nvPr/>
        </p:nvSpPr>
        <p:spPr>
          <a:xfrm>
            <a:off x="7573586" y="340676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38" name="Rectangle 37">
            <a:extLst>
              <a:ext uri="{FF2B5EF4-FFF2-40B4-BE49-F238E27FC236}">
                <a16:creationId xmlns:a16="http://schemas.microsoft.com/office/drawing/2014/main" id="{A1E296D8-7C99-8C65-8049-3E83B167CE92}"/>
              </a:ext>
            </a:extLst>
          </p:cNvPr>
          <p:cNvSpPr/>
          <p:nvPr/>
        </p:nvSpPr>
        <p:spPr>
          <a:xfrm>
            <a:off x="7573586" y="381280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42" name="Rectangle 41">
            <a:extLst>
              <a:ext uri="{FF2B5EF4-FFF2-40B4-BE49-F238E27FC236}">
                <a16:creationId xmlns:a16="http://schemas.microsoft.com/office/drawing/2014/main" id="{E480F496-42CA-BDA0-3D84-F49223168C99}"/>
              </a:ext>
            </a:extLst>
          </p:cNvPr>
          <p:cNvSpPr/>
          <p:nvPr/>
        </p:nvSpPr>
        <p:spPr>
          <a:xfrm>
            <a:off x="7573586" y="4218839"/>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47" name="Rectangle 46">
            <a:extLst>
              <a:ext uri="{FF2B5EF4-FFF2-40B4-BE49-F238E27FC236}">
                <a16:creationId xmlns:a16="http://schemas.microsoft.com/office/drawing/2014/main" id="{3D6B00D2-129C-0CEF-BA67-1FF55EB9A557}"/>
              </a:ext>
            </a:extLst>
          </p:cNvPr>
          <p:cNvSpPr/>
          <p:nvPr/>
        </p:nvSpPr>
        <p:spPr>
          <a:xfrm>
            <a:off x="7573586" y="462612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51" name="Rectangle 50">
            <a:extLst>
              <a:ext uri="{FF2B5EF4-FFF2-40B4-BE49-F238E27FC236}">
                <a16:creationId xmlns:a16="http://schemas.microsoft.com/office/drawing/2014/main" id="{E0827E20-7405-FFB9-2565-8FAC27A5FB0E}"/>
              </a:ext>
            </a:extLst>
          </p:cNvPr>
          <p:cNvSpPr/>
          <p:nvPr/>
        </p:nvSpPr>
        <p:spPr>
          <a:xfrm>
            <a:off x="7573586" y="503092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56" name="Rectangle 55">
            <a:extLst>
              <a:ext uri="{FF2B5EF4-FFF2-40B4-BE49-F238E27FC236}">
                <a16:creationId xmlns:a16="http://schemas.microsoft.com/office/drawing/2014/main" id="{0EC44666-0A1F-3A17-B78A-1F368090C877}"/>
              </a:ext>
            </a:extLst>
          </p:cNvPr>
          <p:cNvSpPr/>
          <p:nvPr/>
        </p:nvSpPr>
        <p:spPr>
          <a:xfrm>
            <a:off x="7573586" y="5442173"/>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60" name="Rectangle 59">
            <a:extLst>
              <a:ext uri="{FF2B5EF4-FFF2-40B4-BE49-F238E27FC236}">
                <a16:creationId xmlns:a16="http://schemas.microsoft.com/office/drawing/2014/main" id="{5161181D-3C3B-6B6B-92A6-2A9FD58D47C9}"/>
              </a:ext>
            </a:extLst>
          </p:cNvPr>
          <p:cNvSpPr/>
          <p:nvPr/>
        </p:nvSpPr>
        <p:spPr>
          <a:xfrm>
            <a:off x="7573586" y="5842998"/>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3" name="Rectangle 2">
            <a:extLst>
              <a:ext uri="{FF2B5EF4-FFF2-40B4-BE49-F238E27FC236}">
                <a16:creationId xmlns:a16="http://schemas.microsoft.com/office/drawing/2014/main" id="{38AD9309-643D-6FEC-F8FF-06B9699558E6}"/>
              </a:ext>
            </a:extLst>
          </p:cNvPr>
          <p:cNvSpPr/>
          <p:nvPr/>
        </p:nvSpPr>
        <p:spPr>
          <a:xfrm>
            <a:off x="547685" y="1784361"/>
            <a:ext cx="2324635" cy="34923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Source</a:t>
            </a:r>
          </a:p>
        </p:txBody>
      </p:sp>
      <p:sp>
        <p:nvSpPr>
          <p:cNvPr id="13" name="Rectangle 12">
            <a:extLst>
              <a:ext uri="{FF2B5EF4-FFF2-40B4-BE49-F238E27FC236}">
                <a16:creationId xmlns:a16="http://schemas.microsoft.com/office/drawing/2014/main" id="{041BBE46-EEEF-23A8-4757-3E92289FF10C}"/>
              </a:ext>
            </a:extLst>
          </p:cNvPr>
          <p:cNvSpPr/>
          <p:nvPr/>
        </p:nvSpPr>
        <p:spPr>
          <a:xfrm>
            <a:off x="2947826" y="1784361"/>
            <a:ext cx="1090800"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Source type</a:t>
            </a:r>
          </a:p>
        </p:txBody>
      </p:sp>
      <p:sp>
        <p:nvSpPr>
          <p:cNvPr id="15" name="Rectangle 14">
            <a:extLst>
              <a:ext uri="{FF2B5EF4-FFF2-40B4-BE49-F238E27FC236}">
                <a16:creationId xmlns:a16="http://schemas.microsoft.com/office/drawing/2014/main" id="{0ED329E4-1821-B497-2CAB-2F810EE66074}"/>
              </a:ext>
            </a:extLst>
          </p:cNvPr>
          <p:cNvSpPr/>
          <p:nvPr/>
        </p:nvSpPr>
        <p:spPr>
          <a:xfrm>
            <a:off x="4114132" y="1784361"/>
            <a:ext cx="3383948"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Source title</a:t>
            </a:r>
          </a:p>
        </p:txBody>
      </p:sp>
      <p:sp>
        <p:nvSpPr>
          <p:cNvPr id="24" name="Rectangle 23">
            <a:extLst>
              <a:ext uri="{FF2B5EF4-FFF2-40B4-BE49-F238E27FC236}">
                <a16:creationId xmlns:a16="http://schemas.microsoft.com/office/drawing/2014/main" id="{5DA904A4-5DAB-0C32-06D1-CF24715FAB1E}"/>
              </a:ext>
            </a:extLst>
          </p:cNvPr>
          <p:cNvSpPr/>
          <p:nvPr/>
        </p:nvSpPr>
        <p:spPr>
          <a:xfrm>
            <a:off x="7573586" y="1784361"/>
            <a:ext cx="4063678"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IN" sz="1000" b="1" dirty="0">
                <a:solidFill>
                  <a:schemeClr val="bg1"/>
                </a:solidFill>
                <a:latin typeface="Arial"/>
              </a:rPr>
              <a:t>URL</a:t>
            </a:r>
            <a:endParaRPr kumimoji="0" lang="en-IN" sz="1000" b="1" i="0" u="none" strike="noStrike" kern="1200" cap="none" spc="0" normalizeH="0" baseline="0" noProof="0" dirty="0">
              <a:ln>
                <a:noFill/>
              </a:ln>
              <a:solidFill>
                <a:schemeClr val="bg1"/>
              </a:solidFill>
              <a:effectLst/>
              <a:uLnTx/>
              <a:uFillTx/>
              <a:latin typeface="Arial"/>
              <a:ea typeface="+mn-ea"/>
              <a:cs typeface="+mn-cs"/>
            </a:endParaRPr>
          </a:p>
        </p:txBody>
      </p:sp>
      <p:sp>
        <p:nvSpPr>
          <p:cNvPr id="9" name="Google Shape;507;p14">
            <a:extLst>
              <a:ext uri="{FF2B5EF4-FFF2-40B4-BE49-F238E27FC236}">
                <a16:creationId xmlns:a16="http://schemas.microsoft.com/office/drawing/2014/main" id="{7157E026-E160-BB44-4A4D-D49002E31CE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7785868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1" y="2582635"/>
            <a:ext cx="7823751" cy="16927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noProof="0" dirty="0">
                <a:ln>
                  <a:noFill/>
                </a:ln>
                <a:solidFill>
                  <a:schemeClr val="accent2"/>
                </a:solidFill>
                <a:effectLst/>
                <a:uLnTx/>
                <a:uFillTx/>
                <a:latin typeface="Arial"/>
                <a:ea typeface="Georgia"/>
                <a:cs typeface="Arial"/>
                <a:sym typeface="Arial"/>
              </a:rPr>
              <a:t>IIIa. Case</a:t>
            </a:r>
            <a:endParaRPr kumimoji="0" lang="en-US" sz="2000" b="1" i="0" u="none" strike="noStrike" kern="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noProof="0" dirty="0">
                <a:ln>
                  <a:noFill/>
                </a:ln>
                <a:solidFill>
                  <a:schemeClr val="bg1"/>
                </a:solidFill>
                <a:effectLst/>
                <a:uLnTx/>
                <a:uFillTx/>
                <a:latin typeface="Arial" panose="020B0604020202020204" pitchFamily="34" charset="0"/>
                <a:ea typeface="Georgia"/>
                <a:cs typeface="Arial" panose="020B0604020202020204" pitchFamily="34" charset="0"/>
                <a:sym typeface="Georgia"/>
              </a:rPr>
              <a:t>Real-life sanitized case example</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br>
              <a:rPr kumimoji="0" lang="en-US" sz="2000" b="1" i="0" u="none" strike="noStrike" kern="0" cap="none" spc="0" normalizeH="0" baseline="0" noProof="0" dirty="0">
                <a:ln>
                  <a:noFill/>
                </a:ln>
                <a:solidFill>
                  <a:schemeClr val="bg1"/>
                </a:solidFill>
                <a:effectLst/>
                <a:uLnTx/>
                <a:uFillTx/>
                <a:latin typeface="Georgia"/>
                <a:ea typeface="+mn-ea"/>
                <a:cs typeface="Arial"/>
                <a:sym typeface="Georgia"/>
              </a:rPr>
            </a:br>
            <a:r>
              <a:rPr kumimoji="0" lang="en-US"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Georgia"/>
              </a:rPr>
              <a:t>Business case for purchasing and implementing new software</a:t>
            </a:r>
            <a:endParaRPr kumimoji="0" lang="en-US" sz="20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
        <p:nvSpPr>
          <p:cNvPr id="2" name="Text Placeholder 1">
            <a:extLst>
              <a:ext uri="{FF2B5EF4-FFF2-40B4-BE49-F238E27FC236}">
                <a16:creationId xmlns:a16="http://schemas.microsoft.com/office/drawing/2014/main" id="{10B83034-0C18-8C6F-6490-82698F88FAB9}"/>
              </a:ext>
            </a:extLst>
          </p:cNvPr>
          <p:cNvSpPr>
            <a:spLocks noGrp="1"/>
          </p:cNvSpPr>
          <p:nvPr>
            <p:ph type="body" sz="quarter" idx="17"/>
          </p:nvPr>
        </p:nvSpPr>
        <p:spPr/>
        <p:txBody>
          <a:bodyPr/>
          <a:lstStyle/>
          <a:p>
            <a:endParaRPr lang="en-US"/>
          </a:p>
        </p:txBody>
      </p:sp>
      <p:sp>
        <p:nvSpPr>
          <p:cNvPr id="4" name="TextBox 3">
            <a:extLst>
              <a:ext uri="{FF2B5EF4-FFF2-40B4-BE49-F238E27FC236}">
                <a16:creationId xmlns:a16="http://schemas.microsoft.com/office/drawing/2014/main" id="{D94F7C43-AD2B-3F56-D6D2-D5023C66DA48}"/>
              </a:ext>
            </a:extLst>
          </p:cNvPr>
          <p:cNvSpPr txBox="1"/>
          <p:nvPr/>
        </p:nvSpPr>
        <p:spPr>
          <a:xfrm>
            <a:off x="914400" y="97403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3C39B5E3-32F6-7063-B2D7-FF45A8C5FE47}"/>
              </a:ext>
            </a:extLst>
          </p:cNvPr>
          <p:cNvSpPr txBox="1"/>
          <p:nvPr/>
        </p:nvSpPr>
        <p:spPr>
          <a:xfrm>
            <a:off x="1632857" y="751114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Tree>
    <p:extLst>
      <p:ext uri="{BB962C8B-B14F-4D97-AF65-F5344CB8AC3E}">
        <p14:creationId xmlns:p14="http://schemas.microsoft.com/office/powerpoint/2010/main" val="37098586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Disclaimer</a:t>
            </a:r>
            <a:endParaRPr lang="en-US" dirty="0"/>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details presented in this case example have been altered intentionally to safeguard any potential confidentiality concerns and ensure the privacy of individuals or entities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primary purpose of this content is to serve as a source of inspiration, offering guidance on structuring and presenting presentations, particularly in relation to data. It is crucial to emphasize that the content is not intended to be utilized as factual information. Instead, it should be viewed as a creative tool designed to inspire and inform, encouraging users to adapt and apply the principles demonstrated to their unique contexts and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content in this case example may also have internal inconsistencies due to the altered nature. Slideworks takes no responsibility for inaccuracies, inconsistencies, or similar in the presented content.</a:t>
            </a:r>
          </a:p>
        </p:txBody>
      </p:sp>
    </p:spTree>
    <p:extLst>
      <p:ext uri="{BB962C8B-B14F-4D97-AF65-F5344CB8AC3E}">
        <p14:creationId xmlns:p14="http://schemas.microsoft.com/office/powerpoint/2010/main" val="2305954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C5ECE490-5CBC-1F42-2518-00D599F3D80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5DDAB3-3C9D-A745-9E51-A13D096514D9}"/>
              </a:ext>
            </a:extLst>
          </p:cNvPr>
          <p:cNvSpPr/>
          <p:nvPr/>
        </p:nvSpPr>
        <p:spPr>
          <a:xfrm>
            <a:off x="0" y="0"/>
            <a:ext cx="12192000" cy="6858000"/>
          </a:xfrm>
          <a:prstGeom prst="rect">
            <a:avLst/>
          </a:prstGeom>
          <a:gradFill flip="none" rotWithShape="1">
            <a:gsLst>
              <a:gs pos="0">
                <a:schemeClr val="tx1">
                  <a:alpha val="0"/>
                </a:schemeClr>
              </a:gs>
              <a:gs pos="100000">
                <a:schemeClr val="tx1">
                  <a:alpha val="20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61F32"/>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3FD0579-31AD-189A-4F79-C519910BE5C2}"/>
              </a:ext>
            </a:extLst>
          </p:cNvPr>
          <p:cNvSpPr/>
          <p:nvPr/>
        </p:nvSpPr>
        <p:spPr>
          <a:xfrm>
            <a:off x="551942" y="326582"/>
            <a:ext cx="1998218" cy="1045018"/>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[Sanitized company logo]</a:t>
            </a:r>
          </a:p>
        </p:txBody>
      </p:sp>
      <p:sp>
        <p:nvSpPr>
          <p:cNvPr id="4" name="Text Placeholder 3">
            <a:extLst>
              <a:ext uri="{FF2B5EF4-FFF2-40B4-BE49-F238E27FC236}">
                <a16:creationId xmlns:a16="http://schemas.microsoft.com/office/drawing/2014/main" id="{CF9413D2-C3CE-F980-1B61-6DC6C2436A54}"/>
              </a:ext>
            </a:extLst>
          </p:cNvPr>
          <p:cNvSpPr>
            <a:spLocks noGrp="1"/>
          </p:cNvSpPr>
          <p:nvPr>
            <p:ph type="body" sz="quarter" idx="13"/>
          </p:nvPr>
        </p:nvSpPr>
        <p:spPr>
          <a:noFill/>
        </p:spPr>
        <p:txBody>
          <a:bodyPr/>
          <a:lstStyle/>
          <a:p>
            <a:r>
              <a:rPr lang="en-US" dirty="0">
                <a:solidFill>
                  <a:schemeClr val="bg1"/>
                </a:solidFill>
              </a:rPr>
              <a:t>August 15, 2024</a:t>
            </a:r>
          </a:p>
        </p:txBody>
      </p:sp>
      <p:sp>
        <p:nvSpPr>
          <p:cNvPr id="3" name="Subtitle 2">
            <a:extLst>
              <a:ext uri="{FF2B5EF4-FFF2-40B4-BE49-F238E27FC236}">
                <a16:creationId xmlns:a16="http://schemas.microsoft.com/office/drawing/2014/main" id="{FF5DD8AE-ED23-598E-A298-5169830A660C}"/>
              </a:ext>
            </a:extLst>
          </p:cNvPr>
          <p:cNvSpPr>
            <a:spLocks noGrp="1"/>
          </p:cNvSpPr>
          <p:nvPr>
            <p:ph type="subTitle" idx="1"/>
          </p:nvPr>
        </p:nvSpPr>
        <p:spPr>
          <a:xfrm>
            <a:off x="551940" y="4092559"/>
            <a:ext cx="7884000" cy="307777"/>
          </a:xfrm>
          <a:noFill/>
        </p:spPr>
        <p:txBody>
          <a:bodyPr/>
          <a:lstStyle/>
          <a:p>
            <a:r>
              <a:rPr lang="en-US" dirty="0">
                <a:solidFill>
                  <a:schemeClr val="bg1"/>
                </a:solidFill>
              </a:rPr>
              <a:t>Business case for purchasing and implementing SoftwareMax system</a:t>
            </a:r>
          </a:p>
        </p:txBody>
      </p:sp>
      <p:sp>
        <p:nvSpPr>
          <p:cNvPr id="2" name="Title 1">
            <a:extLst>
              <a:ext uri="{FF2B5EF4-FFF2-40B4-BE49-F238E27FC236}">
                <a16:creationId xmlns:a16="http://schemas.microsoft.com/office/drawing/2014/main" id="{05F86123-F6C7-2BFE-CE83-D5A79E25770E}"/>
              </a:ext>
            </a:extLst>
          </p:cNvPr>
          <p:cNvSpPr>
            <a:spLocks noGrp="1"/>
          </p:cNvSpPr>
          <p:nvPr>
            <p:ph type="title"/>
          </p:nvPr>
        </p:nvSpPr>
        <p:spPr>
          <a:xfrm>
            <a:off x="551942" y="2519680"/>
            <a:ext cx="10393964" cy="1451832"/>
          </a:xfrm>
          <a:noFill/>
        </p:spPr>
        <p:txBody>
          <a:bodyPr>
            <a:normAutofit/>
          </a:bodyPr>
          <a:lstStyle/>
          <a:p>
            <a:r>
              <a:rPr lang="en-US" dirty="0">
                <a:solidFill>
                  <a:schemeClr val="bg1"/>
                </a:solidFill>
              </a:rPr>
              <a:t>Project Rocketship</a:t>
            </a:r>
          </a:p>
        </p:txBody>
      </p:sp>
    </p:spTree>
    <p:extLst>
      <p:ext uri="{BB962C8B-B14F-4D97-AF65-F5344CB8AC3E}">
        <p14:creationId xmlns:p14="http://schemas.microsoft.com/office/powerpoint/2010/main" val="8094102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EF7B-109E-BD3C-D091-7C9277D8F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E5E71-F9D5-1BF2-E659-8C24E44C0D61}"/>
              </a:ext>
            </a:extLst>
          </p:cNvPr>
          <p:cNvSpPr>
            <a:spLocks noGrp="1"/>
          </p:cNvSpPr>
          <p:nvPr>
            <p:ph type="title"/>
          </p:nvPr>
        </p:nvSpPr>
        <p:spPr/>
        <p:txBody>
          <a:bodyPr/>
          <a:lstStyle/>
          <a:p>
            <a:r>
              <a:rPr lang="en-GB" dirty="0"/>
              <a:t>Executive summary</a:t>
            </a:r>
            <a:endParaRPr lang="en-DK" dirty="0"/>
          </a:p>
        </p:txBody>
      </p:sp>
      <p:sp>
        <p:nvSpPr>
          <p:cNvPr id="6" name="Text Placeholder 5">
            <a:extLst>
              <a:ext uri="{FF2B5EF4-FFF2-40B4-BE49-F238E27FC236}">
                <a16:creationId xmlns:a16="http://schemas.microsoft.com/office/drawing/2014/main" id="{42E083FE-74C9-ECB4-CE5D-B6424708C8FC}"/>
              </a:ext>
            </a:extLst>
          </p:cNvPr>
          <p:cNvSpPr>
            <a:spLocks noGrp="1"/>
          </p:cNvSpPr>
          <p:nvPr>
            <p:ph type="body" sz="quarter" idx="17"/>
          </p:nvPr>
        </p:nvSpPr>
        <p:spPr/>
        <p:txBody>
          <a:bodyPr/>
          <a:lstStyle/>
          <a:p>
            <a:endParaRPr lang="en-US"/>
          </a:p>
        </p:txBody>
      </p:sp>
      <p:sp>
        <p:nvSpPr>
          <p:cNvPr id="32" name="Rectangle 31">
            <a:extLst>
              <a:ext uri="{FF2B5EF4-FFF2-40B4-BE49-F238E27FC236}">
                <a16:creationId xmlns:a16="http://schemas.microsoft.com/office/drawing/2014/main" id="{10849FAE-5539-0755-2E33-7CF10519E80C}"/>
              </a:ext>
            </a:extLst>
          </p:cNvPr>
          <p:cNvSpPr/>
          <p:nvPr/>
        </p:nvSpPr>
        <p:spPr>
          <a:xfrm>
            <a:off x="550864" y="1368884"/>
            <a:ext cx="902811"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Problem</a:t>
            </a:r>
          </a:p>
        </p:txBody>
      </p:sp>
      <p:sp>
        <p:nvSpPr>
          <p:cNvPr id="7" name="Rectangle 6">
            <a:extLst>
              <a:ext uri="{FF2B5EF4-FFF2-40B4-BE49-F238E27FC236}">
                <a16:creationId xmlns:a16="http://schemas.microsoft.com/office/drawing/2014/main" id="{047F8CEC-287E-FFC7-AFB4-E448FBB6990C}"/>
              </a:ext>
            </a:extLst>
          </p:cNvPr>
          <p:cNvSpPr/>
          <p:nvPr/>
        </p:nvSpPr>
        <p:spPr>
          <a:xfrm>
            <a:off x="550864" y="1778000"/>
            <a:ext cx="3429000" cy="442068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tx1"/>
                </a:solidFill>
              </a:rPr>
              <a:t>IT consultancy services market has changed significantly in last years resulting in both new opportunities and threats</a:t>
            </a:r>
            <a:br>
              <a:rPr lang="en-US" sz="1200" dirty="0">
                <a:solidFill>
                  <a:schemeClr val="tx1"/>
                </a:solidFill>
              </a:rPr>
            </a:br>
            <a:endParaRPr lang="en-US" sz="1200" dirty="0">
              <a:solidFill>
                <a:schemeClr val="tx1"/>
              </a:solidFill>
            </a:endParaRPr>
          </a:p>
          <a:p>
            <a:pPr>
              <a:spcAft>
                <a:spcPts val="300"/>
              </a:spcAft>
            </a:pPr>
            <a:r>
              <a:rPr lang="en-US" sz="1200" b="1" dirty="0">
                <a:solidFill>
                  <a:schemeClr val="tx1"/>
                </a:solidFill>
              </a:rPr>
              <a:t>Opportunities:</a:t>
            </a:r>
            <a:r>
              <a:rPr lang="en-US" sz="1200" dirty="0">
                <a:solidFill>
                  <a:schemeClr val="tx1"/>
                </a:solidFill>
              </a:rPr>
              <a:t> </a:t>
            </a:r>
          </a:p>
          <a:p>
            <a:pPr marL="171450" indent="-171450">
              <a:spcAft>
                <a:spcPts val="300"/>
              </a:spcAft>
              <a:buFont typeface="Arial" panose="020B0604020202020204" pitchFamily="34" charset="0"/>
              <a:buChar char="•"/>
            </a:pPr>
            <a:r>
              <a:rPr lang="en-US" sz="1200" dirty="0">
                <a:solidFill>
                  <a:schemeClr val="tx1"/>
                </a:solidFill>
              </a:rPr>
              <a:t>Digitally-driven process improvements can lead to greater productivity and shorter development times</a:t>
            </a:r>
          </a:p>
          <a:p>
            <a:pPr marL="171450" indent="-171450">
              <a:spcAft>
                <a:spcPts val="300"/>
              </a:spcAft>
              <a:buFont typeface="Arial" panose="020B0604020202020204" pitchFamily="34" charset="0"/>
              <a:buChar char="•"/>
            </a:pPr>
            <a:r>
              <a:rPr lang="en-US" sz="1200" dirty="0">
                <a:solidFill>
                  <a:schemeClr val="tx1"/>
                </a:solidFill>
              </a:rPr>
              <a:t>Upskilling in new technologies expand our market share by 15-20% by allowing us to cater to more complex customers</a:t>
            </a:r>
          </a:p>
          <a:p>
            <a:pPr marL="171450" indent="-171450">
              <a:spcAft>
                <a:spcPts val="300"/>
              </a:spcAft>
              <a:buFont typeface="Arial" panose="020B0604020202020204" pitchFamily="34" charset="0"/>
              <a:buChar char="•"/>
            </a:pPr>
            <a:endParaRPr lang="en-US" sz="1200" dirty="0">
              <a:solidFill>
                <a:schemeClr val="tx1"/>
              </a:solidFill>
            </a:endParaRPr>
          </a:p>
          <a:p>
            <a:pPr>
              <a:spcAft>
                <a:spcPts val="300"/>
              </a:spcAft>
            </a:pPr>
            <a:r>
              <a:rPr lang="en-US" sz="1200" b="1" dirty="0">
                <a:solidFill>
                  <a:schemeClr val="tx1"/>
                </a:solidFill>
              </a:rPr>
              <a:t>Threats</a:t>
            </a:r>
          </a:p>
          <a:p>
            <a:pPr marL="171450" indent="-171450">
              <a:spcAft>
                <a:spcPts val="300"/>
              </a:spcAft>
              <a:buFont typeface="Arial" panose="020B0604020202020204" pitchFamily="34" charset="0"/>
              <a:buChar char="•"/>
            </a:pPr>
            <a:r>
              <a:rPr lang="en-US" sz="1200" dirty="0">
                <a:solidFill>
                  <a:schemeClr val="tx1"/>
                </a:solidFill>
              </a:rPr>
              <a:t>Failure to improve capabilities and pick up newest technology will result in further erosion of market share</a:t>
            </a:r>
          </a:p>
          <a:p>
            <a:pPr marL="171450" indent="-171450">
              <a:spcAft>
                <a:spcPts val="300"/>
              </a:spcAft>
              <a:buFont typeface="Arial" panose="020B0604020202020204" pitchFamily="34" charset="0"/>
              <a:buChar char="•"/>
            </a:pPr>
            <a:r>
              <a:rPr lang="en-US" sz="1200" dirty="0">
                <a:solidFill>
                  <a:schemeClr val="tx1"/>
                </a:solidFill>
              </a:rPr>
              <a:t>Failure to reduce product development time will result in continued cost increases</a:t>
            </a:r>
          </a:p>
          <a:p>
            <a:pPr marL="171450" indent="-171450">
              <a:spcAft>
                <a:spcPts val="300"/>
              </a:spcAft>
              <a:buFont typeface="Arial" panose="020B0604020202020204" pitchFamily="34" charset="0"/>
              <a:buChar char="•"/>
            </a:pPr>
            <a:endParaRPr lang="en-US" sz="1200" dirty="0">
              <a:solidFill>
                <a:schemeClr val="tx1"/>
              </a:solidFill>
            </a:endParaRPr>
          </a:p>
          <a:p>
            <a:pPr marL="171450" indent="-171450">
              <a:spcAft>
                <a:spcPts val="300"/>
              </a:spcAft>
              <a:buFont typeface="Arial" panose="020B0604020202020204" pitchFamily="34" charset="0"/>
              <a:buChar char="•"/>
            </a:pPr>
            <a:endParaRPr lang="en-US" sz="1200" dirty="0">
              <a:solidFill>
                <a:schemeClr val="tx1"/>
              </a:solidFill>
            </a:endParaRPr>
          </a:p>
          <a:p>
            <a:pPr>
              <a:spcAft>
                <a:spcPts val="300"/>
              </a:spcAft>
            </a:pPr>
            <a:endParaRPr lang="en-US" sz="1200" b="1" dirty="0">
              <a:solidFill>
                <a:schemeClr val="tx1"/>
              </a:solidFill>
            </a:endParaRPr>
          </a:p>
        </p:txBody>
      </p:sp>
      <p:sp>
        <p:nvSpPr>
          <p:cNvPr id="65" name="Rectangle 64">
            <a:extLst>
              <a:ext uri="{FF2B5EF4-FFF2-40B4-BE49-F238E27FC236}">
                <a16:creationId xmlns:a16="http://schemas.microsoft.com/office/drawing/2014/main" id="{1B908242-35B2-0568-4EC6-E6889F03DF9A}"/>
              </a:ext>
            </a:extLst>
          </p:cNvPr>
          <p:cNvSpPr/>
          <p:nvPr/>
        </p:nvSpPr>
        <p:spPr>
          <a:xfrm>
            <a:off x="4379406" y="1778000"/>
            <a:ext cx="3431094" cy="442068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tx1"/>
                </a:solidFill>
              </a:rPr>
              <a:t>Purchase and implement SoftwareMax system, developed by </a:t>
            </a:r>
            <a:r>
              <a:rPr lang="en-US" sz="1200" dirty="0" err="1">
                <a:solidFill>
                  <a:schemeClr val="tx1"/>
                </a:solidFill>
              </a:rPr>
              <a:t>SoftwareCo</a:t>
            </a:r>
            <a:endParaRPr lang="en-US" sz="1200" dirty="0">
              <a:solidFill>
                <a:schemeClr val="tx1"/>
              </a:solidFill>
            </a:endParaRPr>
          </a:p>
          <a:p>
            <a:pPr>
              <a:spcAft>
                <a:spcPts val="300"/>
              </a:spcAft>
            </a:pPr>
            <a:endParaRPr lang="en-US" sz="1200" dirty="0">
              <a:solidFill>
                <a:schemeClr val="tx1"/>
              </a:solidFill>
            </a:endParaRPr>
          </a:p>
          <a:p>
            <a:pPr>
              <a:spcAft>
                <a:spcPts val="300"/>
              </a:spcAft>
            </a:pPr>
            <a:r>
              <a:rPr lang="en-US" sz="1200" dirty="0">
                <a:solidFill>
                  <a:schemeClr val="tx1"/>
                </a:solidFill>
              </a:rPr>
              <a:t>Proposal includes:</a:t>
            </a:r>
          </a:p>
          <a:p>
            <a:pPr marL="171450" indent="-171450">
              <a:spcAft>
                <a:spcPts val="300"/>
              </a:spcAft>
              <a:buFont typeface="Arial" panose="020B0604020202020204" pitchFamily="34" charset="0"/>
              <a:buChar char="•"/>
            </a:pPr>
            <a:r>
              <a:rPr lang="en-US" sz="1200" dirty="0">
                <a:solidFill>
                  <a:schemeClr val="tx1"/>
                </a:solidFill>
              </a:rPr>
              <a:t>42 single-user licenses of </a:t>
            </a:r>
            <a:r>
              <a:rPr lang="en-US" sz="1200" dirty="0" err="1">
                <a:solidFill>
                  <a:schemeClr val="tx1"/>
                </a:solidFill>
              </a:rPr>
              <a:t>SystemMax</a:t>
            </a:r>
            <a:r>
              <a:rPr lang="en-US" sz="1200" dirty="0">
                <a:solidFill>
                  <a:schemeClr val="tx1"/>
                </a:solidFill>
              </a:rPr>
              <a:t> design module</a:t>
            </a:r>
          </a:p>
          <a:p>
            <a:pPr marL="171450" indent="-171450">
              <a:spcAft>
                <a:spcPts val="300"/>
              </a:spcAft>
              <a:buFont typeface="Arial" panose="020B0604020202020204" pitchFamily="34" charset="0"/>
              <a:buChar char="•"/>
            </a:pPr>
            <a:r>
              <a:rPr lang="en-US" sz="1200" dirty="0">
                <a:solidFill>
                  <a:schemeClr val="tx1"/>
                </a:solidFill>
              </a:rPr>
              <a:t>50 single-user licenses of </a:t>
            </a:r>
            <a:r>
              <a:rPr lang="en-US" sz="1200" dirty="0" err="1">
                <a:solidFill>
                  <a:schemeClr val="tx1"/>
                </a:solidFill>
              </a:rPr>
              <a:t>SystemMax</a:t>
            </a:r>
            <a:r>
              <a:rPr lang="en-US" sz="1200" dirty="0">
                <a:solidFill>
                  <a:schemeClr val="tx1"/>
                </a:solidFill>
              </a:rPr>
              <a:t> database module</a:t>
            </a:r>
          </a:p>
          <a:p>
            <a:pPr marL="171450" indent="-171450">
              <a:spcAft>
                <a:spcPts val="300"/>
              </a:spcAft>
              <a:buFont typeface="Arial" panose="020B0604020202020204" pitchFamily="34" charset="0"/>
              <a:buChar char="•"/>
            </a:pPr>
            <a:r>
              <a:rPr lang="en-US" sz="1200" dirty="0">
                <a:solidFill>
                  <a:schemeClr val="tx1"/>
                </a:solidFill>
              </a:rPr>
              <a:t>Purchase of Admin package</a:t>
            </a:r>
          </a:p>
          <a:p>
            <a:pPr marL="171450" indent="-171450">
              <a:spcAft>
                <a:spcPts val="300"/>
              </a:spcAft>
              <a:buFont typeface="Arial" panose="020B0604020202020204" pitchFamily="34" charset="0"/>
              <a:buChar char="•"/>
            </a:pPr>
            <a:r>
              <a:rPr lang="en-US" sz="1200" dirty="0">
                <a:solidFill>
                  <a:schemeClr val="tx1"/>
                </a:solidFill>
              </a:rPr>
              <a:t>Training for design engineers </a:t>
            </a:r>
          </a:p>
          <a:p>
            <a:pPr marL="171450" indent="-171450">
              <a:spcAft>
                <a:spcPts val="300"/>
              </a:spcAft>
              <a:buFont typeface="Arial" panose="020B0604020202020204" pitchFamily="34" charset="0"/>
              <a:buChar char="•"/>
            </a:pPr>
            <a:r>
              <a:rPr lang="en-US" sz="1200" dirty="0">
                <a:solidFill>
                  <a:schemeClr val="tx1"/>
                </a:solidFill>
              </a:rPr>
              <a:t>Purchase of installation and integration services</a:t>
            </a:r>
          </a:p>
          <a:p>
            <a:pPr marL="171450" indent="-171450">
              <a:spcAft>
                <a:spcPts val="300"/>
              </a:spcAft>
              <a:buFont typeface="Arial" panose="020B0604020202020204" pitchFamily="34" charset="0"/>
              <a:buChar char="•"/>
            </a:pPr>
            <a:r>
              <a:rPr lang="en-US" sz="1200" dirty="0">
                <a:solidFill>
                  <a:schemeClr val="tx1"/>
                </a:solidFill>
              </a:rPr>
              <a:t>Additional hardware purchases during second and third years of implementation</a:t>
            </a:r>
          </a:p>
          <a:p>
            <a:pPr marL="171450" indent="-171450">
              <a:spcAft>
                <a:spcPts val="300"/>
              </a:spcAft>
              <a:buFont typeface="Arial" panose="020B0604020202020204" pitchFamily="34" charset="0"/>
              <a:buChar char="•"/>
            </a:pPr>
            <a:endParaRPr lang="en-US" sz="1200" dirty="0">
              <a:solidFill>
                <a:schemeClr val="tx1"/>
              </a:solidFill>
            </a:endParaRPr>
          </a:p>
          <a:p>
            <a:pPr marL="171450" indent="-171450">
              <a:spcAft>
                <a:spcPts val="300"/>
              </a:spcAft>
              <a:buFont typeface="Arial" panose="020B0604020202020204" pitchFamily="34" charset="0"/>
              <a:buChar char="•"/>
            </a:pPr>
            <a:endParaRPr lang="en-US" sz="1200" dirty="0">
              <a:solidFill>
                <a:schemeClr val="tx1"/>
              </a:solidFill>
            </a:endParaRPr>
          </a:p>
          <a:p>
            <a:pPr>
              <a:spcAft>
                <a:spcPts val="300"/>
              </a:spcAft>
            </a:pPr>
            <a:r>
              <a:rPr lang="en-US" sz="1200" dirty="0">
                <a:solidFill>
                  <a:schemeClr val="tx1"/>
                </a:solidFill>
              </a:rPr>
              <a:t>This will result in an estimated $4.8M of accumulated cash flow by end of year 5 and a simple ROI of 388.6%</a:t>
            </a:r>
          </a:p>
        </p:txBody>
      </p:sp>
      <p:sp>
        <p:nvSpPr>
          <p:cNvPr id="66" name="Rectangle 65">
            <a:extLst>
              <a:ext uri="{FF2B5EF4-FFF2-40B4-BE49-F238E27FC236}">
                <a16:creationId xmlns:a16="http://schemas.microsoft.com/office/drawing/2014/main" id="{FF2B7A99-658F-37CA-7FA1-C14CB8881ADC}"/>
              </a:ext>
            </a:extLst>
          </p:cNvPr>
          <p:cNvSpPr/>
          <p:nvPr/>
        </p:nvSpPr>
        <p:spPr>
          <a:xfrm>
            <a:off x="8210042" y="1778000"/>
            <a:ext cx="3431094" cy="44206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bg1"/>
                </a:solidFill>
              </a:rPr>
              <a:t>We recommend option moving ahead with purchasing and implementing the SoftwareMax system</a:t>
            </a:r>
          </a:p>
          <a:p>
            <a:pPr>
              <a:spcAft>
                <a:spcPts val="300"/>
              </a:spcAft>
            </a:pPr>
            <a:endParaRPr lang="en-US" sz="1200" dirty="0">
              <a:solidFill>
                <a:schemeClr val="bg1"/>
              </a:solidFill>
            </a:endParaRPr>
          </a:p>
          <a:p>
            <a:pPr>
              <a:spcAft>
                <a:spcPts val="300"/>
              </a:spcAft>
            </a:pPr>
            <a:r>
              <a:rPr lang="en-US" sz="1200" dirty="0">
                <a:solidFill>
                  <a:schemeClr val="bg1"/>
                </a:solidFill>
              </a:rPr>
              <a:t>Project can be implemented over 5-6 months in each department and fully ramped up across company after 5 years</a:t>
            </a:r>
          </a:p>
          <a:p>
            <a:pPr marL="171450" indent="-171450">
              <a:spcAft>
                <a:spcPts val="300"/>
              </a:spcAft>
              <a:buFont typeface="Arial" panose="020B0604020202020204" pitchFamily="34" charset="0"/>
              <a:buChar char="•"/>
            </a:pPr>
            <a:r>
              <a:rPr lang="en-US" sz="1200" dirty="0">
                <a:solidFill>
                  <a:schemeClr val="bg1"/>
                </a:solidFill>
              </a:rPr>
              <a:t>Year 1 and 2 will focus on implementation throughout company</a:t>
            </a:r>
          </a:p>
          <a:p>
            <a:pPr marL="171450" indent="-171450">
              <a:spcAft>
                <a:spcPts val="300"/>
              </a:spcAft>
              <a:buFont typeface="Arial" panose="020B0604020202020204" pitchFamily="34" charset="0"/>
              <a:buChar char="•"/>
            </a:pPr>
            <a:r>
              <a:rPr lang="en-US" sz="1200" dirty="0">
                <a:solidFill>
                  <a:schemeClr val="bg1"/>
                </a:solidFill>
              </a:rPr>
              <a:t>Year 3 and 4 allow for ramp up phase</a:t>
            </a:r>
          </a:p>
          <a:p>
            <a:pPr marL="171450" indent="-171450">
              <a:spcAft>
                <a:spcPts val="300"/>
              </a:spcAft>
              <a:buFont typeface="Arial" panose="020B0604020202020204" pitchFamily="34" charset="0"/>
              <a:buChar char="•"/>
            </a:pPr>
            <a:r>
              <a:rPr lang="en-US" sz="1200" dirty="0">
                <a:solidFill>
                  <a:schemeClr val="bg1"/>
                </a:solidFill>
              </a:rPr>
              <a:t>Fully operational after year 5</a:t>
            </a:r>
          </a:p>
          <a:p>
            <a:pPr marL="171450" indent="-171450">
              <a:spcAft>
                <a:spcPts val="300"/>
              </a:spcAft>
              <a:buFont typeface="Arial" panose="020B0604020202020204" pitchFamily="34" charset="0"/>
              <a:buChar char="•"/>
            </a:pPr>
            <a:endParaRPr lang="en-US" sz="1200" dirty="0">
              <a:solidFill>
                <a:schemeClr val="bg1"/>
              </a:solidFill>
            </a:endParaRPr>
          </a:p>
          <a:p>
            <a:pPr>
              <a:spcAft>
                <a:spcPts val="300"/>
              </a:spcAft>
            </a:pPr>
            <a:r>
              <a:rPr lang="en-US" sz="1200" dirty="0">
                <a:solidFill>
                  <a:schemeClr val="bg1"/>
                </a:solidFill>
              </a:rPr>
              <a:t>Immediate next steps:</a:t>
            </a:r>
          </a:p>
          <a:p>
            <a:pPr marL="171450" indent="-171450">
              <a:spcAft>
                <a:spcPts val="300"/>
              </a:spcAft>
              <a:buFont typeface="Arial" panose="020B0604020202020204" pitchFamily="34" charset="0"/>
              <a:buChar char="•"/>
            </a:pPr>
            <a:r>
              <a:rPr lang="en-US" sz="1200" dirty="0">
                <a:solidFill>
                  <a:schemeClr val="bg1"/>
                </a:solidFill>
              </a:rPr>
              <a:t>Get go-ahead on SoftwareMax system</a:t>
            </a:r>
          </a:p>
          <a:p>
            <a:pPr marL="171450" indent="-171450">
              <a:spcAft>
                <a:spcPts val="300"/>
              </a:spcAft>
              <a:buFont typeface="Arial" panose="020B0604020202020204" pitchFamily="34" charset="0"/>
              <a:buChar char="•"/>
            </a:pPr>
            <a:r>
              <a:rPr lang="en-US" sz="1200" dirty="0">
                <a:solidFill>
                  <a:schemeClr val="bg1"/>
                </a:solidFill>
              </a:rPr>
              <a:t>Sign contract with </a:t>
            </a:r>
            <a:r>
              <a:rPr lang="en-US" sz="1200" dirty="0" err="1">
                <a:solidFill>
                  <a:schemeClr val="bg1"/>
                </a:solidFill>
              </a:rPr>
              <a:t>SoftwareCo</a:t>
            </a:r>
            <a:endParaRPr lang="en-US" sz="1200" dirty="0">
              <a:solidFill>
                <a:schemeClr val="bg1"/>
              </a:solidFill>
            </a:endParaRPr>
          </a:p>
          <a:p>
            <a:pPr marL="171450" indent="-171450">
              <a:spcAft>
                <a:spcPts val="300"/>
              </a:spcAft>
              <a:buFont typeface="Arial" panose="020B0604020202020204" pitchFamily="34" charset="0"/>
              <a:buChar char="•"/>
            </a:pPr>
            <a:r>
              <a:rPr lang="en-US" sz="1200" dirty="0">
                <a:solidFill>
                  <a:schemeClr val="bg1"/>
                </a:solidFill>
              </a:rPr>
              <a:t>Set project team for implementation/PMO</a:t>
            </a:r>
          </a:p>
          <a:p>
            <a:pPr marL="285750" indent="-285750">
              <a:spcAft>
                <a:spcPts val="300"/>
              </a:spcAft>
              <a:buFont typeface="Arial" panose="020B0604020202020204" pitchFamily="34" charset="0"/>
              <a:buChar char="•"/>
            </a:pPr>
            <a:endParaRPr lang="en-US" sz="1200" dirty="0">
              <a:solidFill>
                <a:schemeClr val="bg1"/>
              </a:solidFill>
            </a:endParaRPr>
          </a:p>
        </p:txBody>
      </p:sp>
      <p:sp>
        <p:nvSpPr>
          <p:cNvPr id="67" name="Rectangle 66">
            <a:extLst>
              <a:ext uri="{FF2B5EF4-FFF2-40B4-BE49-F238E27FC236}">
                <a16:creationId xmlns:a16="http://schemas.microsoft.com/office/drawing/2014/main" id="{AF494C85-737C-106E-130F-5B33370623E5}"/>
              </a:ext>
            </a:extLst>
          </p:cNvPr>
          <p:cNvSpPr/>
          <p:nvPr/>
        </p:nvSpPr>
        <p:spPr>
          <a:xfrm>
            <a:off x="4379406" y="1368884"/>
            <a:ext cx="89960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Solution</a:t>
            </a:r>
          </a:p>
        </p:txBody>
      </p:sp>
      <p:sp>
        <p:nvSpPr>
          <p:cNvPr id="68" name="Rectangle 67">
            <a:extLst>
              <a:ext uri="{FF2B5EF4-FFF2-40B4-BE49-F238E27FC236}">
                <a16:creationId xmlns:a16="http://schemas.microsoft.com/office/drawing/2014/main" id="{78913A5A-4AB3-D0AA-CF5B-A7BE07D9D99F}"/>
              </a:ext>
            </a:extLst>
          </p:cNvPr>
          <p:cNvSpPr/>
          <p:nvPr/>
        </p:nvSpPr>
        <p:spPr>
          <a:xfrm>
            <a:off x="8210042" y="1368884"/>
            <a:ext cx="298671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Recommendation and next steps</a:t>
            </a:r>
          </a:p>
        </p:txBody>
      </p:sp>
    </p:spTree>
    <p:extLst>
      <p:ext uri="{BB962C8B-B14F-4D97-AF65-F5344CB8AC3E}">
        <p14:creationId xmlns:p14="http://schemas.microsoft.com/office/powerpoint/2010/main" val="3556768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7D23-067D-DE9A-8BA9-7511646CB34B}"/>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78DBF80-4C67-30A2-6444-ABACAEC36B1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E78DBF80-4C67-30A2-6444-ABACAEC36B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8B698FD-299E-6F92-1439-BFB37247372E}"/>
              </a:ext>
            </a:extLst>
          </p:cNvPr>
          <p:cNvSpPr>
            <a:spLocks noGrp="1"/>
          </p:cNvSpPr>
          <p:nvPr>
            <p:ph type="title"/>
          </p:nvPr>
        </p:nvSpPr>
        <p:spPr>
          <a:xfrm>
            <a:off x="554735" y="1706563"/>
            <a:ext cx="4437395" cy="694944"/>
          </a:xfrm>
        </p:spPr>
        <p:txBody>
          <a:bodyPr vert="horz"/>
          <a:lstStyle/>
          <a:p>
            <a:r>
              <a:rPr lang="en-US" sz="4800" dirty="0"/>
              <a:t>Background and context</a:t>
            </a:r>
          </a:p>
        </p:txBody>
      </p:sp>
      <p:sp>
        <p:nvSpPr>
          <p:cNvPr id="2" name="Text Placeholder 1">
            <a:extLst>
              <a:ext uri="{FF2B5EF4-FFF2-40B4-BE49-F238E27FC236}">
                <a16:creationId xmlns:a16="http://schemas.microsoft.com/office/drawing/2014/main" id="{E9C1F254-FC5F-0D73-685F-AF581F62489C}"/>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0FF2599A-F688-1C2C-97F4-689737F7128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01</a:t>
            </a:r>
          </a:p>
        </p:txBody>
      </p:sp>
    </p:spTree>
    <p:extLst>
      <p:ext uri="{BB962C8B-B14F-4D97-AF65-F5344CB8AC3E}">
        <p14:creationId xmlns:p14="http://schemas.microsoft.com/office/powerpoint/2010/main" val="16057054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F8706-C45D-22F1-D5B3-3AA75D30C6F6}"/>
              </a:ext>
            </a:extLst>
          </p:cNvPr>
          <p:cNvSpPr>
            <a:spLocks noGrp="1"/>
          </p:cNvSpPr>
          <p:nvPr>
            <p:ph type="title"/>
          </p:nvPr>
        </p:nvSpPr>
        <p:spPr>
          <a:xfrm>
            <a:off x="554736" y="355092"/>
            <a:ext cx="11082528" cy="731520"/>
          </a:xfrm>
        </p:spPr>
        <p:txBody>
          <a:bodyPr/>
          <a:lstStyle/>
          <a:p>
            <a:r>
              <a:rPr lang="en-US" dirty="0"/>
              <a:t>This business case was created as a response to market opportunities combined with increasing technological changes</a:t>
            </a:r>
          </a:p>
        </p:txBody>
      </p:sp>
      <p:sp>
        <p:nvSpPr>
          <p:cNvPr id="6" name="Text Placeholder 5">
            <a:extLst>
              <a:ext uri="{FF2B5EF4-FFF2-40B4-BE49-F238E27FC236}">
                <a16:creationId xmlns:a16="http://schemas.microsoft.com/office/drawing/2014/main" id="{13DA6A9A-4E9B-61EB-89AA-37F7F84EDF5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0EEFD52C-B4E4-5E4E-1DDF-CBB6697198C8}"/>
              </a:ext>
            </a:extLst>
          </p:cNvPr>
          <p:cNvSpPr/>
          <p:nvPr/>
        </p:nvSpPr>
        <p:spPr>
          <a:xfrm>
            <a:off x="554736" y="1659617"/>
            <a:ext cx="5411190" cy="293888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tx1"/>
                </a:solidFill>
              </a:rPr>
              <a:t>Opportunities:</a:t>
            </a:r>
          </a:p>
          <a:p>
            <a:pPr marL="285750" indent="-285750">
              <a:spcBef>
                <a:spcPts val="300"/>
              </a:spcBef>
              <a:spcAft>
                <a:spcPts val="300"/>
              </a:spcAft>
              <a:buFont typeface="Arial" panose="020B0604020202020204" pitchFamily="34" charset="0"/>
              <a:buChar char="•"/>
            </a:pPr>
            <a:r>
              <a:rPr lang="en-US" sz="1400" dirty="0">
                <a:solidFill>
                  <a:schemeClr val="tx1"/>
                </a:solidFill>
              </a:rPr>
              <a:t>New efficiency and design software packages coming to market at attractive prices</a:t>
            </a:r>
          </a:p>
          <a:p>
            <a:pPr marL="285750" indent="-285750">
              <a:spcBef>
                <a:spcPts val="300"/>
              </a:spcBef>
              <a:spcAft>
                <a:spcPts val="300"/>
              </a:spcAft>
              <a:buFont typeface="Arial" panose="020B0604020202020204" pitchFamily="34" charset="0"/>
              <a:buChar char="•"/>
            </a:pPr>
            <a:r>
              <a:rPr lang="en-US" sz="1400" dirty="0">
                <a:solidFill>
                  <a:schemeClr val="tx1"/>
                </a:solidFill>
              </a:rPr>
              <a:t>New software can increase productivity and shorten design times, resulting in saved costs</a:t>
            </a:r>
          </a:p>
          <a:p>
            <a:pPr marL="285750" indent="-285750">
              <a:spcBef>
                <a:spcPts val="300"/>
              </a:spcBef>
              <a:spcAft>
                <a:spcPts val="300"/>
              </a:spcAft>
              <a:buFont typeface="Arial" panose="020B0604020202020204" pitchFamily="34" charset="0"/>
              <a:buChar char="•"/>
            </a:pPr>
            <a:r>
              <a:rPr lang="en-US" sz="1400" dirty="0">
                <a:solidFill>
                  <a:schemeClr val="tx1"/>
                </a:solidFill>
              </a:rPr>
              <a:t>In addition, new software can contribute to more complex product developments</a:t>
            </a:r>
          </a:p>
          <a:p>
            <a:pPr marL="285750" indent="-285750">
              <a:spcBef>
                <a:spcPts val="300"/>
              </a:spcBef>
              <a:spcAft>
                <a:spcPts val="300"/>
              </a:spcAft>
              <a:buFont typeface="Arial" panose="020B0604020202020204" pitchFamily="34" charset="0"/>
              <a:buChar char="•"/>
            </a:pPr>
            <a:r>
              <a:rPr lang="en-US" sz="1400" dirty="0">
                <a:solidFill>
                  <a:schemeClr val="tx1"/>
                </a:solidFill>
              </a:rPr>
              <a:t>SoftwareMax is one of the available solutions</a:t>
            </a:r>
          </a:p>
        </p:txBody>
      </p:sp>
      <p:sp>
        <p:nvSpPr>
          <p:cNvPr id="8" name="Rectangle 7">
            <a:extLst>
              <a:ext uri="{FF2B5EF4-FFF2-40B4-BE49-F238E27FC236}">
                <a16:creationId xmlns:a16="http://schemas.microsoft.com/office/drawing/2014/main" id="{3FD804FC-1C42-846E-FDF1-04414602FFFF}"/>
              </a:ext>
            </a:extLst>
          </p:cNvPr>
          <p:cNvSpPr/>
          <p:nvPr/>
        </p:nvSpPr>
        <p:spPr>
          <a:xfrm>
            <a:off x="6226074" y="1659617"/>
            <a:ext cx="5411190" cy="293888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tx1"/>
                </a:solidFill>
              </a:rPr>
              <a:t>Threats:</a:t>
            </a:r>
          </a:p>
          <a:p>
            <a:pPr marL="285750" indent="-285750">
              <a:spcBef>
                <a:spcPts val="300"/>
              </a:spcBef>
              <a:spcAft>
                <a:spcPts val="300"/>
              </a:spcAft>
              <a:buFont typeface="Arial" panose="020B0604020202020204" pitchFamily="34" charset="0"/>
              <a:buChar char="•"/>
            </a:pPr>
            <a:r>
              <a:rPr lang="en-US" sz="1400" dirty="0">
                <a:solidFill>
                  <a:schemeClr val="tx1"/>
                </a:solidFill>
              </a:rPr>
              <a:t>Changing user preferences require that IT functions be increasingly nimble and adaptive</a:t>
            </a:r>
          </a:p>
          <a:p>
            <a:pPr marL="285750" indent="-285750">
              <a:spcBef>
                <a:spcPts val="300"/>
              </a:spcBef>
              <a:spcAft>
                <a:spcPts val="300"/>
              </a:spcAft>
              <a:buFont typeface="Arial" panose="020B0604020202020204" pitchFamily="34" charset="0"/>
              <a:buChar char="•"/>
            </a:pPr>
            <a:r>
              <a:rPr lang="en-US" sz="1400" dirty="0">
                <a:solidFill>
                  <a:schemeClr val="tx1"/>
                </a:solidFill>
              </a:rPr>
              <a:t>Increasing adoption of digitization and technology across nearly every facet of operations</a:t>
            </a:r>
          </a:p>
          <a:p>
            <a:pPr marL="285750" indent="-285750">
              <a:spcBef>
                <a:spcPts val="300"/>
              </a:spcBef>
              <a:spcAft>
                <a:spcPts val="300"/>
              </a:spcAft>
              <a:buFont typeface="Arial" panose="020B0604020202020204" pitchFamily="34" charset="0"/>
              <a:buChar char="•"/>
            </a:pPr>
            <a:r>
              <a:rPr lang="en-US" sz="1400" dirty="0">
                <a:solidFill>
                  <a:schemeClr val="tx1"/>
                </a:solidFill>
              </a:rPr>
              <a:t>Failure to improve design capabilities will result in further erosion of market share</a:t>
            </a:r>
          </a:p>
          <a:p>
            <a:pPr marL="285750" indent="-285750">
              <a:spcBef>
                <a:spcPts val="300"/>
              </a:spcBef>
              <a:spcAft>
                <a:spcPts val="300"/>
              </a:spcAft>
              <a:buFont typeface="Arial" panose="020B0604020202020204" pitchFamily="34" charset="0"/>
              <a:buChar char="•"/>
            </a:pPr>
            <a:r>
              <a:rPr lang="en-US" sz="1400" dirty="0">
                <a:solidFill>
                  <a:schemeClr val="tx1"/>
                </a:solidFill>
              </a:rPr>
              <a:t>Failure to reduce product development time will result in continued design cost increases</a:t>
            </a:r>
          </a:p>
          <a:p>
            <a:pPr marL="285750" indent="-285750">
              <a:spcBef>
                <a:spcPts val="300"/>
              </a:spcBef>
              <a:spcAft>
                <a:spcPts val="300"/>
              </a:spcAft>
              <a:buFont typeface="Arial" panose="020B0604020202020204" pitchFamily="34" charset="0"/>
              <a:buChar char="•"/>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endParaRPr lang="en-US" sz="1400" dirty="0">
              <a:solidFill>
                <a:schemeClr val="tx1"/>
              </a:solidFill>
            </a:endParaRPr>
          </a:p>
          <a:p>
            <a:pPr>
              <a:spcBef>
                <a:spcPts val="300"/>
              </a:spcBef>
              <a:spcAft>
                <a:spcPts val="300"/>
              </a:spcAft>
            </a:pPr>
            <a:endParaRPr lang="en-US" sz="1600" b="1" dirty="0">
              <a:solidFill>
                <a:schemeClr val="tx1"/>
              </a:solidFill>
            </a:endParaRPr>
          </a:p>
        </p:txBody>
      </p:sp>
      <p:sp>
        <p:nvSpPr>
          <p:cNvPr id="11" name="Rectangle 10">
            <a:extLst>
              <a:ext uri="{FF2B5EF4-FFF2-40B4-BE49-F238E27FC236}">
                <a16:creationId xmlns:a16="http://schemas.microsoft.com/office/drawing/2014/main" id="{FBC9D3DB-88D7-3A71-17E6-3DE773B736CD}"/>
              </a:ext>
            </a:extLst>
          </p:cNvPr>
          <p:cNvSpPr/>
          <p:nvPr/>
        </p:nvSpPr>
        <p:spPr>
          <a:xfrm>
            <a:off x="554735" y="4810539"/>
            <a:ext cx="11082527" cy="139147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bg1"/>
                </a:solidFill>
              </a:rPr>
              <a:t>Purpose of this business case:</a:t>
            </a:r>
          </a:p>
          <a:p>
            <a:pPr>
              <a:spcBef>
                <a:spcPts val="300"/>
              </a:spcBef>
              <a:spcAft>
                <a:spcPts val="300"/>
              </a:spcAft>
            </a:pPr>
            <a:r>
              <a:rPr lang="en-US" sz="1400" dirty="0">
                <a:solidFill>
                  <a:schemeClr val="bg1"/>
                </a:solidFill>
              </a:rPr>
              <a:t>To provide </a:t>
            </a:r>
            <a:r>
              <a:rPr lang="en-US" sz="1400" dirty="0" err="1">
                <a:solidFill>
                  <a:schemeClr val="bg1"/>
                </a:solidFill>
              </a:rPr>
              <a:t>CompanyCo</a:t>
            </a:r>
            <a:r>
              <a:rPr lang="en-US" sz="1400" dirty="0">
                <a:solidFill>
                  <a:schemeClr val="bg1"/>
                </a:solidFill>
              </a:rPr>
              <a:t> Board with necessary financial projections, financial metrics, and assessment of contingencies and risks to support a decision either to accept or not accept the SoftwareMax proposal</a:t>
            </a:r>
          </a:p>
        </p:txBody>
      </p:sp>
      <p:sp>
        <p:nvSpPr>
          <p:cNvPr id="12" name="Google Shape;507;p14">
            <a:extLst>
              <a:ext uri="{FF2B5EF4-FFF2-40B4-BE49-F238E27FC236}">
                <a16:creationId xmlns:a16="http://schemas.microsoft.com/office/drawing/2014/main" id="{AB1E2877-0066-D69F-0731-BC05056B949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7325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Objectives of this template</a:t>
            </a:r>
            <a:endParaRPr lang="en-US" dirty="0"/>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523220"/>
          </a:xfrm>
          <a:prstGeom prst="rect">
            <a:avLst/>
          </a:prstGeom>
          <a:noFill/>
        </p:spPr>
        <p:txBody>
          <a:bodyPr wrap="square" rtlCol="0">
            <a:spAutoFit/>
          </a:bodyPr>
          <a:lstStyle/>
          <a:p>
            <a:r>
              <a:rPr lang="en-US" sz="1400" b="1" dirty="0"/>
              <a:t>The Business Case template includes a fully structured storyline complete with ready-to-use slides, as well as frameworks, tools, real-life examples, and best practices to help you:</a:t>
            </a:r>
          </a:p>
        </p:txBody>
      </p:sp>
      <p:sp>
        <p:nvSpPr>
          <p:cNvPr id="8" name="TextBox 7">
            <a:extLst>
              <a:ext uri="{FF2B5EF4-FFF2-40B4-BE49-F238E27FC236}">
                <a16:creationId xmlns:a16="http://schemas.microsoft.com/office/drawing/2014/main" id="{629C3659-E0A8-6A8F-C244-41BAC3111B0D}"/>
              </a:ext>
            </a:extLst>
          </p:cNvPr>
          <p:cNvSpPr txBox="1"/>
          <p:nvPr/>
        </p:nvSpPr>
        <p:spPr>
          <a:xfrm>
            <a:off x="857250" y="2225717"/>
            <a:ext cx="10783886" cy="307777"/>
          </a:xfrm>
          <a:prstGeom prst="rect">
            <a:avLst/>
          </a:prstGeom>
          <a:noFill/>
        </p:spPr>
        <p:txBody>
          <a:bodyPr wrap="square" rtlCol="0">
            <a:spAutoFit/>
          </a:bodyPr>
          <a:lstStyle/>
          <a:p>
            <a:r>
              <a:rPr lang="en-US" sz="1400" dirty="0"/>
              <a:t>Create and present a full and compelling business case to convince your stakeholders</a:t>
            </a:r>
          </a:p>
        </p:txBody>
      </p:sp>
      <p:sp>
        <p:nvSpPr>
          <p:cNvPr id="9" name="TextBox 8">
            <a:extLst>
              <a:ext uri="{FF2B5EF4-FFF2-40B4-BE49-F238E27FC236}">
                <a16:creationId xmlns:a16="http://schemas.microsoft.com/office/drawing/2014/main" id="{F4E73E8F-DB83-0B3F-7525-C36B119DF846}"/>
              </a:ext>
            </a:extLst>
          </p:cNvPr>
          <p:cNvSpPr txBox="1"/>
          <p:nvPr/>
        </p:nvSpPr>
        <p:spPr>
          <a:xfrm>
            <a:off x="857250" y="2872538"/>
            <a:ext cx="10783886" cy="307777"/>
          </a:xfrm>
          <a:prstGeom prst="rect">
            <a:avLst/>
          </a:prstGeom>
          <a:noFill/>
        </p:spPr>
        <p:txBody>
          <a:bodyPr wrap="square" rtlCol="0">
            <a:spAutoFit/>
          </a:bodyPr>
          <a:lstStyle/>
          <a:p>
            <a:r>
              <a:rPr lang="en-US" sz="1400" dirty="0"/>
              <a:t>Analyze and describe the business need in terms of problem or opportunity which your solution will tackle</a:t>
            </a:r>
          </a:p>
        </p:txBody>
      </p:sp>
      <p:sp>
        <p:nvSpPr>
          <p:cNvPr id="10" name="TextBox 9">
            <a:extLst>
              <a:ext uri="{FF2B5EF4-FFF2-40B4-BE49-F238E27FC236}">
                <a16:creationId xmlns:a16="http://schemas.microsoft.com/office/drawing/2014/main" id="{30F6A211-6686-DB45-BB1F-591BDF0751C9}"/>
              </a:ext>
            </a:extLst>
          </p:cNvPr>
          <p:cNvSpPr txBox="1"/>
          <p:nvPr/>
        </p:nvSpPr>
        <p:spPr>
          <a:xfrm>
            <a:off x="857250" y="3519359"/>
            <a:ext cx="10783886" cy="523220"/>
          </a:xfrm>
          <a:prstGeom prst="rect">
            <a:avLst/>
          </a:prstGeom>
          <a:noFill/>
        </p:spPr>
        <p:txBody>
          <a:bodyPr wrap="square" rtlCol="0">
            <a:spAutoFit/>
          </a:bodyPr>
          <a:lstStyle/>
          <a:p>
            <a:r>
              <a:rPr lang="en-US" sz="1400" dirty="0"/>
              <a:t>Present and discuss different solution options and dive deep on the recommended solution including solution details, tangible and intangible benefits, cost analysis etc.</a:t>
            </a:r>
          </a:p>
        </p:txBody>
      </p:sp>
      <p:sp>
        <p:nvSpPr>
          <p:cNvPr id="11" name="TextBox 10">
            <a:extLst>
              <a:ext uri="{FF2B5EF4-FFF2-40B4-BE49-F238E27FC236}">
                <a16:creationId xmlns:a16="http://schemas.microsoft.com/office/drawing/2014/main" id="{94659E0A-0473-C795-EA93-EBA436C9452A}"/>
              </a:ext>
            </a:extLst>
          </p:cNvPr>
          <p:cNvSpPr txBox="1"/>
          <p:nvPr/>
        </p:nvSpPr>
        <p:spPr>
          <a:xfrm>
            <a:off x="857250" y="4381623"/>
            <a:ext cx="10783886" cy="307777"/>
          </a:xfrm>
          <a:prstGeom prst="rect">
            <a:avLst/>
          </a:prstGeom>
          <a:noFill/>
        </p:spPr>
        <p:txBody>
          <a:bodyPr wrap="square" rtlCol="0">
            <a:spAutoFit/>
          </a:bodyPr>
          <a:lstStyle/>
          <a:p>
            <a:r>
              <a:rPr lang="en-US" sz="1400" dirty="0"/>
              <a:t>Analyze potential risks and possible mitigation tactics related to implementing the proposed business case</a:t>
            </a:r>
          </a:p>
        </p:txBody>
      </p:sp>
      <p:sp>
        <p:nvSpPr>
          <p:cNvPr id="12" name="TextBox 11">
            <a:extLst>
              <a:ext uri="{FF2B5EF4-FFF2-40B4-BE49-F238E27FC236}">
                <a16:creationId xmlns:a16="http://schemas.microsoft.com/office/drawing/2014/main" id="{9BEFF149-C3B8-4ABA-BBBB-FC899A6ECFC1}"/>
              </a:ext>
            </a:extLst>
          </p:cNvPr>
          <p:cNvSpPr txBox="1"/>
          <p:nvPr/>
        </p:nvSpPr>
        <p:spPr>
          <a:xfrm>
            <a:off x="857250" y="5028444"/>
            <a:ext cx="10783886" cy="307777"/>
          </a:xfrm>
          <a:prstGeom prst="rect">
            <a:avLst/>
          </a:prstGeom>
          <a:noFill/>
        </p:spPr>
        <p:txBody>
          <a:bodyPr wrap="square" rtlCol="0">
            <a:spAutoFit/>
          </a:bodyPr>
          <a:lstStyle/>
          <a:p>
            <a:r>
              <a:rPr lang="en-US" sz="1400" dirty="0"/>
              <a:t>Present timelines and roadmaps for the proposed solution, including team structure and governance model</a:t>
            </a:r>
          </a:p>
        </p:txBody>
      </p:sp>
      <p:sp>
        <p:nvSpPr>
          <p:cNvPr id="13" name="TextBox 12">
            <a:extLst>
              <a:ext uri="{FF2B5EF4-FFF2-40B4-BE49-F238E27FC236}">
                <a16:creationId xmlns:a16="http://schemas.microsoft.com/office/drawing/2014/main" id="{8541A250-036E-0E6E-39BF-279BE4E38C42}"/>
              </a:ext>
            </a:extLst>
          </p:cNvPr>
          <p:cNvSpPr txBox="1"/>
          <p:nvPr/>
        </p:nvSpPr>
        <p:spPr>
          <a:xfrm>
            <a:off x="857250" y="5675266"/>
            <a:ext cx="10783886" cy="307777"/>
          </a:xfrm>
          <a:prstGeom prst="rect">
            <a:avLst/>
          </a:prstGeom>
          <a:noFill/>
        </p:spPr>
        <p:txBody>
          <a:bodyPr wrap="square" rtlCol="0">
            <a:spAutoFit/>
          </a:bodyPr>
          <a:lstStyle/>
          <a:p>
            <a:r>
              <a:rPr lang="en-US" sz="1400" dirty="0"/>
              <a:t>Analyze financials and create a detailed Excel business case with ROI and NPV calculations</a:t>
            </a:r>
          </a:p>
        </p:txBody>
      </p:sp>
      <p:sp>
        <p:nvSpPr>
          <p:cNvPr id="14" name="Triangle 13">
            <a:extLst>
              <a:ext uri="{FF2B5EF4-FFF2-40B4-BE49-F238E27FC236}">
                <a16:creationId xmlns:a16="http://schemas.microsoft.com/office/drawing/2014/main" id="{9DEE58E4-7B2E-9C67-A784-FB8C14980DA6}"/>
              </a:ext>
            </a:extLst>
          </p:cNvPr>
          <p:cNvSpPr>
            <a:spLocks noChangeAspect="1"/>
          </p:cNvSpPr>
          <p:nvPr/>
        </p:nvSpPr>
        <p:spPr>
          <a:xfrm rot="5400000">
            <a:off x="580556" y="2289605"/>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46E28E73-A6FD-685D-0690-4CFF08835C5C}"/>
              </a:ext>
            </a:extLst>
          </p:cNvPr>
          <p:cNvSpPr>
            <a:spLocks noChangeAspect="1"/>
          </p:cNvSpPr>
          <p:nvPr/>
        </p:nvSpPr>
        <p:spPr>
          <a:xfrm rot="5400000">
            <a:off x="580556" y="2957971"/>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90BFBDBD-74CA-54B4-38C9-3A87712066D1}"/>
              </a:ext>
            </a:extLst>
          </p:cNvPr>
          <p:cNvSpPr>
            <a:spLocks noChangeAspect="1"/>
          </p:cNvSpPr>
          <p:nvPr/>
        </p:nvSpPr>
        <p:spPr>
          <a:xfrm rot="5400000">
            <a:off x="580556" y="3690969"/>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Triangle 16">
            <a:extLst>
              <a:ext uri="{FF2B5EF4-FFF2-40B4-BE49-F238E27FC236}">
                <a16:creationId xmlns:a16="http://schemas.microsoft.com/office/drawing/2014/main" id="{7F60D02A-901B-9672-2ABA-D767EE9C452C}"/>
              </a:ext>
            </a:extLst>
          </p:cNvPr>
          <p:cNvSpPr>
            <a:spLocks noChangeAspect="1"/>
          </p:cNvSpPr>
          <p:nvPr/>
        </p:nvSpPr>
        <p:spPr>
          <a:xfrm rot="5400000">
            <a:off x="580556" y="4445511"/>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riangle 17">
            <a:extLst>
              <a:ext uri="{FF2B5EF4-FFF2-40B4-BE49-F238E27FC236}">
                <a16:creationId xmlns:a16="http://schemas.microsoft.com/office/drawing/2014/main" id="{6BF6032E-E5AA-77C0-D9D1-77DF14FF60CA}"/>
              </a:ext>
            </a:extLst>
          </p:cNvPr>
          <p:cNvSpPr>
            <a:spLocks noChangeAspect="1"/>
          </p:cNvSpPr>
          <p:nvPr/>
        </p:nvSpPr>
        <p:spPr>
          <a:xfrm rot="5400000">
            <a:off x="580556" y="5092332"/>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Triangle 18">
            <a:extLst>
              <a:ext uri="{FF2B5EF4-FFF2-40B4-BE49-F238E27FC236}">
                <a16:creationId xmlns:a16="http://schemas.microsoft.com/office/drawing/2014/main" id="{8910FFF1-446A-F103-6AA6-3BF8ACF2D3F3}"/>
              </a:ext>
            </a:extLst>
          </p:cNvPr>
          <p:cNvSpPr>
            <a:spLocks noChangeAspect="1"/>
          </p:cNvSpPr>
          <p:nvPr/>
        </p:nvSpPr>
        <p:spPr>
          <a:xfrm rot="5400000">
            <a:off x="580556" y="5739154"/>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056112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913495"/>
            <a:ext cx="10091126" cy="10310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i="0" u="none" strike="noStrike" cap="none" dirty="0">
                <a:solidFill>
                  <a:schemeClr val="accent2"/>
                </a:solidFill>
                <a:latin typeface="Arial"/>
                <a:ea typeface="Arial"/>
                <a:cs typeface="Arial"/>
                <a:sym typeface="Arial"/>
              </a:rPr>
              <a:t>II. Template slides</a:t>
            </a:r>
            <a:endParaRPr lang="en-US" sz="2000" b="1" i="0" u="none" strike="noStrike" cap="none" dirty="0">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en-US" sz="3600" b="1" i="0" u="none" strike="noStrike" cap="none" dirty="0">
                <a:solidFill>
                  <a:schemeClr val="bg1"/>
                </a:solidFill>
                <a:latin typeface="Arial" panose="020B0604020202020204" pitchFamily="34" charset="0"/>
                <a:ea typeface="Georgia"/>
                <a:cs typeface="Arial" panose="020B0604020202020204" pitchFamily="34" charset="0"/>
                <a:sym typeface="Georgia"/>
              </a:rPr>
              <a:t>Business case</a:t>
            </a:r>
            <a:endParaRPr lang="en-US"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Tree>
    <p:extLst>
      <p:ext uri="{BB962C8B-B14F-4D97-AF65-F5344CB8AC3E}">
        <p14:creationId xmlns:p14="http://schemas.microsoft.com/office/powerpoint/2010/main" val="30457233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2EABB-C9CB-EF49-DC96-DE927B71BC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736880-052C-C48D-C2B7-8DA4769A8715}"/>
              </a:ext>
            </a:extLst>
          </p:cNvPr>
          <p:cNvSpPr>
            <a:spLocks noGrp="1"/>
          </p:cNvSpPr>
          <p:nvPr>
            <p:ph type="title"/>
          </p:nvPr>
        </p:nvSpPr>
        <p:spPr>
          <a:xfrm>
            <a:off x="554736" y="355092"/>
            <a:ext cx="11082528" cy="731520"/>
          </a:xfrm>
        </p:spPr>
        <p:txBody>
          <a:bodyPr/>
          <a:lstStyle/>
          <a:p>
            <a:r>
              <a:rPr lang="en-US" dirty="0"/>
              <a:t>The process included a broad group of stakeholders that provided contextual knowledge, and helped identify and evaluate opportunities</a:t>
            </a:r>
          </a:p>
        </p:txBody>
      </p:sp>
      <p:sp>
        <p:nvSpPr>
          <p:cNvPr id="6" name="Text Placeholder 5">
            <a:extLst>
              <a:ext uri="{FF2B5EF4-FFF2-40B4-BE49-F238E27FC236}">
                <a16:creationId xmlns:a16="http://schemas.microsoft.com/office/drawing/2014/main" id="{B100254F-E524-C0E3-9143-AD04AC321EF2}"/>
              </a:ext>
            </a:extLst>
          </p:cNvPr>
          <p:cNvSpPr>
            <a:spLocks noGrp="1"/>
          </p:cNvSpPr>
          <p:nvPr>
            <p:ph type="body" sz="quarter" idx="17"/>
          </p:nvPr>
        </p:nvSpPr>
        <p:spPr/>
        <p:txBody>
          <a:bodyPr/>
          <a:lstStyle/>
          <a:p>
            <a:endParaRPr lang="en-US"/>
          </a:p>
        </p:txBody>
      </p:sp>
      <p:sp>
        <p:nvSpPr>
          <p:cNvPr id="22" name="Google Shape;507;p14">
            <a:extLst>
              <a:ext uri="{FF2B5EF4-FFF2-40B4-BE49-F238E27FC236}">
                <a16:creationId xmlns:a16="http://schemas.microsoft.com/office/drawing/2014/main" id="{226F90E1-1585-A21F-0C51-E3E97DE0381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
        <p:nvSpPr>
          <p:cNvPr id="7" name="Manual Operation 6">
            <a:extLst>
              <a:ext uri="{FF2B5EF4-FFF2-40B4-BE49-F238E27FC236}">
                <a16:creationId xmlns:a16="http://schemas.microsoft.com/office/drawing/2014/main" id="{B347FEFD-7053-2FDC-B557-C6DC898CFB85}"/>
              </a:ext>
            </a:extLst>
          </p:cNvPr>
          <p:cNvSpPr/>
          <p:nvPr/>
        </p:nvSpPr>
        <p:spPr>
          <a:xfrm>
            <a:off x="1251514" y="2583400"/>
            <a:ext cx="3641357" cy="2510438"/>
          </a:xfrm>
          <a:prstGeom prst="flowChartManualOperation">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Oval 7">
            <a:extLst>
              <a:ext uri="{FF2B5EF4-FFF2-40B4-BE49-F238E27FC236}">
                <a16:creationId xmlns:a16="http://schemas.microsoft.com/office/drawing/2014/main" id="{9F9C0DC9-3746-52E0-EEFF-BB7317E855E6}"/>
              </a:ext>
            </a:extLst>
          </p:cNvPr>
          <p:cNvSpPr/>
          <p:nvPr/>
        </p:nvSpPr>
        <p:spPr>
          <a:xfrm rot="5400000">
            <a:off x="2831753" y="743528"/>
            <a:ext cx="480880" cy="36413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2BF2A72B-8A0E-38E3-9E39-81E2C6B4B7A3}"/>
              </a:ext>
            </a:extLst>
          </p:cNvPr>
          <p:cNvSpPr>
            <a:spLocks noChangeAspect="1"/>
          </p:cNvSpPr>
          <p:nvPr/>
        </p:nvSpPr>
        <p:spPr>
          <a:xfrm rot="5400000">
            <a:off x="2921032" y="3981344"/>
            <a:ext cx="289805" cy="22151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E03F9629-C465-8713-6864-E1FAAEDE6E52}"/>
              </a:ext>
            </a:extLst>
          </p:cNvPr>
          <p:cNvSpPr txBox="1"/>
          <p:nvPr/>
        </p:nvSpPr>
        <p:spPr>
          <a:xfrm>
            <a:off x="1761588" y="3527272"/>
            <a:ext cx="2621209" cy="622693"/>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Advisory committee sounding board</a:t>
            </a:r>
          </a:p>
        </p:txBody>
      </p:sp>
      <p:sp>
        <p:nvSpPr>
          <p:cNvPr id="30" name="TextBox 29">
            <a:extLst>
              <a:ext uri="{FF2B5EF4-FFF2-40B4-BE49-F238E27FC236}">
                <a16:creationId xmlns:a16="http://schemas.microsoft.com/office/drawing/2014/main" id="{ABD12365-086E-84EC-DB5B-604B77CF882D}"/>
              </a:ext>
            </a:extLst>
          </p:cNvPr>
          <p:cNvSpPr txBox="1"/>
          <p:nvPr/>
        </p:nvSpPr>
        <p:spPr>
          <a:xfrm>
            <a:off x="1559078" y="1408424"/>
            <a:ext cx="3026228" cy="622693"/>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Idea generation / brainstorming in project group</a:t>
            </a:r>
          </a:p>
        </p:txBody>
      </p:sp>
      <p:sp>
        <p:nvSpPr>
          <p:cNvPr id="31" name="TextBox 30">
            <a:extLst>
              <a:ext uri="{FF2B5EF4-FFF2-40B4-BE49-F238E27FC236}">
                <a16:creationId xmlns:a16="http://schemas.microsoft.com/office/drawing/2014/main" id="{66A86E79-6039-3D9D-8272-191360809B86}"/>
              </a:ext>
            </a:extLst>
          </p:cNvPr>
          <p:cNvSpPr txBox="1"/>
          <p:nvPr/>
        </p:nvSpPr>
        <p:spPr>
          <a:xfrm>
            <a:off x="1761588" y="5743656"/>
            <a:ext cx="2621209" cy="622693"/>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Final ideas for consideration</a:t>
            </a:r>
          </a:p>
        </p:txBody>
      </p:sp>
      <p:sp>
        <p:nvSpPr>
          <p:cNvPr id="32" name="Down Arrow 31">
            <a:extLst>
              <a:ext uri="{FF2B5EF4-FFF2-40B4-BE49-F238E27FC236}">
                <a16:creationId xmlns:a16="http://schemas.microsoft.com/office/drawing/2014/main" id="{479EAB5E-DC89-5B95-E3E4-A178465B0B83}"/>
              </a:ext>
            </a:extLst>
          </p:cNvPr>
          <p:cNvSpPr/>
          <p:nvPr/>
        </p:nvSpPr>
        <p:spPr>
          <a:xfrm>
            <a:off x="2770099" y="2018240"/>
            <a:ext cx="591670" cy="480881"/>
          </a:xfrm>
          <a:prstGeom prst="down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3" name="Down Arrow 32">
            <a:extLst>
              <a:ext uri="{FF2B5EF4-FFF2-40B4-BE49-F238E27FC236}">
                <a16:creationId xmlns:a16="http://schemas.microsoft.com/office/drawing/2014/main" id="{B1E1F8D4-ED1E-9CBE-A8E1-EF37815182AE}"/>
              </a:ext>
            </a:extLst>
          </p:cNvPr>
          <p:cNvSpPr/>
          <p:nvPr/>
        </p:nvSpPr>
        <p:spPr>
          <a:xfrm>
            <a:off x="2770099" y="5257819"/>
            <a:ext cx="591670" cy="480881"/>
          </a:xfrm>
          <a:prstGeom prst="down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4" name="Down Arrow 33">
            <a:extLst>
              <a:ext uri="{FF2B5EF4-FFF2-40B4-BE49-F238E27FC236}">
                <a16:creationId xmlns:a16="http://schemas.microsoft.com/office/drawing/2014/main" id="{550AA1C9-BD7A-2FEE-33D6-90414FCDDE81}"/>
              </a:ext>
            </a:extLst>
          </p:cNvPr>
          <p:cNvSpPr/>
          <p:nvPr/>
        </p:nvSpPr>
        <p:spPr>
          <a:xfrm>
            <a:off x="3677702" y="2008894"/>
            <a:ext cx="591670" cy="480881"/>
          </a:xfrm>
          <a:prstGeom prst="down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5" name="Down Arrow 34">
            <a:extLst>
              <a:ext uri="{FF2B5EF4-FFF2-40B4-BE49-F238E27FC236}">
                <a16:creationId xmlns:a16="http://schemas.microsoft.com/office/drawing/2014/main" id="{4991D673-EAEB-516B-695F-C5B5563EF57D}"/>
              </a:ext>
            </a:extLst>
          </p:cNvPr>
          <p:cNvSpPr/>
          <p:nvPr/>
        </p:nvSpPr>
        <p:spPr>
          <a:xfrm>
            <a:off x="1868754" y="2005054"/>
            <a:ext cx="591670" cy="480881"/>
          </a:xfrm>
          <a:prstGeom prst="down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6" name="TextBox 35">
            <a:extLst>
              <a:ext uri="{FF2B5EF4-FFF2-40B4-BE49-F238E27FC236}">
                <a16:creationId xmlns:a16="http://schemas.microsoft.com/office/drawing/2014/main" id="{FC16531F-69E6-B34D-6E20-6A8FF7A22606}"/>
              </a:ext>
            </a:extLst>
          </p:cNvPr>
          <p:cNvSpPr txBox="1"/>
          <p:nvPr/>
        </p:nvSpPr>
        <p:spPr>
          <a:xfrm>
            <a:off x="5745126" y="3361907"/>
            <a:ext cx="6044538" cy="1174976"/>
          </a:xfrm>
          <a:prstGeom prst="rect">
            <a:avLst/>
          </a:prstGeom>
          <a:ln w="6350">
            <a:noFill/>
            <a:miter lim="800000"/>
          </a:ln>
        </p:spPr>
        <p:txBody>
          <a:bodyPr vert="horz" wrap="square" lIns="0" tIns="0" rIns="0" bIns="0" rtlCol="0" anchor="ctr">
            <a:noAutofit/>
          </a:bodyPr>
          <a:lstStyle/>
          <a:p>
            <a:pPr marL="285750" indent="-285750" algn="l">
              <a:spcBef>
                <a:spcPts val="300"/>
              </a:spcBef>
              <a:spcAft>
                <a:spcPts val="300"/>
              </a:spcAft>
              <a:buFont typeface="Arial" panose="020B0604020202020204" pitchFamily="34" charset="0"/>
              <a:buChar char="•"/>
            </a:pPr>
            <a:r>
              <a:rPr lang="en-US" sz="1400" dirty="0"/>
              <a:t>Synthesized opportunities</a:t>
            </a:r>
          </a:p>
          <a:p>
            <a:pPr marL="285750" indent="-285750" algn="l">
              <a:spcBef>
                <a:spcPts val="300"/>
              </a:spcBef>
              <a:spcAft>
                <a:spcPts val="300"/>
              </a:spcAft>
              <a:buFont typeface="Arial" panose="020B0604020202020204" pitchFamily="34" charset="0"/>
              <a:buChar char="•"/>
            </a:pPr>
            <a:r>
              <a:rPr lang="en-US" sz="1400" dirty="0"/>
              <a:t>Applied prioritization framework</a:t>
            </a:r>
          </a:p>
          <a:p>
            <a:pPr marL="285750" indent="-285750" algn="l">
              <a:spcBef>
                <a:spcPts val="300"/>
              </a:spcBef>
              <a:spcAft>
                <a:spcPts val="300"/>
              </a:spcAft>
              <a:buFont typeface="Arial" panose="020B0604020202020204" pitchFamily="34" charset="0"/>
              <a:buChar char="•"/>
            </a:pPr>
            <a:r>
              <a:rPr lang="en-US" sz="1400" dirty="0"/>
              <a:t>Presented and refined with Advisory committee</a:t>
            </a:r>
          </a:p>
        </p:txBody>
      </p:sp>
      <p:sp>
        <p:nvSpPr>
          <p:cNvPr id="37" name="TextBox 36">
            <a:extLst>
              <a:ext uri="{FF2B5EF4-FFF2-40B4-BE49-F238E27FC236}">
                <a16:creationId xmlns:a16="http://schemas.microsoft.com/office/drawing/2014/main" id="{0FA7124D-DCD5-FD29-BA03-F222E5DDB84A}"/>
              </a:ext>
            </a:extLst>
          </p:cNvPr>
          <p:cNvSpPr txBox="1"/>
          <p:nvPr/>
        </p:nvSpPr>
        <p:spPr>
          <a:xfrm>
            <a:off x="5745126" y="1632172"/>
            <a:ext cx="6044538" cy="1174976"/>
          </a:xfrm>
          <a:prstGeom prst="rect">
            <a:avLst/>
          </a:prstGeom>
          <a:ln w="6350">
            <a:noFill/>
            <a:miter lim="800000"/>
          </a:ln>
        </p:spPr>
        <p:txBody>
          <a:bodyPr vert="horz" wrap="square" lIns="0" tIns="0" rIns="0" bIns="0" rtlCol="0" anchor="ctr">
            <a:noAutofit/>
          </a:bodyPr>
          <a:lstStyle/>
          <a:p>
            <a:pPr marL="285750" indent="-285750" algn="l">
              <a:spcBef>
                <a:spcPts val="300"/>
              </a:spcBef>
              <a:spcAft>
                <a:spcPts val="300"/>
              </a:spcAft>
              <a:buFont typeface="Arial" panose="020B0604020202020204" pitchFamily="34" charset="0"/>
              <a:buChar char="•"/>
            </a:pPr>
            <a:r>
              <a:rPr lang="en-US" sz="1400" dirty="0"/>
              <a:t>Initiated data request to all teams and division heads</a:t>
            </a:r>
          </a:p>
          <a:p>
            <a:pPr marL="285750" indent="-285750" algn="l">
              <a:spcBef>
                <a:spcPts val="300"/>
              </a:spcBef>
              <a:spcAft>
                <a:spcPts val="300"/>
              </a:spcAft>
              <a:buFont typeface="Arial" panose="020B0604020202020204" pitchFamily="34" charset="0"/>
              <a:buChar char="•"/>
            </a:pPr>
            <a:r>
              <a:rPr lang="en-US" sz="1400" dirty="0"/>
              <a:t>Conducted multiple CIO working sessions</a:t>
            </a:r>
          </a:p>
          <a:p>
            <a:pPr marL="285750" indent="-285750" algn="l">
              <a:spcBef>
                <a:spcPts val="300"/>
              </a:spcBef>
              <a:spcAft>
                <a:spcPts val="300"/>
              </a:spcAft>
              <a:buFont typeface="Arial" panose="020B0604020202020204" pitchFamily="34" charset="0"/>
              <a:buChar char="•"/>
            </a:pPr>
            <a:r>
              <a:rPr lang="en-US" sz="1400" dirty="0"/>
              <a:t>Utilized Digital Transformation brainstorming notes</a:t>
            </a:r>
          </a:p>
          <a:p>
            <a:pPr marL="285750" indent="-285750" algn="l">
              <a:spcBef>
                <a:spcPts val="300"/>
              </a:spcBef>
              <a:spcAft>
                <a:spcPts val="300"/>
              </a:spcAft>
              <a:buFont typeface="Arial" panose="020B0604020202020204" pitchFamily="34" charset="0"/>
              <a:buChar char="•"/>
            </a:pPr>
            <a:r>
              <a:rPr lang="en-US" sz="1400" dirty="0"/>
              <a:t>Distributed survey to all division heads, team leads, developers</a:t>
            </a:r>
          </a:p>
        </p:txBody>
      </p:sp>
      <p:sp>
        <p:nvSpPr>
          <p:cNvPr id="38" name="TextBox 37">
            <a:extLst>
              <a:ext uri="{FF2B5EF4-FFF2-40B4-BE49-F238E27FC236}">
                <a16:creationId xmlns:a16="http://schemas.microsoft.com/office/drawing/2014/main" id="{4C83F8F4-5A66-731E-8848-27A2DBED19F5}"/>
              </a:ext>
            </a:extLst>
          </p:cNvPr>
          <p:cNvSpPr txBox="1"/>
          <p:nvPr/>
        </p:nvSpPr>
        <p:spPr>
          <a:xfrm>
            <a:off x="5745126" y="5091642"/>
            <a:ext cx="6044538" cy="1174976"/>
          </a:xfrm>
          <a:prstGeom prst="rect">
            <a:avLst/>
          </a:prstGeom>
          <a:ln w="6350">
            <a:noFill/>
            <a:miter lim="800000"/>
          </a:ln>
        </p:spPr>
        <p:txBody>
          <a:bodyPr vert="horz" wrap="square" lIns="0" tIns="0" rIns="0" bIns="0" rtlCol="0" anchor="ctr">
            <a:noAutofit/>
          </a:bodyPr>
          <a:lstStyle/>
          <a:p>
            <a:pPr marL="285750" indent="-285750" algn="l">
              <a:spcBef>
                <a:spcPts val="300"/>
              </a:spcBef>
              <a:spcAft>
                <a:spcPts val="300"/>
              </a:spcAft>
              <a:buFont typeface="Arial" panose="020B0604020202020204" pitchFamily="34" charset="0"/>
              <a:buChar char="•"/>
            </a:pPr>
            <a:r>
              <a:rPr lang="en-US" sz="1400" dirty="0"/>
              <a:t>Finalized opportunities presented to Executive Leadership team for consideration</a:t>
            </a:r>
          </a:p>
        </p:txBody>
      </p:sp>
    </p:spTree>
    <p:extLst>
      <p:ext uri="{BB962C8B-B14F-4D97-AF65-F5344CB8AC3E}">
        <p14:creationId xmlns:p14="http://schemas.microsoft.com/office/powerpoint/2010/main" val="24503829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AFB26-7DCB-4B88-C169-B28FC99EFC7A}"/>
              </a:ext>
            </a:extLst>
          </p:cNvPr>
          <p:cNvSpPr>
            <a:spLocks noGrp="1"/>
          </p:cNvSpPr>
          <p:nvPr>
            <p:ph type="title"/>
          </p:nvPr>
        </p:nvSpPr>
        <p:spPr/>
        <p:txBody>
          <a:bodyPr/>
          <a:lstStyle/>
          <a:p>
            <a:r>
              <a:rPr lang="en-US" dirty="0"/>
              <a:t>Several considerations were identified through working sessions, surveys, and discussions with stakeholders</a:t>
            </a:r>
          </a:p>
        </p:txBody>
      </p:sp>
      <p:sp>
        <p:nvSpPr>
          <p:cNvPr id="4" name="Text Placeholder 3">
            <a:extLst>
              <a:ext uri="{FF2B5EF4-FFF2-40B4-BE49-F238E27FC236}">
                <a16:creationId xmlns:a16="http://schemas.microsoft.com/office/drawing/2014/main" id="{B4824B78-0714-8879-0252-EA7AD8A3AAA7}"/>
              </a:ext>
            </a:extLst>
          </p:cNvPr>
          <p:cNvSpPr>
            <a:spLocks noGrp="1"/>
          </p:cNvSpPr>
          <p:nvPr>
            <p:ph type="body" sz="quarter" idx="17"/>
          </p:nvPr>
        </p:nvSpPr>
        <p:spPr/>
        <p:txBody>
          <a:bodyPr/>
          <a:lstStyle/>
          <a:p>
            <a:endParaRPr lang="en-US"/>
          </a:p>
        </p:txBody>
      </p:sp>
      <p:sp>
        <p:nvSpPr>
          <p:cNvPr id="5" name="TextBox 4">
            <a:extLst>
              <a:ext uri="{FF2B5EF4-FFF2-40B4-BE49-F238E27FC236}">
                <a16:creationId xmlns:a16="http://schemas.microsoft.com/office/drawing/2014/main" id="{AF3F042A-8D51-152F-3841-8379B857DA30}"/>
              </a:ext>
            </a:extLst>
          </p:cNvPr>
          <p:cNvSpPr txBox="1"/>
          <p:nvPr/>
        </p:nvSpPr>
        <p:spPr>
          <a:xfrm>
            <a:off x="554736" y="1709566"/>
            <a:ext cx="11082528" cy="347947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b="1" dirty="0"/>
              <a:t>Considerations:</a:t>
            </a:r>
            <a:br>
              <a:rPr lang="en-US" sz="1600" b="1" dirty="0"/>
            </a:br>
            <a:endParaRPr lang="en-US" sz="1600" b="1" dirty="0"/>
          </a:p>
          <a:p>
            <a:pPr marL="742950" lvl="1" indent="-285750">
              <a:spcBef>
                <a:spcPts val="300"/>
              </a:spcBef>
              <a:spcAft>
                <a:spcPts val="900"/>
              </a:spcAft>
              <a:buFont typeface="Arial" panose="020B0604020202020204" pitchFamily="34" charset="0"/>
              <a:buChar char="•"/>
            </a:pPr>
            <a:r>
              <a:rPr lang="en-US" sz="1400" b="1" dirty="0"/>
              <a:t>Culture: </a:t>
            </a:r>
            <a:r>
              <a:rPr lang="en-US" sz="1400" dirty="0"/>
              <a:t>Divisions have high degree of autonomy, ingrained in culture. Feedback received from stakeholders indicates that this may be very difficult to overcome for certain opportunities identified</a:t>
            </a:r>
          </a:p>
          <a:p>
            <a:pPr marL="742950" lvl="1" indent="-285750">
              <a:spcBef>
                <a:spcPts val="300"/>
              </a:spcBef>
              <a:spcAft>
                <a:spcPts val="900"/>
              </a:spcAft>
              <a:buFont typeface="Arial" panose="020B0604020202020204" pitchFamily="34" charset="0"/>
              <a:buChar char="•"/>
            </a:pPr>
            <a:r>
              <a:rPr lang="en-US" sz="1400" b="1" dirty="0"/>
              <a:t>Collaboration: </a:t>
            </a:r>
            <a:r>
              <a:rPr lang="en-US" sz="1400" dirty="0"/>
              <a:t>Divisions have begun collaborating with respect to IT initiatives, both to improve service and reduce costs </a:t>
            </a:r>
          </a:p>
          <a:p>
            <a:pPr marL="742950" lvl="1" indent="-285750">
              <a:spcBef>
                <a:spcPts val="300"/>
              </a:spcBef>
              <a:spcAft>
                <a:spcPts val="900"/>
              </a:spcAft>
              <a:buFont typeface="Arial" panose="020B0604020202020204" pitchFamily="34" charset="0"/>
              <a:buChar char="•"/>
            </a:pPr>
            <a:r>
              <a:rPr lang="en-US" sz="1400" b="1" dirty="0"/>
              <a:t>Flexibility: </a:t>
            </a:r>
            <a:r>
              <a:rPr lang="en-US" sz="1400" dirty="0"/>
              <a:t>CIOs believe that while centralization may make sense for certain initiatives / opportunities, special consideration should be given to need to remain flexible / sufficiently nimble to respond to organizational and market demands</a:t>
            </a:r>
          </a:p>
          <a:p>
            <a:pPr marL="742950" lvl="1" indent="-285750">
              <a:spcBef>
                <a:spcPts val="300"/>
              </a:spcBef>
              <a:spcAft>
                <a:spcPts val="900"/>
              </a:spcAft>
              <a:buFont typeface="Arial" panose="020B0604020202020204" pitchFamily="34" charset="0"/>
              <a:buChar char="•"/>
            </a:pPr>
            <a:r>
              <a:rPr lang="en-US" sz="1400" b="1" dirty="0"/>
              <a:t>Trust: </a:t>
            </a:r>
            <a:r>
              <a:rPr lang="en-US" sz="1400" dirty="0"/>
              <a:t>Stakeholder discussions and survey results indicate lack of trust with respect to centralization initiatives. Historically, results have been mixed, and corresponding service enhancements and costs reductions have not been achieved</a:t>
            </a:r>
          </a:p>
          <a:p>
            <a:pPr marL="742950" lvl="1" indent="-285750">
              <a:spcBef>
                <a:spcPts val="300"/>
              </a:spcBef>
              <a:spcAft>
                <a:spcPts val="900"/>
              </a:spcAft>
              <a:buFont typeface="Arial" panose="020B0604020202020204" pitchFamily="34" charset="0"/>
              <a:buChar char="•"/>
            </a:pPr>
            <a:r>
              <a:rPr lang="en-US" sz="1400" b="1" dirty="0"/>
              <a:t>Timing: </a:t>
            </a:r>
            <a:r>
              <a:rPr lang="en-US" sz="1400" dirty="0"/>
              <a:t>Timing should be carefully considered as it will have significant impact on change management, available funding, and customer service. Design downtime and disruption during transition to new system must be negligible</a:t>
            </a:r>
          </a:p>
          <a:p>
            <a:pPr marL="742950" lvl="1" indent="-285750">
              <a:spcBef>
                <a:spcPts val="300"/>
              </a:spcBef>
              <a:spcAft>
                <a:spcPts val="900"/>
              </a:spcAft>
              <a:buFont typeface="Arial" panose="020B0604020202020204" pitchFamily="34" charset="0"/>
              <a:buChar char="•"/>
            </a:pPr>
            <a:r>
              <a:rPr lang="en-US" sz="1400" b="1" dirty="0"/>
              <a:t>Accountability:</a:t>
            </a:r>
            <a:r>
              <a:rPr lang="en-US" sz="1400" dirty="0"/>
              <a:t> For any opportunity pursued, there must be clearly articulated service expectations and responsibilities among divisions and HQ</a:t>
            </a:r>
          </a:p>
          <a:p>
            <a:pPr marL="742950" lvl="1" indent="-285750">
              <a:spcBef>
                <a:spcPts val="300"/>
              </a:spcBef>
              <a:spcAft>
                <a:spcPts val="900"/>
              </a:spcAft>
              <a:buFont typeface="Arial" panose="020B0604020202020204" pitchFamily="34" charset="0"/>
              <a:buChar char="•"/>
            </a:pPr>
            <a:r>
              <a:rPr lang="en-US" sz="1400" b="1" dirty="0"/>
              <a:t>Funding: </a:t>
            </a:r>
            <a:r>
              <a:rPr lang="en-US" sz="1400" dirty="0"/>
              <a:t>Funding will be supported by R&amp;D budgets for 2025-2027, which cannot rise more than 10% above current (2024) level</a:t>
            </a:r>
            <a:endParaRPr lang="en-US" sz="1600" dirty="0"/>
          </a:p>
        </p:txBody>
      </p:sp>
      <p:sp>
        <p:nvSpPr>
          <p:cNvPr id="6" name="Oval 5">
            <a:extLst>
              <a:ext uri="{FF2B5EF4-FFF2-40B4-BE49-F238E27FC236}">
                <a16:creationId xmlns:a16="http://schemas.microsoft.com/office/drawing/2014/main" id="{AC22BE61-D5F3-BF3D-1ECA-91C3DA01A196}"/>
              </a:ext>
            </a:extLst>
          </p:cNvPr>
          <p:cNvSpPr/>
          <p:nvPr/>
        </p:nvSpPr>
        <p:spPr>
          <a:xfrm>
            <a:off x="792790" y="2232561"/>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1</a:t>
            </a:r>
          </a:p>
        </p:txBody>
      </p:sp>
      <p:sp>
        <p:nvSpPr>
          <p:cNvPr id="7" name="Oval 6">
            <a:extLst>
              <a:ext uri="{FF2B5EF4-FFF2-40B4-BE49-F238E27FC236}">
                <a16:creationId xmlns:a16="http://schemas.microsoft.com/office/drawing/2014/main" id="{D778C660-ECD5-DD21-A06C-37BBC6D79153}"/>
              </a:ext>
            </a:extLst>
          </p:cNvPr>
          <p:cNvSpPr/>
          <p:nvPr/>
        </p:nvSpPr>
        <p:spPr>
          <a:xfrm>
            <a:off x="792790" y="2797418"/>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2</a:t>
            </a:r>
          </a:p>
        </p:txBody>
      </p:sp>
      <p:sp>
        <p:nvSpPr>
          <p:cNvPr id="8" name="Oval 7">
            <a:extLst>
              <a:ext uri="{FF2B5EF4-FFF2-40B4-BE49-F238E27FC236}">
                <a16:creationId xmlns:a16="http://schemas.microsoft.com/office/drawing/2014/main" id="{9E2CDAD8-392B-9A14-F393-F4D615463F7F}"/>
              </a:ext>
            </a:extLst>
          </p:cNvPr>
          <p:cNvSpPr/>
          <p:nvPr/>
        </p:nvSpPr>
        <p:spPr>
          <a:xfrm>
            <a:off x="792790" y="3182395"/>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a:t>
            </a:r>
          </a:p>
        </p:txBody>
      </p:sp>
      <p:sp>
        <p:nvSpPr>
          <p:cNvPr id="9" name="Oval 8">
            <a:extLst>
              <a:ext uri="{FF2B5EF4-FFF2-40B4-BE49-F238E27FC236}">
                <a16:creationId xmlns:a16="http://schemas.microsoft.com/office/drawing/2014/main" id="{3EF17333-8CF3-2C00-F844-3C3344C81109}"/>
              </a:ext>
            </a:extLst>
          </p:cNvPr>
          <p:cNvSpPr/>
          <p:nvPr/>
        </p:nvSpPr>
        <p:spPr>
          <a:xfrm>
            <a:off x="792790" y="3747252"/>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4</a:t>
            </a:r>
          </a:p>
        </p:txBody>
      </p:sp>
      <p:sp>
        <p:nvSpPr>
          <p:cNvPr id="10" name="Oval 9">
            <a:extLst>
              <a:ext uri="{FF2B5EF4-FFF2-40B4-BE49-F238E27FC236}">
                <a16:creationId xmlns:a16="http://schemas.microsoft.com/office/drawing/2014/main" id="{47A9984B-AF14-BA4A-E7FF-03C24489EF7E}"/>
              </a:ext>
            </a:extLst>
          </p:cNvPr>
          <p:cNvSpPr/>
          <p:nvPr/>
        </p:nvSpPr>
        <p:spPr>
          <a:xfrm>
            <a:off x="792790" y="4312109"/>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5</a:t>
            </a:r>
          </a:p>
        </p:txBody>
      </p:sp>
      <p:sp>
        <p:nvSpPr>
          <p:cNvPr id="11" name="Oval 10">
            <a:extLst>
              <a:ext uri="{FF2B5EF4-FFF2-40B4-BE49-F238E27FC236}">
                <a16:creationId xmlns:a16="http://schemas.microsoft.com/office/drawing/2014/main" id="{B13268F2-0E39-062F-C344-477B40A2397B}"/>
              </a:ext>
            </a:extLst>
          </p:cNvPr>
          <p:cNvSpPr/>
          <p:nvPr/>
        </p:nvSpPr>
        <p:spPr>
          <a:xfrm>
            <a:off x="792790" y="4921936"/>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6</a:t>
            </a:r>
          </a:p>
        </p:txBody>
      </p:sp>
      <p:sp>
        <p:nvSpPr>
          <p:cNvPr id="15" name="Oval 14">
            <a:extLst>
              <a:ext uri="{FF2B5EF4-FFF2-40B4-BE49-F238E27FC236}">
                <a16:creationId xmlns:a16="http://schemas.microsoft.com/office/drawing/2014/main" id="{0D3251D4-AC34-8740-41B8-8BCB719F8D8C}"/>
              </a:ext>
            </a:extLst>
          </p:cNvPr>
          <p:cNvSpPr/>
          <p:nvPr/>
        </p:nvSpPr>
        <p:spPr>
          <a:xfrm>
            <a:off x="792790" y="5471640"/>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7</a:t>
            </a:r>
          </a:p>
        </p:txBody>
      </p:sp>
      <p:sp>
        <p:nvSpPr>
          <p:cNvPr id="16" name="Google Shape;507;p14">
            <a:extLst>
              <a:ext uri="{FF2B5EF4-FFF2-40B4-BE49-F238E27FC236}">
                <a16:creationId xmlns:a16="http://schemas.microsoft.com/office/drawing/2014/main" id="{902F72EC-AF3B-D2DC-1D76-BD790F944C8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585310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9FC70-4613-2B24-E4C6-75CF438DDAE6}"/>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3C7BD4-EB69-EADC-EF2D-D5F91F5C6E2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923C7BD4-EB69-EADC-EF2D-D5F91F5C6E2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46C3402-68E0-10E2-182A-B5BA5DC32E5E}"/>
              </a:ext>
            </a:extLst>
          </p:cNvPr>
          <p:cNvSpPr>
            <a:spLocks noGrp="1"/>
          </p:cNvSpPr>
          <p:nvPr>
            <p:ph type="title"/>
          </p:nvPr>
        </p:nvSpPr>
        <p:spPr>
          <a:xfrm>
            <a:off x="554735" y="1706563"/>
            <a:ext cx="4437395" cy="694944"/>
          </a:xfrm>
        </p:spPr>
        <p:txBody>
          <a:bodyPr vert="horz"/>
          <a:lstStyle/>
          <a:p>
            <a:r>
              <a:rPr lang="en-US" sz="4800" dirty="0"/>
              <a:t>Objectives and solution</a:t>
            </a:r>
          </a:p>
        </p:txBody>
      </p:sp>
      <p:sp>
        <p:nvSpPr>
          <p:cNvPr id="2" name="Text Placeholder 1">
            <a:extLst>
              <a:ext uri="{FF2B5EF4-FFF2-40B4-BE49-F238E27FC236}">
                <a16:creationId xmlns:a16="http://schemas.microsoft.com/office/drawing/2014/main" id="{8312AB40-DBCD-3B26-742A-4897E5915CB9}"/>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777D0537-E149-9F07-2531-3F8BC1CFF1DE}"/>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02</a:t>
            </a:r>
          </a:p>
        </p:txBody>
      </p:sp>
    </p:spTree>
    <p:extLst>
      <p:ext uri="{BB962C8B-B14F-4D97-AF65-F5344CB8AC3E}">
        <p14:creationId xmlns:p14="http://schemas.microsoft.com/office/powerpoint/2010/main" val="563677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65A36-1C58-7F9F-F446-A6570D03EE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28B418-0DB2-5E16-B789-33B86BC381EA}"/>
              </a:ext>
            </a:extLst>
          </p:cNvPr>
          <p:cNvSpPr>
            <a:spLocks noGrp="1"/>
          </p:cNvSpPr>
          <p:nvPr>
            <p:ph type="title"/>
          </p:nvPr>
        </p:nvSpPr>
        <p:spPr/>
        <p:txBody>
          <a:bodyPr/>
          <a:lstStyle/>
          <a:p>
            <a:r>
              <a:rPr lang="en-US" dirty="0"/>
              <a:t>There are three main objectives for implementing a new software system</a:t>
            </a:r>
          </a:p>
        </p:txBody>
      </p:sp>
      <p:sp>
        <p:nvSpPr>
          <p:cNvPr id="6" name="Text Placeholder 5">
            <a:extLst>
              <a:ext uri="{FF2B5EF4-FFF2-40B4-BE49-F238E27FC236}">
                <a16:creationId xmlns:a16="http://schemas.microsoft.com/office/drawing/2014/main" id="{2072904E-14B2-771F-6A13-A7D7AAEBE415}"/>
              </a:ext>
            </a:extLst>
          </p:cNvPr>
          <p:cNvSpPr>
            <a:spLocks noGrp="1"/>
          </p:cNvSpPr>
          <p:nvPr>
            <p:ph type="body" sz="quarter" idx="17"/>
          </p:nvPr>
        </p:nvSpPr>
        <p:spPr/>
        <p:txBody>
          <a:bodyPr/>
          <a:lstStyle/>
          <a:p>
            <a:endParaRPr lang="en-US"/>
          </a:p>
        </p:txBody>
      </p:sp>
      <p:sp>
        <p:nvSpPr>
          <p:cNvPr id="8" name="Rectangle 3">
            <a:extLst>
              <a:ext uri="{FF2B5EF4-FFF2-40B4-BE49-F238E27FC236}">
                <a16:creationId xmlns:a16="http://schemas.microsoft.com/office/drawing/2014/main" id="{7AAE19EE-939C-3E9C-3A14-9A3A4AD71915}"/>
              </a:ext>
            </a:extLst>
          </p:cNvPr>
          <p:cNvSpPr/>
          <p:nvPr/>
        </p:nvSpPr>
        <p:spPr>
          <a:xfrm>
            <a:off x="554736"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9" name="Rectangle 4">
            <a:extLst>
              <a:ext uri="{FF2B5EF4-FFF2-40B4-BE49-F238E27FC236}">
                <a16:creationId xmlns:a16="http://schemas.microsoft.com/office/drawing/2014/main" id="{442B572C-6D61-EF33-783E-EDFFA98D4F26}"/>
              </a:ext>
            </a:extLst>
          </p:cNvPr>
          <p:cNvSpPr/>
          <p:nvPr/>
        </p:nvSpPr>
        <p:spPr>
          <a:xfrm>
            <a:off x="4292324"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10" name="Rectangle 5">
            <a:extLst>
              <a:ext uri="{FF2B5EF4-FFF2-40B4-BE49-F238E27FC236}">
                <a16:creationId xmlns:a16="http://schemas.microsoft.com/office/drawing/2014/main" id="{52CC2172-B465-63DC-3BC6-B875B26A82B1}"/>
              </a:ext>
            </a:extLst>
          </p:cNvPr>
          <p:cNvSpPr/>
          <p:nvPr/>
        </p:nvSpPr>
        <p:spPr>
          <a:xfrm>
            <a:off x="8029912"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11" name="TextBox 30">
            <a:extLst>
              <a:ext uri="{FF2B5EF4-FFF2-40B4-BE49-F238E27FC236}">
                <a16:creationId xmlns:a16="http://schemas.microsoft.com/office/drawing/2014/main" id="{0AE14AD1-5462-0F92-28AB-52560BB03458}"/>
              </a:ext>
            </a:extLst>
          </p:cNvPr>
          <p:cNvSpPr txBox="1"/>
          <p:nvPr/>
        </p:nvSpPr>
        <p:spPr>
          <a:xfrm>
            <a:off x="737435"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chemeClr val="tx1"/>
                </a:solidFill>
              </a:rPr>
              <a:t>Lower costs</a:t>
            </a:r>
            <a:endParaRPr kumimoji="0" lang="en-US" sz="1800" b="1" i="0" u="none" strike="noStrike" kern="0" cap="none" spc="0" normalizeH="0" baseline="0" noProof="0" dirty="0">
              <a:ln>
                <a:noFill/>
              </a:ln>
              <a:solidFill>
                <a:schemeClr val="tx1"/>
              </a:solidFill>
              <a:effectLst/>
              <a:uLnTx/>
              <a:uFillTx/>
              <a:cs typeface="Poppins" pitchFamily="2" charset="77"/>
            </a:endParaRPr>
          </a:p>
        </p:txBody>
      </p:sp>
      <p:sp>
        <p:nvSpPr>
          <p:cNvPr id="13" name="TextBox 31">
            <a:extLst>
              <a:ext uri="{FF2B5EF4-FFF2-40B4-BE49-F238E27FC236}">
                <a16:creationId xmlns:a16="http://schemas.microsoft.com/office/drawing/2014/main" id="{1BE1F7CA-A13A-EC6A-1231-8BA1AE056298}"/>
              </a:ext>
            </a:extLst>
          </p:cNvPr>
          <p:cNvSpPr txBox="1"/>
          <p:nvPr/>
        </p:nvSpPr>
        <p:spPr>
          <a:xfrm>
            <a:off x="4475023" y="3199094"/>
            <a:ext cx="3239478" cy="553998"/>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Cater to more complex customers</a:t>
            </a:r>
          </a:p>
        </p:txBody>
      </p:sp>
      <p:sp>
        <p:nvSpPr>
          <p:cNvPr id="14" name="TextBox 32">
            <a:extLst>
              <a:ext uri="{FF2B5EF4-FFF2-40B4-BE49-F238E27FC236}">
                <a16:creationId xmlns:a16="http://schemas.microsoft.com/office/drawing/2014/main" id="{E7A62C0E-F23D-1A0E-F02C-EB17E64B7F2D}"/>
              </a:ext>
            </a:extLst>
          </p:cNvPr>
          <p:cNvSpPr txBox="1"/>
          <p:nvPr/>
        </p:nvSpPr>
        <p:spPr>
          <a:xfrm>
            <a:off x="8212611"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Reduce time to market</a:t>
            </a:r>
          </a:p>
        </p:txBody>
      </p:sp>
      <p:sp>
        <p:nvSpPr>
          <p:cNvPr id="18" name="Oval 7">
            <a:extLst>
              <a:ext uri="{FF2B5EF4-FFF2-40B4-BE49-F238E27FC236}">
                <a16:creationId xmlns:a16="http://schemas.microsoft.com/office/drawing/2014/main" id="{48E78F45-549D-DC7D-4C89-2EDD2BFE96D6}"/>
              </a:ext>
            </a:extLst>
          </p:cNvPr>
          <p:cNvSpPr/>
          <p:nvPr/>
        </p:nvSpPr>
        <p:spPr>
          <a:xfrm>
            <a:off x="1790329" y="1800634"/>
            <a:ext cx="1133689" cy="1134158"/>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1</a:t>
            </a:r>
          </a:p>
        </p:txBody>
      </p:sp>
      <p:sp>
        <p:nvSpPr>
          <p:cNvPr id="19" name="Oval 9">
            <a:extLst>
              <a:ext uri="{FF2B5EF4-FFF2-40B4-BE49-F238E27FC236}">
                <a16:creationId xmlns:a16="http://schemas.microsoft.com/office/drawing/2014/main" id="{C64EDDF8-68D4-852C-5F2C-F2CC5F4D0359}"/>
              </a:ext>
            </a:extLst>
          </p:cNvPr>
          <p:cNvSpPr/>
          <p:nvPr/>
        </p:nvSpPr>
        <p:spPr>
          <a:xfrm>
            <a:off x="9265505" y="1800634"/>
            <a:ext cx="1133689" cy="1134158"/>
          </a:xfrm>
          <a:prstGeom prst="ellipse">
            <a:avLst/>
          </a:prstGeom>
          <a:solidFill>
            <a:schemeClr val="accent4"/>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3</a:t>
            </a:r>
          </a:p>
        </p:txBody>
      </p:sp>
      <p:sp>
        <p:nvSpPr>
          <p:cNvPr id="20" name="Oval 8">
            <a:extLst>
              <a:ext uri="{FF2B5EF4-FFF2-40B4-BE49-F238E27FC236}">
                <a16:creationId xmlns:a16="http://schemas.microsoft.com/office/drawing/2014/main" id="{DB1BA2F0-36A0-68C3-3E5A-6516216D31F4}"/>
              </a:ext>
            </a:extLst>
          </p:cNvPr>
          <p:cNvSpPr/>
          <p:nvPr/>
        </p:nvSpPr>
        <p:spPr>
          <a:xfrm>
            <a:off x="5527918" y="1800634"/>
            <a:ext cx="1133689" cy="1134158"/>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2</a:t>
            </a:r>
          </a:p>
        </p:txBody>
      </p:sp>
      <p:sp>
        <p:nvSpPr>
          <p:cNvPr id="3" name="TextBox 30">
            <a:extLst>
              <a:ext uri="{FF2B5EF4-FFF2-40B4-BE49-F238E27FC236}">
                <a16:creationId xmlns:a16="http://schemas.microsoft.com/office/drawing/2014/main" id="{0EC10729-5E0B-B058-E0BF-86A4714EB2E2}"/>
              </a:ext>
            </a:extLst>
          </p:cNvPr>
          <p:cNvSpPr txBox="1"/>
          <p:nvPr/>
        </p:nvSpPr>
        <p:spPr>
          <a:xfrm>
            <a:off x="737434" y="3969078"/>
            <a:ext cx="3239478" cy="492443"/>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Reduce costs in targeted areas in product design and manufacturing</a:t>
            </a:r>
          </a:p>
        </p:txBody>
      </p:sp>
      <p:sp>
        <p:nvSpPr>
          <p:cNvPr id="7" name="TextBox 30">
            <a:extLst>
              <a:ext uri="{FF2B5EF4-FFF2-40B4-BE49-F238E27FC236}">
                <a16:creationId xmlns:a16="http://schemas.microsoft.com/office/drawing/2014/main" id="{7E866957-FC87-0A7E-88E4-01E06C5D54E6}"/>
              </a:ext>
            </a:extLst>
          </p:cNvPr>
          <p:cNvSpPr txBox="1"/>
          <p:nvPr/>
        </p:nvSpPr>
        <p:spPr>
          <a:xfrm>
            <a:off x="4475023" y="3969078"/>
            <a:ext cx="3239478" cy="2123658"/>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Meet the more complex needs of our industry customers </a:t>
            </a:r>
            <a:r>
              <a:rPr lang="en-US" sz="1600" b="0" kern="0" dirty="0">
                <a:solidFill>
                  <a:schemeClr val="tx1"/>
                </a:solidFill>
              </a:rPr>
              <a:t>through:</a:t>
            </a:r>
            <a:br>
              <a:rPr lang="en-US" sz="1600" b="0" kern="0" dirty="0">
                <a:solidFill>
                  <a:schemeClr val="tx1"/>
                </a:solidFill>
              </a:rPr>
            </a:br>
            <a:endParaRPr kumimoji="0" lang="en-US" sz="1600" b="0" i="0" u="none" strike="noStrike" kern="0" cap="none" spc="0" normalizeH="0" baseline="0" noProof="0" dirty="0">
              <a:ln>
                <a:noFill/>
              </a:ln>
              <a:solidFill>
                <a:schemeClr val="tx1"/>
              </a:solidFill>
              <a:effectLst/>
              <a:uLnTx/>
              <a:uFillTx/>
              <a:cs typeface="Poppins" pitchFamily="2" charset="77"/>
            </a:endParaRPr>
          </a:p>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cs typeface="Poppins" pitchFamily="2" charset="77"/>
              </a:rPr>
              <a:t>More customized designs</a:t>
            </a:r>
          </a:p>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cs typeface="Poppins" pitchFamily="2" charset="77"/>
              </a:rPr>
              <a:t>Faster response to change requests</a:t>
            </a:r>
          </a:p>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cs typeface="Poppins" pitchFamily="2" charset="77"/>
              </a:rPr>
              <a:t>Better support customer certification requirements</a:t>
            </a:r>
          </a:p>
        </p:txBody>
      </p:sp>
      <p:sp>
        <p:nvSpPr>
          <p:cNvPr id="12" name="TextBox 30">
            <a:extLst>
              <a:ext uri="{FF2B5EF4-FFF2-40B4-BE49-F238E27FC236}">
                <a16:creationId xmlns:a16="http://schemas.microsoft.com/office/drawing/2014/main" id="{F4769589-2593-C074-2D16-85F541BDDAC8}"/>
              </a:ext>
            </a:extLst>
          </p:cNvPr>
          <p:cNvSpPr txBox="1"/>
          <p:nvPr/>
        </p:nvSpPr>
        <p:spPr>
          <a:xfrm>
            <a:off x="8212611" y="3969078"/>
            <a:ext cx="3239478" cy="492443"/>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Reduce product development lead time (time to market) </a:t>
            </a:r>
          </a:p>
        </p:txBody>
      </p:sp>
      <p:sp>
        <p:nvSpPr>
          <p:cNvPr id="15" name="Google Shape;507;p14">
            <a:extLst>
              <a:ext uri="{FF2B5EF4-FFF2-40B4-BE49-F238E27FC236}">
                <a16:creationId xmlns:a16="http://schemas.microsoft.com/office/drawing/2014/main" id="{5211D9BA-76F1-007A-9F78-3857CB78B12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597642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27A07-DC53-BEDF-B904-25DC6BC48A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1C002-67BF-F31C-0BE2-6D94292B7D2C}"/>
              </a:ext>
            </a:extLst>
          </p:cNvPr>
          <p:cNvSpPr>
            <a:spLocks noGrp="1"/>
          </p:cNvSpPr>
          <p:nvPr>
            <p:ph type="title"/>
          </p:nvPr>
        </p:nvSpPr>
        <p:spPr/>
        <p:txBody>
          <a:bodyPr/>
          <a:lstStyle/>
          <a:p>
            <a:r>
              <a:rPr lang="en-GB" dirty="0"/>
              <a:t>We have evaluated several options for efficiency software</a:t>
            </a:r>
            <a:endParaRPr lang="en-US" dirty="0"/>
          </a:p>
        </p:txBody>
      </p:sp>
      <p:sp>
        <p:nvSpPr>
          <p:cNvPr id="58" name="Text Placeholder 57">
            <a:extLst>
              <a:ext uri="{FF2B5EF4-FFF2-40B4-BE49-F238E27FC236}">
                <a16:creationId xmlns:a16="http://schemas.microsoft.com/office/drawing/2014/main" id="{1F844B26-B8DA-4C34-2E64-F43D8D37F0BB}"/>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D2DEB2DC-FB53-3529-2E56-DA8D7DBB6489}"/>
              </a:ext>
            </a:extLst>
          </p:cNvPr>
          <p:cNvSpPr/>
          <p:nvPr/>
        </p:nvSpPr>
        <p:spPr>
          <a:xfrm>
            <a:off x="554736" y="1820949"/>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5C98D4AE-F4ED-6069-E96A-1721B68B6435}"/>
              </a:ext>
            </a:extLst>
          </p:cNvPr>
          <p:cNvSpPr/>
          <p:nvPr/>
        </p:nvSpPr>
        <p:spPr>
          <a:xfrm>
            <a:off x="554736" y="2655617"/>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C2B0CEDA-7879-CE16-C810-E503A00FB3B0}"/>
              </a:ext>
            </a:extLst>
          </p:cNvPr>
          <p:cNvSpPr/>
          <p:nvPr/>
        </p:nvSpPr>
        <p:spPr>
          <a:xfrm>
            <a:off x="554736" y="4324953"/>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Ease of implementation</a:t>
            </a:r>
          </a:p>
        </p:txBody>
      </p:sp>
      <p:sp>
        <p:nvSpPr>
          <p:cNvPr id="9" name="Rectangle 8">
            <a:extLst>
              <a:ext uri="{FF2B5EF4-FFF2-40B4-BE49-F238E27FC236}">
                <a16:creationId xmlns:a16="http://schemas.microsoft.com/office/drawing/2014/main" id="{DDAF6DB3-86EA-0E48-D023-B33BFEC9F27D}"/>
              </a:ext>
            </a:extLst>
          </p:cNvPr>
          <p:cNvSpPr/>
          <p:nvPr/>
        </p:nvSpPr>
        <p:spPr>
          <a:xfrm>
            <a:off x="554736" y="485246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Business impact</a:t>
            </a:r>
          </a:p>
        </p:txBody>
      </p:sp>
      <p:sp>
        <p:nvSpPr>
          <p:cNvPr id="10" name="Rectangle 9">
            <a:extLst>
              <a:ext uri="{FF2B5EF4-FFF2-40B4-BE49-F238E27FC236}">
                <a16:creationId xmlns:a16="http://schemas.microsoft.com/office/drawing/2014/main" id="{1ABA8E9F-10B1-94DF-9D2F-25191FD6912A}"/>
              </a:ext>
            </a:extLst>
          </p:cNvPr>
          <p:cNvSpPr/>
          <p:nvPr/>
        </p:nvSpPr>
        <p:spPr>
          <a:xfrm>
            <a:off x="554736" y="5379979"/>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Cost</a:t>
            </a:r>
          </a:p>
        </p:txBody>
      </p:sp>
      <p:sp>
        <p:nvSpPr>
          <p:cNvPr id="11" name="Rectangle 10">
            <a:extLst>
              <a:ext uri="{FF2B5EF4-FFF2-40B4-BE49-F238E27FC236}">
                <a16:creationId xmlns:a16="http://schemas.microsoft.com/office/drawing/2014/main" id="{125BD765-52BF-4A30-FBB4-E4FAF2B6EB0D}"/>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Stakeholder score</a:t>
            </a:r>
          </a:p>
        </p:txBody>
      </p:sp>
      <p:cxnSp>
        <p:nvCxnSpPr>
          <p:cNvPr id="14" name="Straight Connector 13">
            <a:extLst>
              <a:ext uri="{FF2B5EF4-FFF2-40B4-BE49-F238E27FC236}">
                <a16:creationId xmlns:a16="http://schemas.microsoft.com/office/drawing/2014/main" id="{6F4D1AA5-202A-2BED-3512-3C2E2B9336CE}"/>
              </a:ext>
            </a:extLst>
          </p:cNvPr>
          <p:cNvCxnSpPr>
            <a:cxnSpLocks/>
          </p:cNvCxnSpPr>
          <p:nvPr/>
        </p:nvCxnSpPr>
        <p:spPr>
          <a:xfrm>
            <a:off x="554736" y="344553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19AA41-7FE3-7406-ADD6-2F90523DCB09}"/>
              </a:ext>
            </a:extLst>
          </p:cNvPr>
          <p:cNvCxnSpPr>
            <a:cxnSpLocks/>
          </p:cNvCxnSpPr>
          <p:nvPr/>
        </p:nvCxnSpPr>
        <p:spPr>
          <a:xfrm>
            <a:off x="554736" y="4280200"/>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B86F85-91F9-55C5-BC81-C70856D920DF}"/>
              </a:ext>
            </a:extLst>
          </p:cNvPr>
          <p:cNvCxnSpPr>
            <a:cxnSpLocks/>
          </p:cNvCxnSpPr>
          <p:nvPr/>
        </p:nvCxnSpPr>
        <p:spPr>
          <a:xfrm>
            <a:off x="554736" y="480771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896D53-C7BA-0F9B-433F-3191EE4F20AB}"/>
              </a:ext>
            </a:extLst>
          </p:cNvPr>
          <p:cNvCxnSpPr>
            <a:cxnSpLocks/>
          </p:cNvCxnSpPr>
          <p:nvPr/>
        </p:nvCxnSpPr>
        <p:spPr>
          <a:xfrm>
            <a:off x="554736" y="533522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3C256B-AB61-2D26-6562-39AE5B1F9D61}"/>
              </a:ext>
            </a:extLst>
          </p:cNvPr>
          <p:cNvCxnSpPr>
            <a:cxnSpLocks/>
          </p:cNvCxnSpPr>
          <p:nvPr/>
        </p:nvCxnSpPr>
        <p:spPr>
          <a:xfrm>
            <a:off x="554736" y="58627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E8EB99-8AD0-43FF-5162-D000B1A300B0}"/>
              </a:ext>
            </a:extLst>
          </p:cNvPr>
          <p:cNvCxnSpPr>
            <a:cxnSpLocks/>
          </p:cNvCxnSpPr>
          <p:nvPr/>
        </p:nvCxnSpPr>
        <p:spPr>
          <a:xfrm>
            <a:off x="2204918"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EEF3EB1-1D93-59AF-D6B7-9BA6B7CF33D3}"/>
              </a:ext>
            </a:extLst>
          </p:cNvPr>
          <p:cNvSpPr/>
          <p:nvPr/>
        </p:nvSpPr>
        <p:spPr>
          <a:xfrm>
            <a:off x="2204918"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Easy to implement</a:t>
            </a:r>
          </a:p>
          <a:p>
            <a:pPr marL="171450" indent="-171450">
              <a:buClr>
                <a:srgbClr val="3C96B4"/>
              </a:buClr>
              <a:buFont typeface="Wingdings" pitchFamily="2" charset="2"/>
              <a:buChar char="ü"/>
            </a:pPr>
            <a:r>
              <a:rPr lang="en-US" sz="1200" dirty="0">
                <a:solidFill>
                  <a:schemeClr val="tx1"/>
                </a:solidFill>
              </a:rPr>
              <a:t>Cheap</a:t>
            </a:r>
          </a:p>
          <a:p>
            <a:pPr marL="171450" indent="-171450">
              <a:buClr>
                <a:srgbClr val="3C96B4"/>
              </a:buClr>
              <a:buFont typeface="Wingdings" pitchFamily="2" charset="2"/>
              <a:buChar char="ü"/>
            </a:pPr>
            <a:r>
              <a:rPr lang="en-US" sz="1200" dirty="0">
                <a:solidFill>
                  <a:schemeClr val="tx1"/>
                </a:solidFill>
              </a:rPr>
              <a:t>Has basic features we need</a:t>
            </a:r>
          </a:p>
        </p:txBody>
      </p:sp>
      <p:sp>
        <p:nvSpPr>
          <p:cNvPr id="63" name="Rectangle 62">
            <a:extLst>
              <a:ext uri="{FF2B5EF4-FFF2-40B4-BE49-F238E27FC236}">
                <a16:creationId xmlns:a16="http://schemas.microsoft.com/office/drawing/2014/main" id="{B30F5730-544F-D4AB-DDC6-86EE6672E1C4}"/>
              </a:ext>
            </a:extLst>
          </p:cNvPr>
          <p:cNvSpPr/>
          <p:nvPr/>
        </p:nvSpPr>
        <p:spPr>
          <a:xfrm>
            <a:off x="2204918"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Limited feature set</a:t>
            </a:r>
          </a:p>
          <a:p>
            <a:pPr marL="171450" indent="-171450">
              <a:buClr>
                <a:srgbClr val="E5546C"/>
              </a:buClr>
              <a:buFont typeface="Wingdings" pitchFamily="2" charset="2"/>
              <a:buChar char="v"/>
            </a:pPr>
            <a:r>
              <a:rPr lang="en-US" sz="1200" dirty="0">
                <a:solidFill>
                  <a:schemeClr val="tx1"/>
                </a:solidFill>
              </a:rPr>
              <a:t>Limited support</a:t>
            </a:r>
          </a:p>
        </p:txBody>
      </p:sp>
      <p:sp>
        <p:nvSpPr>
          <p:cNvPr id="65" name="Rectangle 64">
            <a:extLst>
              <a:ext uri="{FF2B5EF4-FFF2-40B4-BE49-F238E27FC236}">
                <a16:creationId xmlns:a16="http://schemas.microsoft.com/office/drawing/2014/main" id="{09E2F7C4-E877-7CC1-8CF5-143F491DAF50}"/>
              </a:ext>
            </a:extLst>
          </p:cNvPr>
          <p:cNvSpPr/>
          <p:nvPr/>
        </p:nvSpPr>
        <p:spPr>
          <a:xfrm>
            <a:off x="5508139"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Easy to implement</a:t>
            </a:r>
          </a:p>
          <a:p>
            <a:pPr marL="171450" indent="-171450">
              <a:buClr>
                <a:srgbClr val="3C96B4"/>
              </a:buClr>
              <a:buFont typeface="Wingdings" pitchFamily="2" charset="2"/>
              <a:buChar char="ü"/>
            </a:pPr>
            <a:r>
              <a:rPr lang="en-US" sz="1200" dirty="0">
                <a:solidFill>
                  <a:schemeClr val="tx1"/>
                </a:solidFill>
              </a:rPr>
              <a:t>Fits into current infrastructure</a:t>
            </a:r>
          </a:p>
          <a:p>
            <a:pPr marL="171450" indent="-171450">
              <a:buClr>
                <a:srgbClr val="3C96B4"/>
              </a:buClr>
              <a:buFont typeface="Wingdings" pitchFamily="2" charset="2"/>
              <a:buChar char="ü"/>
            </a:pPr>
            <a:r>
              <a:rPr lang="en-US" sz="1200" dirty="0">
                <a:solidFill>
                  <a:schemeClr val="tx1"/>
                </a:solidFill>
              </a:rPr>
              <a:t>Has all features needed</a:t>
            </a:r>
          </a:p>
        </p:txBody>
      </p:sp>
      <p:sp>
        <p:nvSpPr>
          <p:cNvPr id="66" name="Rectangle 65">
            <a:extLst>
              <a:ext uri="{FF2B5EF4-FFF2-40B4-BE49-F238E27FC236}">
                <a16:creationId xmlns:a16="http://schemas.microsoft.com/office/drawing/2014/main" id="{9482997B-E62C-7804-79CC-B9F0BE6A3075}"/>
              </a:ext>
            </a:extLst>
          </p:cNvPr>
          <p:cNvSpPr/>
          <p:nvPr/>
        </p:nvSpPr>
        <p:spPr>
          <a:xfrm>
            <a:off x="5508042"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Mid-tier price point</a:t>
            </a:r>
          </a:p>
          <a:p>
            <a:pPr marL="171450" indent="-171450">
              <a:buClr>
                <a:srgbClr val="E5546C"/>
              </a:buClr>
              <a:buFont typeface="Wingdings" pitchFamily="2" charset="2"/>
              <a:buChar char="v"/>
            </a:pPr>
            <a:r>
              <a:rPr lang="en-US" sz="1200" dirty="0">
                <a:solidFill>
                  <a:schemeClr val="tx1"/>
                </a:solidFill>
              </a:rPr>
              <a:t>Need some adjusted ways of working to get maximum usage</a:t>
            </a:r>
          </a:p>
        </p:txBody>
      </p:sp>
      <p:sp>
        <p:nvSpPr>
          <p:cNvPr id="68" name="Rectangle 67">
            <a:extLst>
              <a:ext uri="{FF2B5EF4-FFF2-40B4-BE49-F238E27FC236}">
                <a16:creationId xmlns:a16="http://schemas.microsoft.com/office/drawing/2014/main" id="{E6C798B9-8C52-8BAE-2D75-9715B9FA31CE}"/>
              </a:ext>
            </a:extLst>
          </p:cNvPr>
          <p:cNvSpPr/>
          <p:nvPr/>
        </p:nvSpPr>
        <p:spPr>
          <a:xfrm>
            <a:off x="8811166"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Best-in-class</a:t>
            </a:r>
          </a:p>
          <a:p>
            <a:pPr marL="171450" indent="-171450">
              <a:buClr>
                <a:srgbClr val="3C96B4"/>
              </a:buClr>
              <a:buFont typeface="Wingdings" pitchFamily="2" charset="2"/>
              <a:buChar char="ü"/>
            </a:pPr>
            <a:r>
              <a:rPr lang="en-US" sz="1200" dirty="0">
                <a:solidFill>
                  <a:schemeClr val="tx1"/>
                </a:solidFill>
              </a:rPr>
              <a:t>Lots of hands-on support</a:t>
            </a:r>
          </a:p>
        </p:txBody>
      </p:sp>
      <p:sp>
        <p:nvSpPr>
          <p:cNvPr id="69" name="Rectangle 68">
            <a:extLst>
              <a:ext uri="{FF2B5EF4-FFF2-40B4-BE49-F238E27FC236}">
                <a16:creationId xmlns:a16="http://schemas.microsoft.com/office/drawing/2014/main" id="{EE2337AF-7EF5-385B-3220-340E58A424B9}"/>
              </a:ext>
            </a:extLst>
          </p:cNvPr>
          <p:cNvSpPr/>
          <p:nvPr/>
        </p:nvSpPr>
        <p:spPr>
          <a:xfrm>
            <a:off x="8811166"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Difficult to implement</a:t>
            </a:r>
          </a:p>
          <a:p>
            <a:pPr marL="171450" indent="-171450">
              <a:buClr>
                <a:srgbClr val="E5546C"/>
              </a:buClr>
              <a:buFont typeface="Wingdings" pitchFamily="2" charset="2"/>
              <a:buChar char="v"/>
            </a:pPr>
            <a:r>
              <a:rPr lang="en-US" sz="1200" dirty="0">
                <a:solidFill>
                  <a:schemeClr val="tx1"/>
                </a:solidFill>
              </a:rPr>
              <a:t>Expensive</a:t>
            </a:r>
          </a:p>
          <a:p>
            <a:pPr marL="171450" indent="-171450">
              <a:buClr>
                <a:srgbClr val="E5546C"/>
              </a:buClr>
              <a:buFont typeface="Wingdings" pitchFamily="2" charset="2"/>
              <a:buChar char="v"/>
            </a:pPr>
            <a:r>
              <a:rPr lang="en-US" sz="1200" dirty="0">
                <a:solidFill>
                  <a:schemeClr val="tx1"/>
                </a:solidFill>
              </a:rPr>
              <a:t>Complicated</a:t>
            </a:r>
          </a:p>
        </p:txBody>
      </p:sp>
      <p:sp>
        <p:nvSpPr>
          <p:cNvPr id="80" name="Rectangle 79">
            <a:extLst>
              <a:ext uri="{FF2B5EF4-FFF2-40B4-BE49-F238E27FC236}">
                <a16:creationId xmlns:a16="http://schemas.microsoft.com/office/drawing/2014/main" id="{F1A60AC3-0070-1830-77E7-95367D690FC2}"/>
              </a:ext>
            </a:extLst>
          </p:cNvPr>
          <p:cNvSpPr/>
          <p:nvPr/>
        </p:nvSpPr>
        <p:spPr>
          <a:xfrm>
            <a:off x="2198013"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45%</a:t>
            </a:r>
          </a:p>
        </p:txBody>
      </p:sp>
      <p:sp>
        <p:nvSpPr>
          <p:cNvPr id="3" name="Rectangle 2">
            <a:extLst>
              <a:ext uri="{FF2B5EF4-FFF2-40B4-BE49-F238E27FC236}">
                <a16:creationId xmlns:a16="http://schemas.microsoft.com/office/drawing/2014/main" id="{70E26260-14B3-5AD9-A76A-9FA5EACEF2A7}"/>
              </a:ext>
            </a:extLst>
          </p:cNvPr>
          <p:cNvSpPr/>
          <p:nvPr/>
        </p:nvSpPr>
        <p:spPr>
          <a:xfrm>
            <a:off x="8804261"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60%</a:t>
            </a:r>
          </a:p>
        </p:txBody>
      </p:sp>
      <p:sp>
        <p:nvSpPr>
          <p:cNvPr id="25" name="Rectangle 24">
            <a:extLst>
              <a:ext uri="{FF2B5EF4-FFF2-40B4-BE49-F238E27FC236}">
                <a16:creationId xmlns:a16="http://schemas.microsoft.com/office/drawing/2014/main" id="{BF9BD9BB-ABAA-03EE-D705-25F3DB714A5F}"/>
              </a:ext>
            </a:extLst>
          </p:cNvPr>
          <p:cNvSpPr/>
          <p:nvPr/>
        </p:nvSpPr>
        <p:spPr>
          <a:xfrm>
            <a:off x="550113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85%</a:t>
            </a:r>
          </a:p>
        </p:txBody>
      </p:sp>
      <p:cxnSp>
        <p:nvCxnSpPr>
          <p:cNvPr id="37" name="Straight Connector 36">
            <a:extLst>
              <a:ext uri="{FF2B5EF4-FFF2-40B4-BE49-F238E27FC236}">
                <a16:creationId xmlns:a16="http://schemas.microsoft.com/office/drawing/2014/main" id="{3ED9E8C7-DBD3-389A-A878-F5D8127F8CD2}"/>
              </a:ext>
            </a:extLst>
          </p:cNvPr>
          <p:cNvCxnSpPr>
            <a:cxnSpLocks/>
          </p:cNvCxnSpPr>
          <p:nvPr/>
        </p:nvCxnSpPr>
        <p:spPr>
          <a:xfrm>
            <a:off x="5504590"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A380A9-B0E4-4E8D-DA42-45C787B1AA44}"/>
              </a:ext>
            </a:extLst>
          </p:cNvPr>
          <p:cNvCxnSpPr>
            <a:cxnSpLocks/>
          </p:cNvCxnSpPr>
          <p:nvPr/>
        </p:nvCxnSpPr>
        <p:spPr>
          <a:xfrm>
            <a:off x="8804261"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7D4DF894-BBC7-CA85-496B-58C14ED2E71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Team analysis; Calls with companies</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3" name="Rectangle 82">
            <a:extLst>
              <a:ext uri="{FF2B5EF4-FFF2-40B4-BE49-F238E27FC236}">
                <a16:creationId xmlns:a16="http://schemas.microsoft.com/office/drawing/2014/main" id="{D0344408-96FD-D5FD-808A-29639A1C5367}"/>
              </a:ext>
            </a:extLst>
          </p:cNvPr>
          <p:cNvSpPr/>
          <p:nvPr/>
        </p:nvSpPr>
        <p:spPr>
          <a:xfrm>
            <a:off x="554736" y="3490285"/>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a:t>
            </a:r>
          </a:p>
        </p:txBody>
      </p:sp>
      <p:sp>
        <p:nvSpPr>
          <p:cNvPr id="90" name="Rectangle 89">
            <a:extLst>
              <a:ext uri="{FF2B5EF4-FFF2-40B4-BE49-F238E27FC236}">
                <a16:creationId xmlns:a16="http://schemas.microsoft.com/office/drawing/2014/main" id="{10C71620-8185-E19B-CEF7-74C09C89A73E}"/>
              </a:ext>
            </a:extLst>
          </p:cNvPr>
          <p:cNvSpPr/>
          <p:nvPr/>
        </p:nvSpPr>
        <p:spPr>
          <a:xfrm>
            <a:off x="2198013"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Obsolete in 2-5 years</a:t>
            </a:r>
          </a:p>
        </p:txBody>
      </p:sp>
      <p:sp>
        <p:nvSpPr>
          <p:cNvPr id="91" name="Rectangle 90">
            <a:extLst>
              <a:ext uri="{FF2B5EF4-FFF2-40B4-BE49-F238E27FC236}">
                <a16:creationId xmlns:a16="http://schemas.microsoft.com/office/drawing/2014/main" id="{6E54016C-4E2F-6778-2BCC-76074117EEA8}"/>
              </a:ext>
            </a:extLst>
          </p:cNvPr>
          <p:cNvSpPr/>
          <p:nvPr/>
        </p:nvSpPr>
        <p:spPr>
          <a:xfrm>
            <a:off x="5501137"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Change management needed</a:t>
            </a:r>
          </a:p>
        </p:txBody>
      </p:sp>
      <p:sp>
        <p:nvSpPr>
          <p:cNvPr id="92" name="Rectangle 91">
            <a:extLst>
              <a:ext uri="{FF2B5EF4-FFF2-40B4-BE49-F238E27FC236}">
                <a16:creationId xmlns:a16="http://schemas.microsoft.com/office/drawing/2014/main" id="{2782C9A6-B219-A1DA-8EE5-6AC3BC3E6CA6}"/>
              </a:ext>
            </a:extLst>
          </p:cNvPr>
          <p:cNvSpPr/>
          <p:nvPr/>
        </p:nvSpPr>
        <p:spPr>
          <a:xfrm>
            <a:off x="8804261"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Overly complicated and thus not used</a:t>
            </a:r>
          </a:p>
          <a:p>
            <a:pPr marL="171450" indent="-171450">
              <a:buFont typeface="Arial" panose="020B0604020202020204" pitchFamily="34" charset="0"/>
              <a:buChar char="•"/>
            </a:pPr>
            <a:r>
              <a:rPr lang="en-US" sz="1200" dirty="0">
                <a:solidFill>
                  <a:schemeClr val="tx1"/>
                </a:solidFill>
              </a:rPr>
              <a:t>Doesn’t fit with existing systems</a:t>
            </a:r>
          </a:p>
          <a:p>
            <a:pPr marL="171450" indent="-171450">
              <a:buFont typeface="Arial" panose="020B0604020202020204" pitchFamily="34" charset="0"/>
              <a:buChar char="•"/>
            </a:pPr>
            <a:r>
              <a:rPr lang="en-US" sz="1200" dirty="0">
                <a:solidFill>
                  <a:schemeClr val="tx1"/>
                </a:solidFill>
              </a:rPr>
              <a:t>Long lock-in</a:t>
            </a:r>
          </a:p>
        </p:txBody>
      </p:sp>
      <p:cxnSp>
        <p:nvCxnSpPr>
          <p:cNvPr id="93" name="Straight Connector 92">
            <a:extLst>
              <a:ext uri="{FF2B5EF4-FFF2-40B4-BE49-F238E27FC236}">
                <a16:creationId xmlns:a16="http://schemas.microsoft.com/office/drawing/2014/main" id="{1F1A500C-AB93-20BC-227C-A58B56C01603}"/>
              </a:ext>
            </a:extLst>
          </p:cNvPr>
          <p:cNvCxnSpPr>
            <a:cxnSpLocks/>
          </p:cNvCxnSpPr>
          <p:nvPr/>
        </p:nvCxnSpPr>
        <p:spPr>
          <a:xfrm>
            <a:off x="554736" y="2610864"/>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20506BD5-2181-3C97-663A-6FEE2E040293}"/>
              </a:ext>
            </a:extLst>
          </p:cNvPr>
          <p:cNvSpPr/>
          <p:nvPr/>
        </p:nvSpPr>
        <p:spPr>
          <a:xfrm>
            <a:off x="8869912"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5" name="Oval 94">
            <a:extLst>
              <a:ext uri="{FF2B5EF4-FFF2-40B4-BE49-F238E27FC236}">
                <a16:creationId xmlns:a16="http://schemas.microsoft.com/office/drawing/2014/main" id="{06B511B7-3B84-743D-B75F-4CF31352B88C}"/>
              </a:ext>
            </a:extLst>
          </p:cNvPr>
          <p:cNvSpPr/>
          <p:nvPr/>
        </p:nvSpPr>
        <p:spPr>
          <a:xfrm>
            <a:off x="8869912"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6" name="Oval 95">
            <a:extLst>
              <a:ext uri="{FF2B5EF4-FFF2-40B4-BE49-F238E27FC236}">
                <a16:creationId xmlns:a16="http://schemas.microsoft.com/office/drawing/2014/main" id="{2A95E56D-2DBC-537D-1FE7-73636F7A62A6}"/>
              </a:ext>
            </a:extLst>
          </p:cNvPr>
          <p:cNvSpPr/>
          <p:nvPr/>
        </p:nvSpPr>
        <p:spPr>
          <a:xfrm>
            <a:off x="8869912"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7" name="TextBox 96">
            <a:extLst>
              <a:ext uri="{FF2B5EF4-FFF2-40B4-BE49-F238E27FC236}">
                <a16:creationId xmlns:a16="http://schemas.microsoft.com/office/drawing/2014/main" id="{D7412C4C-98E7-9BD3-74AB-C39D2AF378C1}"/>
              </a:ext>
            </a:extLst>
          </p:cNvPr>
          <p:cNvSpPr txBox="1"/>
          <p:nvPr/>
        </p:nvSpPr>
        <p:spPr>
          <a:xfrm>
            <a:off x="8706678" y="32918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98" name="Oval 97">
            <a:extLst>
              <a:ext uri="{FF2B5EF4-FFF2-40B4-BE49-F238E27FC236}">
                <a16:creationId xmlns:a16="http://schemas.microsoft.com/office/drawing/2014/main" id="{8F9E0D76-7480-E6CF-5417-DCC32C248692}"/>
              </a:ext>
            </a:extLst>
          </p:cNvPr>
          <p:cNvSpPr/>
          <p:nvPr/>
        </p:nvSpPr>
        <p:spPr>
          <a:xfrm>
            <a:off x="5595300"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1" name="Oval 100">
            <a:extLst>
              <a:ext uri="{FF2B5EF4-FFF2-40B4-BE49-F238E27FC236}">
                <a16:creationId xmlns:a16="http://schemas.microsoft.com/office/drawing/2014/main" id="{F4C3D4F1-2476-9458-2E5B-A954D00E394B}"/>
              </a:ext>
            </a:extLst>
          </p:cNvPr>
          <p:cNvSpPr/>
          <p:nvPr/>
        </p:nvSpPr>
        <p:spPr>
          <a:xfrm>
            <a:off x="2271596" y="3575969"/>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5" name="Rectangle 104">
            <a:extLst>
              <a:ext uri="{FF2B5EF4-FFF2-40B4-BE49-F238E27FC236}">
                <a16:creationId xmlns:a16="http://schemas.microsoft.com/office/drawing/2014/main" id="{EA3A3032-D09E-4DB2-2DBE-CAAD433F937F}"/>
              </a:ext>
            </a:extLst>
          </p:cNvPr>
          <p:cNvSpPr/>
          <p:nvPr/>
        </p:nvSpPr>
        <p:spPr>
          <a:xfrm>
            <a:off x="2198012"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$370,000 (+/- $24,000)</a:t>
            </a:r>
          </a:p>
          <a:p>
            <a:pPr>
              <a:spcAft>
                <a:spcPts val="300"/>
              </a:spcAft>
            </a:pPr>
            <a:r>
              <a:rPr lang="en-US" sz="1200" b="1" dirty="0">
                <a:solidFill>
                  <a:schemeClr val="tx1"/>
                </a:solidFill>
              </a:rPr>
              <a:t>Ongoing: </a:t>
            </a:r>
            <a:r>
              <a:rPr lang="en-US" sz="1200" dirty="0">
                <a:solidFill>
                  <a:schemeClr val="tx1"/>
                </a:solidFill>
              </a:rPr>
              <a:t>$90,000-$120,000</a:t>
            </a:r>
            <a:endParaRPr lang="en-US" sz="1200" b="1" dirty="0">
              <a:solidFill>
                <a:schemeClr val="tx1"/>
              </a:solidFill>
            </a:endParaRPr>
          </a:p>
        </p:txBody>
      </p:sp>
      <p:sp>
        <p:nvSpPr>
          <p:cNvPr id="106" name="Rectangle 105">
            <a:extLst>
              <a:ext uri="{FF2B5EF4-FFF2-40B4-BE49-F238E27FC236}">
                <a16:creationId xmlns:a16="http://schemas.microsoft.com/office/drawing/2014/main" id="{63CE1716-1584-A628-B1D2-F717E22B2A60}"/>
              </a:ext>
            </a:extLst>
          </p:cNvPr>
          <p:cNvSpPr/>
          <p:nvPr/>
        </p:nvSpPr>
        <p:spPr>
          <a:xfrm>
            <a:off x="5501137"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$500,000</a:t>
            </a:r>
          </a:p>
          <a:p>
            <a:pPr>
              <a:spcAft>
                <a:spcPts val="300"/>
              </a:spcAft>
            </a:pPr>
            <a:r>
              <a:rPr lang="en-US" sz="1200" b="1" dirty="0">
                <a:solidFill>
                  <a:schemeClr val="tx1"/>
                </a:solidFill>
              </a:rPr>
              <a:t>Ongoing: </a:t>
            </a:r>
            <a:r>
              <a:rPr lang="en-US" sz="1200" dirty="0">
                <a:solidFill>
                  <a:schemeClr val="tx1"/>
                </a:solidFill>
              </a:rPr>
              <a:t>$80,000-$100,000</a:t>
            </a:r>
            <a:endParaRPr lang="en-US" sz="1200" b="1" dirty="0">
              <a:solidFill>
                <a:schemeClr val="tx1"/>
              </a:solidFill>
            </a:endParaRPr>
          </a:p>
        </p:txBody>
      </p:sp>
      <p:sp>
        <p:nvSpPr>
          <p:cNvPr id="107" name="Rectangle 106">
            <a:extLst>
              <a:ext uri="{FF2B5EF4-FFF2-40B4-BE49-F238E27FC236}">
                <a16:creationId xmlns:a16="http://schemas.microsoft.com/office/drawing/2014/main" id="{9B4C58F8-05D1-C0CE-858C-01E5FC664640}"/>
              </a:ext>
            </a:extLst>
          </p:cNvPr>
          <p:cNvSpPr/>
          <p:nvPr/>
        </p:nvSpPr>
        <p:spPr>
          <a:xfrm>
            <a:off x="8804261"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$765,000</a:t>
            </a:r>
          </a:p>
          <a:p>
            <a:pPr>
              <a:spcAft>
                <a:spcPts val="300"/>
              </a:spcAft>
            </a:pPr>
            <a:r>
              <a:rPr lang="en-US" sz="1200" b="1" dirty="0">
                <a:solidFill>
                  <a:schemeClr val="tx1"/>
                </a:solidFill>
              </a:rPr>
              <a:t>Ongoing: </a:t>
            </a:r>
            <a:r>
              <a:rPr lang="en-US" sz="1200" dirty="0">
                <a:solidFill>
                  <a:schemeClr val="tx1"/>
                </a:solidFill>
              </a:rPr>
              <a:t>$90,000-$120,000</a:t>
            </a:r>
            <a:endParaRPr lang="en-US" sz="1200" b="1" dirty="0">
              <a:solidFill>
                <a:schemeClr val="tx1"/>
              </a:solidFill>
            </a:endParaRPr>
          </a:p>
        </p:txBody>
      </p:sp>
      <p:sp>
        <p:nvSpPr>
          <p:cNvPr id="108" name="Rectangle 107">
            <a:extLst>
              <a:ext uri="{FF2B5EF4-FFF2-40B4-BE49-F238E27FC236}">
                <a16:creationId xmlns:a16="http://schemas.microsoft.com/office/drawing/2014/main" id="{0CCF1A5D-F1DB-88FC-0939-6ACBF728744C}"/>
              </a:ext>
            </a:extLst>
          </p:cNvPr>
          <p:cNvSpPr/>
          <p:nvPr/>
        </p:nvSpPr>
        <p:spPr>
          <a:xfrm>
            <a:off x="2198012"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245.0%</a:t>
            </a:r>
          </a:p>
          <a:p>
            <a:pPr>
              <a:spcAft>
                <a:spcPts val="300"/>
              </a:spcAft>
            </a:pPr>
            <a:r>
              <a:rPr lang="en-US" sz="1200" b="1" dirty="0">
                <a:solidFill>
                  <a:schemeClr val="tx1"/>
                </a:solidFill>
              </a:rPr>
              <a:t>NPV: </a:t>
            </a:r>
            <a:r>
              <a:rPr lang="en-US" sz="1200" dirty="0">
                <a:solidFill>
                  <a:schemeClr val="tx1"/>
                </a:solidFill>
              </a:rPr>
              <a:t>$5,311,000</a:t>
            </a:r>
            <a:endParaRPr lang="en-US" sz="1200" b="1" dirty="0">
              <a:solidFill>
                <a:schemeClr val="tx1"/>
              </a:solidFill>
            </a:endParaRPr>
          </a:p>
        </p:txBody>
      </p:sp>
      <p:sp>
        <p:nvSpPr>
          <p:cNvPr id="109" name="Rectangle 108">
            <a:extLst>
              <a:ext uri="{FF2B5EF4-FFF2-40B4-BE49-F238E27FC236}">
                <a16:creationId xmlns:a16="http://schemas.microsoft.com/office/drawing/2014/main" id="{34002F32-9CD9-7D47-732D-ED7036B3D62C}"/>
              </a:ext>
            </a:extLst>
          </p:cNvPr>
          <p:cNvSpPr/>
          <p:nvPr/>
        </p:nvSpPr>
        <p:spPr>
          <a:xfrm>
            <a:off x="2198012"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Easy</a:t>
            </a:r>
          </a:p>
        </p:txBody>
      </p:sp>
      <p:sp>
        <p:nvSpPr>
          <p:cNvPr id="110" name="Rectangle 109">
            <a:extLst>
              <a:ext uri="{FF2B5EF4-FFF2-40B4-BE49-F238E27FC236}">
                <a16:creationId xmlns:a16="http://schemas.microsoft.com/office/drawing/2014/main" id="{F20A59D1-48AF-7646-DD91-00DDDDB772B3}"/>
              </a:ext>
            </a:extLst>
          </p:cNvPr>
          <p:cNvSpPr/>
          <p:nvPr/>
        </p:nvSpPr>
        <p:spPr>
          <a:xfrm>
            <a:off x="5501137"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388.6%</a:t>
            </a:r>
          </a:p>
          <a:p>
            <a:pPr>
              <a:spcAft>
                <a:spcPts val="300"/>
              </a:spcAft>
            </a:pPr>
            <a:r>
              <a:rPr lang="en-US" sz="1200" b="1" dirty="0">
                <a:solidFill>
                  <a:schemeClr val="tx1"/>
                </a:solidFill>
              </a:rPr>
              <a:t>NPV: </a:t>
            </a:r>
            <a:r>
              <a:rPr lang="en-US" sz="1200" dirty="0">
                <a:solidFill>
                  <a:schemeClr val="tx1"/>
                </a:solidFill>
              </a:rPr>
              <a:t>$7,288,862</a:t>
            </a:r>
            <a:endParaRPr lang="en-US" sz="1200" b="1" dirty="0">
              <a:solidFill>
                <a:schemeClr val="tx1"/>
              </a:solidFill>
            </a:endParaRPr>
          </a:p>
        </p:txBody>
      </p:sp>
      <p:sp>
        <p:nvSpPr>
          <p:cNvPr id="111" name="Rectangle 110">
            <a:extLst>
              <a:ext uri="{FF2B5EF4-FFF2-40B4-BE49-F238E27FC236}">
                <a16:creationId xmlns:a16="http://schemas.microsoft.com/office/drawing/2014/main" id="{DE36763E-1AF5-FAFD-E05C-F64F4F3CDFF9}"/>
              </a:ext>
            </a:extLst>
          </p:cNvPr>
          <p:cNvSpPr/>
          <p:nvPr/>
        </p:nvSpPr>
        <p:spPr>
          <a:xfrm>
            <a:off x="5501137"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Easy</a:t>
            </a:r>
          </a:p>
        </p:txBody>
      </p:sp>
      <p:sp>
        <p:nvSpPr>
          <p:cNvPr id="112" name="Rectangle 111">
            <a:extLst>
              <a:ext uri="{FF2B5EF4-FFF2-40B4-BE49-F238E27FC236}">
                <a16:creationId xmlns:a16="http://schemas.microsoft.com/office/drawing/2014/main" id="{43D44F05-0F2D-0E7D-F079-F5127718C71F}"/>
              </a:ext>
            </a:extLst>
          </p:cNvPr>
          <p:cNvSpPr/>
          <p:nvPr/>
        </p:nvSpPr>
        <p:spPr>
          <a:xfrm>
            <a:off x="8804261"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356.7%</a:t>
            </a:r>
          </a:p>
          <a:p>
            <a:pPr>
              <a:spcAft>
                <a:spcPts val="300"/>
              </a:spcAft>
            </a:pPr>
            <a:r>
              <a:rPr lang="en-US" sz="1200" b="1" dirty="0">
                <a:solidFill>
                  <a:schemeClr val="tx1"/>
                </a:solidFill>
              </a:rPr>
              <a:t>NPV: </a:t>
            </a:r>
            <a:r>
              <a:rPr lang="en-US" sz="1200" dirty="0">
                <a:solidFill>
                  <a:schemeClr val="tx1"/>
                </a:solidFill>
              </a:rPr>
              <a:t>$7,101,455</a:t>
            </a:r>
            <a:endParaRPr lang="en-US" sz="1200" b="1" dirty="0">
              <a:solidFill>
                <a:schemeClr val="tx1"/>
              </a:solidFill>
            </a:endParaRPr>
          </a:p>
        </p:txBody>
      </p:sp>
      <p:sp>
        <p:nvSpPr>
          <p:cNvPr id="113" name="Rectangle 112">
            <a:extLst>
              <a:ext uri="{FF2B5EF4-FFF2-40B4-BE49-F238E27FC236}">
                <a16:creationId xmlns:a16="http://schemas.microsoft.com/office/drawing/2014/main" id="{55060763-4673-8CC3-CBE3-D6E13AE854BC}"/>
              </a:ext>
            </a:extLst>
          </p:cNvPr>
          <p:cNvSpPr/>
          <p:nvPr/>
        </p:nvSpPr>
        <p:spPr>
          <a:xfrm>
            <a:off x="8804261"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Difficult</a:t>
            </a:r>
          </a:p>
        </p:txBody>
      </p:sp>
      <p:pic>
        <p:nvPicPr>
          <p:cNvPr id="3078" name="Picture 6">
            <a:extLst>
              <a:ext uri="{FF2B5EF4-FFF2-40B4-BE49-F238E27FC236}">
                <a16:creationId xmlns:a16="http://schemas.microsoft.com/office/drawing/2014/main" id="{E438044D-12E9-6070-82E8-1EF697EF3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590" y="1261721"/>
            <a:ext cx="470385" cy="4703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andom Logo png transparent">
            <a:extLst>
              <a:ext uri="{FF2B5EF4-FFF2-40B4-BE49-F238E27FC236}">
                <a16:creationId xmlns:a16="http://schemas.microsoft.com/office/drawing/2014/main" id="{70E56E56-1981-D654-56BD-90EA85DED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827" b="39109"/>
          <a:stretch/>
        </p:blipFill>
        <p:spPr bwMode="auto">
          <a:xfrm>
            <a:off x="9497681" y="1341549"/>
            <a:ext cx="1452970" cy="30605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DEE24EBC-8743-7532-FED9-D84C0FA38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954" b="31717"/>
          <a:stretch/>
        </p:blipFill>
        <p:spPr bwMode="auto">
          <a:xfrm>
            <a:off x="2843965" y="1185508"/>
            <a:ext cx="1554908" cy="549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69572B2-C8A3-486D-DAF0-CEAED1CED526}"/>
              </a:ext>
            </a:extLst>
          </p:cNvPr>
          <p:cNvSpPr/>
          <p:nvPr/>
        </p:nvSpPr>
        <p:spPr>
          <a:xfrm>
            <a:off x="5508042"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SoftwareMax</a:t>
            </a:r>
          </a:p>
        </p:txBody>
      </p:sp>
    </p:spTree>
    <p:extLst>
      <p:ext uri="{BB962C8B-B14F-4D97-AF65-F5344CB8AC3E}">
        <p14:creationId xmlns:p14="http://schemas.microsoft.com/office/powerpoint/2010/main" val="12202592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EF016-9083-47DB-E8A9-A20F1FE21A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73E62-81AF-E8CC-2E5F-5266D8E62008}"/>
              </a:ext>
            </a:extLst>
          </p:cNvPr>
          <p:cNvSpPr>
            <a:spLocks noGrp="1"/>
          </p:cNvSpPr>
          <p:nvPr>
            <p:ph type="title"/>
          </p:nvPr>
        </p:nvSpPr>
        <p:spPr/>
        <p:txBody>
          <a:bodyPr/>
          <a:lstStyle/>
          <a:p>
            <a:r>
              <a:rPr lang="en-GB" dirty="0"/>
              <a:t>Based on our analysis, </a:t>
            </a:r>
            <a:r>
              <a:rPr lang="en-US" dirty="0"/>
              <a:t>we recommend moving forward with </a:t>
            </a:r>
            <a:r>
              <a:rPr lang="en-US" dirty="0" err="1"/>
              <a:t>SystemMax</a:t>
            </a:r>
            <a:endParaRPr lang="en-US" dirty="0"/>
          </a:p>
        </p:txBody>
      </p:sp>
      <p:sp>
        <p:nvSpPr>
          <p:cNvPr id="58" name="Text Placeholder 57">
            <a:extLst>
              <a:ext uri="{FF2B5EF4-FFF2-40B4-BE49-F238E27FC236}">
                <a16:creationId xmlns:a16="http://schemas.microsoft.com/office/drawing/2014/main" id="{5145D980-60E0-8F6A-B1E1-35E3F5DAF9F5}"/>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B7BB7933-2BFF-1EBA-969C-54FB1616C389}"/>
              </a:ext>
            </a:extLst>
          </p:cNvPr>
          <p:cNvSpPr/>
          <p:nvPr/>
        </p:nvSpPr>
        <p:spPr>
          <a:xfrm>
            <a:off x="554736" y="1820949"/>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385011AD-B3BD-962D-0C9E-C70A330F4690}"/>
              </a:ext>
            </a:extLst>
          </p:cNvPr>
          <p:cNvSpPr/>
          <p:nvPr/>
        </p:nvSpPr>
        <p:spPr>
          <a:xfrm>
            <a:off x="554736" y="2655617"/>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0357470F-030F-2513-A8BC-66744BCC301A}"/>
              </a:ext>
            </a:extLst>
          </p:cNvPr>
          <p:cNvSpPr/>
          <p:nvPr/>
        </p:nvSpPr>
        <p:spPr>
          <a:xfrm>
            <a:off x="554736" y="4324953"/>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Ease of implementation</a:t>
            </a:r>
          </a:p>
        </p:txBody>
      </p:sp>
      <p:sp>
        <p:nvSpPr>
          <p:cNvPr id="9" name="Rectangle 8">
            <a:extLst>
              <a:ext uri="{FF2B5EF4-FFF2-40B4-BE49-F238E27FC236}">
                <a16:creationId xmlns:a16="http://schemas.microsoft.com/office/drawing/2014/main" id="{76434A53-3FCF-D0A0-179A-03862869F934}"/>
              </a:ext>
            </a:extLst>
          </p:cNvPr>
          <p:cNvSpPr/>
          <p:nvPr/>
        </p:nvSpPr>
        <p:spPr>
          <a:xfrm>
            <a:off x="554736" y="485246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Business impact</a:t>
            </a:r>
          </a:p>
        </p:txBody>
      </p:sp>
      <p:sp>
        <p:nvSpPr>
          <p:cNvPr id="10" name="Rectangle 9">
            <a:extLst>
              <a:ext uri="{FF2B5EF4-FFF2-40B4-BE49-F238E27FC236}">
                <a16:creationId xmlns:a16="http://schemas.microsoft.com/office/drawing/2014/main" id="{2595A499-EF78-5EF2-D94E-D331AD43828E}"/>
              </a:ext>
            </a:extLst>
          </p:cNvPr>
          <p:cNvSpPr/>
          <p:nvPr/>
        </p:nvSpPr>
        <p:spPr>
          <a:xfrm>
            <a:off x="554736" y="5379979"/>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Cost</a:t>
            </a:r>
          </a:p>
        </p:txBody>
      </p:sp>
      <p:sp>
        <p:nvSpPr>
          <p:cNvPr id="11" name="Rectangle 10">
            <a:extLst>
              <a:ext uri="{FF2B5EF4-FFF2-40B4-BE49-F238E27FC236}">
                <a16:creationId xmlns:a16="http://schemas.microsoft.com/office/drawing/2014/main" id="{EDA265B9-F936-38CB-5E12-523558069805}"/>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Stakeholder score</a:t>
            </a:r>
          </a:p>
        </p:txBody>
      </p:sp>
      <p:cxnSp>
        <p:nvCxnSpPr>
          <p:cNvPr id="14" name="Straight Connector 13">
            <a:extLst>
              <a:ext uri="{FF2B5EF4-FFF2-40B4-BE49-F238E27FC236}">
                <a16:creationId xmlns:a16="http://schemas.microsoft.com/office/drawing/2014/main" id="{4963FAED-607B-005F-82FA-D25175EC5ECA}"/>
              </a:ext>
            </a:extLst>
          </p:cNvPr>
          <p:cNvCxnSpPr>
            <a:cxnSpLocks/>
          </p:cNvCxnSpPr>
          <p:nvPr/>
        </p:nvCxnSpPr>
        <p:spPr>
          <a:xfrm>
            <a:off x="554736" y="344553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540BEB-8950-7E38-04FB-C304BBF94A20}"/>
              </a:ext>
            </a:extLst>
          </p:cNvPr>
          <p:cNvCxnSpPr>
            <a:cxnSpLocks/>
          </p:cNvCxnSpPr>
          <p:nvPr/>
        </p:nvCxnSpPr>
        <p:spPr>
          <a:xfrm>
            <a:off x="554736" y="4280200"/>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3F78A9-CF29-CE66-8FF7-A16DC5828CF1}"/>
              </a:ext>
            </a:extLst>
          </p:cNvPr>
          <p:cNvCxnSpPr>
            <a:cxnSpLocks/>
          </p:cNvCxnSpPr>
          <p:nvPr/>
        </p:nvCxnSpPr>
        <p:spPr>
          <a:xfrm>
            <a:off x="554736" y="480771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FEA5AC-8B7A-1980-B300-18D726932C75}"/>
              </a:ext>
            </a:extLst>
          </p:cNvPr>
          <p:cNvCxnSpPr>
            <a:cxnSpLocks/>
          </p:cNvCxnSpPr>
          <p:nvPr/>
        </p:nvCxnSpPr>
        <p:spPr>
          <a:xfrm>
            <a:off x="554736" y="533522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F53818-A208-2366-D3C3-CB3628E84111}"/>
              </a:ext>
            </a:extLst>
          </p:cNvPr>
          <p:cNvCxnSpPr>
            <a:cxnSpLocks/>
          </p:cNvCxnSpPr>
          <p:nvPr/>
        </p:nvCxnSpPr>
        <p:spPr>
          <a:xfrm>
            <a:off x="554736" y="58627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35D82DE-01B3-800C-FEA6-07CDB6B76CFA}"/>
              </a:ext>
            </a:extLst>
          </p:cNvPr>
          <p:cNvCxnSpPr>
            <a:cxnSpLocks/>
          </p:cNvCxnSpPr>
          <p:nvPr/>
        </p:nvCxnSpPr>
        <p:spPr>
          <a:xfrm>
            <a:off x="2204918"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75A7189-71EE-528F-16D5-C581F673403E}"/>
              </a:ext>
            </a:extLst>
          </p:cNvPr>
          <p:cNvSpPr/>
          <p:nvPr/>
        </p:nvSpPr>
        <p:spPr>
          <a:xfrm>
            <a:off x="2204918"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Easy to implement</a:t>
            </a:r>
          </a:p>
          <a:p>
            <a:pPr marL="171450" indent="-171450">
              <a:buClr>
                <a:srgbClr val="3C96B4"/>
              </a:buClr>
              <a:buFont typeface="Wingdings" pitchFamily="2" charset="2"/>
              <a:buChar char="ü"/>
            </a:pPr>
            <a:r>
              <a:rPr lang="en-US" sz="1200" dirty="0">
                <a:solidFill>
                  <a:schemeClr val="tx1"/>
                </a:solidFill>
              </a:rPr>
              <a:t>Cheap</a:t>
            </a:r>
          </a:p>
          <a:p>
            <a:pPr marL="171450" indent="-171450">
              <a:buClr>
                <a:srgbClr val="3C96B4"/>
              </a:buClr>
              <a:buFont typeface="Wingdings" pitchFamily="2" charset="2"/>
              <a:buChar char="ü"/>
            </a:pPr>
            <a:r>
              <a:rPr lang="en-US" sz="1200" dirty="0">
                <a:solidFill>
                  <a:schemeClr val="tx1"/>
                </a:solidFill>
              </a:rPr>
              <a:t>Has basic features we need</a:t>
            </a:r>
          </a:p>
        </p:txBody>
      </p:sp>
      <p:sp>
        <p:nvSpPr>
          <p:cNvPr id="63" name="Rectangle 62">
            <a:extLst>
              <a:ext uri="{FF2B5EF4-FFF2-40B4-BE49-F238E27FC236}">
                <a16:creationId xmlns:a16="http://schemas.microsoft.com/office/drawing/2014/main" id="{F2AF688A-D140-D66C-E5F8-C583070A85DA}"/>
              </a:ext>
            </a:extLst>
          </p:cNvPr>
          <p:cNvSpPr/>
          <p:nvPr/>
        </p:nvSpPr>
        <p:spPr>
          <a:xfrm>
            <a:off x="2204918"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Limited feature set</a:t>
            </a:r>
          </a:p>
          <a:p>
            <a:pPr marL="171450" indent="-171450">
              <a:buClr>
                <a:srgbClr val="E5546C"/>
              </a:buClr>
              <a:buFont typeface="Wingdings" pitchFamily="2" charset="2"/>
              <a:buChar char="v"/>
            </a:pPr>
            <a:r>
              <a:rPr lang="en-US" sz="1200" dirty="0">
                <a:solidFill>
                  <a:schemeClr val="tx1"/>
                </a:solidFill>
              </a:rPr>
              <a:t>Limited support</a:t>
            </a:r>
          </a:p>
        </p:txBody>
      </p:sp>
      <p:sp>
        <p:nvSpPr>
          <p:cNvPr id="65" name="Rectangle 64">
            <a:extLst>
              <a:ext uri="{FF2B5EF4-FFF2-40B4-BE49-F238E27FC236}">
                <a16:creationId xmlns:a16="http://schemas.microsoft.com/office/drawing/2014/main" id="{7BFA6FC3-FA2C-05B1-3802-192CACAFA69D}"/>
              </a:ext>
            </a:extLst>
          </p:cNvPr>
          <p:cNvSpPr/>
          <p:nvPr/>
        </p:nvSpPr>
        <p:spPr>
          <a:xfrm>
            <a:off x="5508139"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Easy to implement</a:t>
            </a:r>
          </a:p>
          <a:p>
            <a:pPr marL="171450" indent="-171450">
              <a:buClr>
                <a:srgbClr val="3C96B4"/>
              </a:buClr>
              <a:buFont typeface="Wingdings" pitchFamily="2" charset="2"/>
              <a:buChar char="ü"/>
            </a:pPr>
            <a:r>
              <a:rPr lang="en-US" sz="1200" dirty="0">
                <a:solidFill>
                  <a:schemeClr val="tx1"/>
                </a:solidFill>
              </a:rPr>
              <a:t>Fits into current infrastructure</a:t>
            </a:r>
          </a:p>
          <a:p>
            <a:pPr marL="171450" indent="-171450">
              <a:buClr>
                <a:srgbClr val="3C96B4"/>
              </a:buClr>
              <a:buFont typeface="Wingdings" pitchFamily="2" charset="2"/>
              <a:buChar char="ü"/>
            </a:pPr>
            <a:r>
              <a:rPr lang="en-US" sz="1200" dirty="0">
                <a:solidFill>
                  <a:schemeClr val="tx1"/>
                </a:solidFill>
              </a:rPr>
              <a:t>Has all features needed</a:t>
            </a:r>
          </a:p>
        </p:txBody>
      </p:sp>
      <p:sp>
        <p:nvSpPr>
          <p:cNvPr id="66" name="Rectangle 65">
            <a:extLst>
              <a:ext uri="{FF2B5EF4-FFF2-40B4-BE49-F238E27FC236}">
                <a16:creationId xmlns:a16="http://schemas.microsoft.com/office/drawing/2014/main" id="{A82951CF-D921-13DE-7C7E-78B1AF3FA0DB}"/>
              </a:ext>
            </a:extLst>
          </p:cNvPr>
          <p:cNvSpPr/>
          <p:nvPr/>
        </p:nvSpPr>
        <p:spPr>
          <a:xfrm>
            <a:off x="5508042"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Mid-tier price point</a:t>
            </a:r>
          </a:p>
          <a:p>
            <a:pPr marL="171450" indent="-171450">
              <a:buClr>
                <a:srgbClr val="E5546C"/>
              </a:buClr>
              <a:buFont typeface="Wingdings" pitchFamily="2" charset="2"/>
              <a:buChar char="v"/>
            </a:pPr>
            <a:r>
              <a:rPr lang="en-US" sz="1200" dirty="0">
                <a:solidFill>
                  <a:schemeClr val="tx1"/>
                </a:solidFill>
              </a:rPr>
              <a:t>Need some adjusted ways of working to get maximum usage</a:t>
            </a:r>
          </a:p>
        </p:txBody>
      </p:sp>
      <p:sp>
        <p:nvSpPr>
          <p:cNvPr id="68" name="Rectangle 67">
            <a:extLst>
              <a:ext uri="{FF2B5EF4-FFF2-40B4-BE49-F238E27FC236}">
                <a16:creationId xmlns:a16="http://schemas.microsoft.com/office/drawing/2014/main" id="{1EC0D157-1CDB-5DE0-06DD-8F8064303F48}"/>
              </a:ext>
            </a:extLst>
          </p:cNvPr>
          <p:cNvSpPr/>
          <p:nvPr/>
        </p:nvSpPr>
        <p:spPr>
          <a:xfrm>
            <a:off x="8811166"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Best-in-class</a:t>
            </a:r>
          </a:p>
          <a:p>
            <a:pPr marL="171450" indent="-171450">
              <a:buClr>
                <a:srgbClr val="3C96B4"/>
              </a:buClr>
              <a:buFont typeface="Wingdings" pitchFamily="2" charset="2"/>
              <a:buChar char="ü"/>
            </a:pPr>
            <a:r>
              <a:rPr lang="en-US" sz="1200" dirty="0">
                <a:solidFill>
                  <a:schemeClr val="tx1"/>
                </a:solidFill>
              </a:rPr>
              <a:t>Lots of hands-on support</a:t>
            </a:r>
          </a:p>
        </p:txBody>
      </p:sp>
      <p:sp>
        <p:nvSpPr>
          <p:cNvPr id="69" name="Rectangle 68">
            <a:extLst>
              <a:ext uri="{FF2B5EF4-FFF2-40B4-BE49-F238E27FC236}">
                <a16:creationId xmlns:a16="http://schemas.microsoft.com/office/drawing/2014/main" id="{CE923E4E-653B-E755-4F52-E5612713E687}"/>
              </a:ext>
            </a:extLst>
          </p:cNvPr>
          <p:cNvSpPr/>
          <p:nvPr/>
        </p:nvSpPr>
        <p:spPr>
          <a:xfrm>
            <a:off x="8811166"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Difficult to implement</a:t>
            </a:r>
          </a:p>
          <a:p>
            <a:pPr marL="171450" indent="-171450">
              <a:buClr>
                <a:srgbClr val="E5546C"/>
              </a:buClr>
              <a:buFont typeface="Wingdings" pitchFamily="2" charset="2"/>
              <a:buChar char="v"/>
            </a:pPr>
            <a:r>
              <a:rPr lang="en-US" sz="1200" dirty="0">
                <a:solidFill>
                  <a:schemeClr val="tx1"/>
                </a:solidFill>
              </a:rPr>
              <a:t>Expensive</a:t>
            </a:r>
          </a:p>
          <a:p>
            <a:pPr marL="171450" indent="-171450">
              <a:buClr>
                <a:srgbClr val="E5546C"/>
              </a:buClr>
              <a:buFont typeface="Wingdings" pitchFamily="2" charset="2"/>
              <a:buChar char="v"/>
            </a:pPr>
            <a:r>
              <a:rPr lang="en-US" sz="1200" dirty="0">
                <a:solidFill>
                  <a:schemeClr val="tx1"/>
                </a:solidFill>
              </a:rPr>
              <a:t>Complicated</a:t>
            </a:r>
          </a:p>
        </p:txBody>
      </p:sp>
      <p:sp>
        <p:nvSpPr>
          <p:cNvPr id="80" name="Rectangle 79">
            <a:extLst>
              <a:ext uri="{FF2B5EF4-FFF2-40B4-BE49-F238E27FC236}">
                <a16:creationId xmlns:a16="http://schemas.microsoft.com/office/drawing/2014/main" id="{7A64DA01-6B12-3B93-9C8A-A53FA652F6E3}"/>
              </a:ext>
            </a:extLst>
          </p:cNvPr>
          <p:cNvSpPr/>
          <p:nvPr/>
        </p:nvSpPr>
        <p:spPr>
          <a:xfrm>
            <a:off x="2198013"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45%</a:t>
            </a:r>
          </a:p>
        </p:txBody>
      </p:sp>
      <p:sp>
        <p:nvSpPr>
          <p:cNvPr id="3" name="Rectangle 2">
            <a:extLst>
              <a:ext uri="{FF2B5EF4-FFF2-40B4-BE49-F238E27FC236}">
                <a16:creationId xmlns:a16="http://schemas.microsoft.com/office/drawing/2014/main" id="{E548C2A5-1540-C9EF-96D5-8CFDB86C30A4}"/>
              </a:ext>
            </a:extLst>
          </p:cNvPr>
          <p:cNvSpPr/>
          <p:nvPr/>
        </p:nvSpPr>
        <p:spPr>
          <a:xfrm>
            <a:off x="8804261"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60%</a:t>
            </a:r>
          </a:p>
        </p:txBody>
      </p:sp>
      <p:sp>
        <p:nvSpPr>
          <p:cNvPr id="25" name="Rectangle 24">
            <a:extLst>
              <a:ext uri="{FF2B5EF4-FFF2-40B4-BE49-F238E27FC236}">
                <a16:creationId xmlns:a16="http://schemas.microsoft.com/office/drawing/2014/main" id="{ECCCCEA1-6887-4C40-EC74-0F081CACE610}"/>
              </a:ext>
            </a:extLst>
          </p:cNvPr>
          <p:cNvSpPr/>
          <p:nvPr/>
        </p:nvSpPr>
        <p:spPr>
          <a:xfrm>
            <a:off x="550113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85%</a:t>
            </a:r>
          </a:p>
        </p:txBody>
      </p:sp>
      <p:cxnSp>
        <p:nvCxnSpPr>
          <p:cNvPr id="37" name="Straight Connector 36">
            <a:extLst>
              <a:ext uri="{FF2B5EF4-FFF2-40B4-BE49-F238E27FC236}">
                <a16:creationId xmlns:a16="http://schemas.microsoft.com/office/drawing/2014/main" id="{EB1A3AA6-5589-36C3-85B5-2D774429F25B}"/>
              </a:ext>
            </a:extLst>
          </p:cNvPr>
          <p:cNvCxnSpPr>
            <a:cxnSpLocks/>
          </p:cNvCxnSpPr>
          <p:nvPr/>
        </p:nvCxnSpPr>
        <p:spPr>
          <a:xfrm>
            <a:off x="5504590"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5BED72-0C93-FBF6-C692-AB2154DB851C}"/>
              </a:ext>
            </a:extLst>
          </p:cNvPr>
          <p:cNvCxnSpPr>
            <a:cxnSpLocks/>
          </p:cNvCxnSpPr>
          <p:nvPr/>
        </p:nvCxnSpPr>
        <p:spPr>
          <a:xfrm>
            <a:off x="8804261"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86D8924D-0E44-48F8-FDC2-A083C8BAA9D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Team analysis; Calls with companies</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3" name="Rectangle 82">
            <a:extLst>
              <a:ext uri="{FF2B5EF4-FFF2-40B4-BE49-F238E27FC236}">
                <a16:creationId xmlns:a16="http://schemas.microsoft.com/office/drawing/2014/main" id="{8716BA86-772E-8E65-551E-E94C92B96CA0}"/>
              </a:ext>
            </a:extLst>
          </p:cNvPr>
          <p:cNvSpPr/>
          <p:nvPr/>
        </p:nvSpPr>
        <p:spPr>
          <a:xfrm>
            <a:off x="554736" y="3490285"/>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a:t>
            </a:r>
          </a:p>
        </p:txBody>
      </p:sp>
      <p:sp>
        <p:nvSpPr>
          <p:cNvPr id="90" name="Rectangle 89">
            <a:extLst>
              <a:ext uri="{FF2B5EF4-FFF2-40B4-BE49-F238E27FC236}">
                <a16:creationId xmlns:a16="http://schemas.microsoft.com/office/drawing/2014/main" id="{B6F6192A-FA18-B3FE-D777-6DF4B10B0862}"/>
              </a:ext>
            </a:extLst>
          </p:cNvPr>
          <p:cNvSpPr/>
          <p:nvPr/>
        </p:nvSpPr>
        <p:spPr>
          <a:xfrm>
            <a:off x="2198013"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Obsolete in 2-5 years</a:t>
            </a:r>
          </a:p>
        </p:txBody>
      </p:sp>
      <p:sp>
        <p:nvSpPr>
          <p:cNvPr id="91" name="Rectangle 90">
            <a:extLst>
              <a:ext uri="{FF2B5EF4-FFF2-40B4-BE49-F238E27FC236}">
                <a16:creationId xmlns:a16="http://schemas.microsoft.com/office/drawing/2014/main" id="{E04321CB-0415-DDCA-1593-8356ABEFD6AB}"/>
              </a:ext>
            </a:extLst>
          </p:cNvPr>
          <p:cNvSpPr/>
          <p:nvPr/>
        </p:nvSpPr>
        <p:spPr>
          <a:xfrm>
            <a:off x="5501137"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Change management needed</a:t>
            </a:r>
          </a:p>
        </p:txBody>
      </p:sp>
      <p:sp>
        <p:nvSpPr>
          <p:cNvPr id="92" name="Rectangle 91">
            <a:extLst>
              <a:ext uri="{FF2B5EF4-FFF2-40B4-BE49-F238E27FC236}">
                <a16:creationId xmlns:a16="http://schemas.microsoft.com/office/drawing/2014/main" id="{EFBDB4CB-7E32-905E-D079-FD3777143DF6}"/>
              </a:ext>
            </a:extLst>
          </p:cNvPr>
          <p:cNvSpPr/>
          <p:nvPr/>
        </p:nvSpPr>
        <p:spPr>
          <a:xfrm>
            <a:off x="8804261"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Overly complicated and thus not used</a:t>
            </a:r>
          </a:p>
          <a:p>
            <a:pPr marL="171450" indent="-171450">
              <a:buFont typeface="Arial" panose="020B0604020202020204" pitchFamily="34" charset="0"/>
              <a:buChar char="•"/>
            </a:pPr>
            <a:r>
              <a:rPr lang="en-US" sz="1200" dirty="0">
                <a:solidFill>
                  <a:schemeClr val="tx1"/>
                </a:solidFill>
              </a:rPr>
              <a:t>Doesn’t fit with existing systems</a:t>
            </a:r>
          </a:p>
          <a:p>
            <a:pPr marL="171450" indent="-171450">
              <a:buFont typeface="Arial" panose="020B0604020202020204" pitchFamily="34" charset="0"/>
              <a:buChar char="•"/>
            </a:pPr>
            <a:r>
              <a:rPr lang="en-US" sz="1200" dirty="0">
                <a:solidFill>
                  <a:schemeClr val="tx1"/>
                </a:solidFill>
              </a:rPr>
              <a:t>Long lock-in</a:t>
            </a:r>
          </a:p>
        </p:txBody>
      </p:sp>
      <p:cxnSp>
        <p:nvCxnSpPr>
          <p:cNvPr id="93" name="Straight Connector 92">
            <a:extLst>
              <a:ext uri="{FF2B5EF4-FFF2-40B4-BE49-F238E27FC236}">
                <a16:creationId xmlns:a16="http://schemas.microsoft.com/office/drawing/2014/main" id="{7A7AB8D6-E0D4-CD54-A185-369C11D0DA27}"/>
              </a:ext>
            </a:extLst>
          </p:cNvPr>
          <p:cNvCxnSpPr>
            <a:cxnSpLocks/>
          </p:cNvCxnSpPr>
          <p:nvPr/>
        </p:nvCxnSpPr>
        <p:spPr>
          <a:xfrm>
            <a:off x="554736" y="2610864"/>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89EDF5C7-21D9-70F6-182C-B31553D407A0}"/>
              </a:ext>
            </a:extLst>
          </p:cNvPr>
          <p:cNvSpPr/>
          <p:nvPr/>
        </p:nvSpPr>
        <p:spPr>
          <a:xfrm>
            <a:off x="8869912"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5" name="Oval 94">
            <a:extLst>
              <a:ext uri="{FF2B5EF4-FFF2-40B4-BE49-F238E27FC236}">
                <a16:creationId xmlns:a16="http://schemas.microsoft.com/office/drawing/2014/main" id="{ABCB6639-9EFD-8570-6D28-E798AAD457FA}"/>
              </a:ext>
            </a:extLst>
          </p:cNvPr>
          <p:cNvSpPr/>
          <p:nvPr/>
        </p:nvSpPr>
        <p:spPr>
          <a:xfrm>
            <a:off x="8869912"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6" name="Oval 95">
            <a:extLst>
              <a:ext uri="{FF2B5EF4-FFF2-40B4-BE49-F238E27FC236}">
                <a16:creationId xmlns:a16="http://schemas.microsoft.com/office/drawing/2014/main" id="{FF300434-393F-7D03-9C77-47E6E5B040E7}"/>
              </a:ext>
            </a:extLst>
          </p:cNvPr>
          <p:cNvSpPr/>
          <p:nvPr/>
        </p:nvSpPr>
        <p:spPr>
          <a:xfrm>
            <a:off x="8869912"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7" name="TextBox 96">
            <a:extLst>
              <a:ext uri="{FF2B5EF4-FFF2-40B4-BE49-F238E27FC236}">
                <a16:creationId xmlns:a16="http://schemas.microsoft.com/office/drawing/2014/main" id="{CD2E0F8E-88D9-7104-B494-5B08682E851F}"/>
              </a:ext>
            </a:extLst>
          </p:cNvPr>
          <p:cNvSpPr txBox="1"/>
          <p:nvPr/>
        </p:nvSpPr>
        <p:spPr>
          <a:xfrm>
            <a:off x="8706678" y="32918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98" name="Oval 97">
            <a:extLst>
              <a:ext uri="{FF2B5EF4-FFF2-40B4-BE49-F238E27FC236}">
                <a16:creationId xmlns:a16="http://schemas.microsoft.com/office/drawing/2014/main" id="{6ED4D856-29F8-70BF-4CD2-84EBD5916E37}"/>
              </a:ext>
            </a:extLst>
          </p:cNvPr>
          <p:cNvSpPr/>
          <p:nvPr/>
        </p:nvSpPr>
        <p:spPr>
          <a:xfrm>
            <a:off x="5595300"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1" name="Oval 100">
            <a:extLst>
              <a:ext uri="{FF2B5EF4-FFF2-40B4-BE49-F238E27FC236}">
                <a16:creationId xmlns:a16="http://schemas.microsoft.com/office/drawing/2014/main" id="{6D70C463-415B-3D86-3A71-B79A94E7D12C}"/>
              </a:ext>
            </a:extLst>
          </p:cNvPr>
          <p:cNvSpPr/>
          <p:nvPr/>
        </p:nvSpPr>
        <p:spPr>
          <a:xfrm>
            <a:off x="2271596" y="3575969"/>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5" name="Rectangle 104">
            <a:extLst>
              <a:ext uri="{FF2B5EF4-FFF2-40B4-BE49-F238E27FC236}">
                <a16:creationId xmlns:a16="http://schemas.microsoft.com/office/drawing/2014/main" id="{B20151E4-FB38-6BBA-07CA-AACA150148D9}"/>
              </a:ext>
            </a:extLst>
          </p:cNvPr>
          <p:cNvSpPr/>
          <p:nvPr/>
        </p:nvSpPr>
        <p:spPr>
          <a:xfrm>
            <a:off x="2198012"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$370,000 (+/- $24,000)</a:t>
            </a:r>
          </a:p>
          <a:p>
            <a:pPr>
              <a:spcAft>
                <a:spcPts val="300"/>
              </a:spcAft>
            </a:pPr>
            <a:r>
              <a:rPr lang="en-US" sz="1200" b="1" dirty="0">
                <a:solidFill>
                  <a:schemeClr val="tx1"/>
                </a:solidFill>
              </a:rPr>
              <a:t>Ongoing: </a:t>
            </a:r>
            <a:r>
              <a:rPr lang="en-US" sz="1200" dirty="0">
                <a:solidFill>
                  <a:schemeClr val="tx1"/>
                </a:solidFill>
              </a:rPr>
              <a:t>$90,000-$120,000</a:t>
            </a:r>
            <a:endParaRPr lang="en-US" sz="1200" b="1" dirty="0">
              <a:solidFill>
                <a:schemeClr val="tx1"/>
              </a:solidFill>
            </a:endParaRPr>
          </a:p>
        </p:txBody>
      </p:sp>
      <p:sp>
        <p:nvSpPr>
          <p:cNvPr id="106" name="Rectangle 105">
            <a:extLst>
              <a:ext uri="{FF2B5EF4-FFF2-40B4-BE49-F238E27FC236}">
                <a16:creationId xmlns:a16="http://schemas.microsoft.com/office/drawing/2014/main" id="{042BACB1-4C40-59E8-AF7B-2688911BF9C6}"/>
              </a:ext>
            </a:extLst>
          </p:cNvPr>
          <p:cNvSpPr/>
          <p:nvPr/>
        </p:nvSpPr>
        <p:spPr>
          <a:xfrm>
            <a:off x="5501137"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$500,000</a:t>
            </a:r>
          </a:p>
          <a:p>
            <a:pPr>
              <a:spcAft>
                <a:spcPts val="300"/>
              </a:spcAft>
            </a:pPr>
            <a:r>
              <a:rPr lang="en-US" sz="1200" b="1" dirty="0">
                <a:solidFill>
                  <a:schemeClr val="tx1"/>
                </a:solidFill>
              </a:rPr>
              <a:t>Ongoing: </a:t>
            </a:r>
            <a:r>
              <a:rPr lang="en-US" sz="1200" dirty="0">
                <a:solidFill>
                  <a:schemeClr val="tx1"/>
                </a:solidFill>
              </a:rPr>
              <a:t>$80,000-$100,000</a:t>
            </a:r>
            <a:endParaRPr lang="en-US" sz="1200" b="1" dirty="0">
              <a:solidFill>
                <a:schemeClr val="tx1"/>
              </a:solidFill>
            </a:endParaRPr>
          </a:p>
        </p:txBody>
      </p:sp>
      <p:sp>
        <p:nvSpPr>
          <p:cNvPr id="107" name="Rectangle 106">
            <a:extLst>
              <a:ext uri="{FF2B5EF4-FFF2-40B4-BE49-F238E27FC236}">
                <a16:creationId xmlns:a16="http://schemas.microsoft.com/office/drawing/2014/main" id="{B01514FD-AC77-42AF-6812-9303502B708F}"/>
              </a:ext>
            </a:extLst>
          </p:cNvPr>
          <p:cNvSpPr/>
          <p:nvPr/>
        </p:nvSpPr>
        <p:spPr>
          <a:xfrm>
            <a:off x="8804261"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$765,000</a:t>
            </a:r>
          </a:p>
          <a:p>
            <a:pPr>
              <a:spcAft>
                <a:spcPts val="300"/>
              </a:spcAft>
            </a:pPr>
            <a:r>
              <a:rPr lang="en-US" sz="1200" b="1" dirty="0">
                <a:solidFill>
                  <a:schemeClr val="tx1"/>
                </a:solidFill>
              </a:rPr>
              <a:t>Ongoing: </a:t>
            </a:r>
            <a:r>
              <a:rPr lang="en-US" sz="1200" dirty="0">
                <a:solidFill>
                  <a:schemeClr val="tx1"/>
                </a:solidFill>
              </a:rPr>
              <a:t>$90,000-$120,000</a:t>
            </a:r>
            <a:endParaRPr lang="en-US" sz="1200" b="1" dirty="0">
              <a:solidFill>
                <a:schemeClr val="tx1"/>
              </a:solidFill>
            </a:endParaRPr>
          </a:p>
        </p:txBody>
      </p:sp>
      <p:sp>
        <p:nvSpPr>
          <p:cNvPr id="108" name="Rectangle 107">
            <a:extLst>
              <a:ext uri="{FF2B5EF4-FFF2-40B4-BE49-F238E27FC236}">
                <a16:creationId xmlns:a16="http://schemas.microsoft.com/office/drawing/2014/main" id="{FB19E2A0-7783-BB3A-12DA-9BB74965A1D6}"/>
              </a:ext>
            </a:extLst>
          </p:cNvPr>
          <p:cNvSpPr/>
          <p:nvPr/>
        </p:nvSpPr>
        <p:spPr>
          <a:xfrm>
            <a:off x="2198012"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245.0%</a:t>
            </a:r>
          </a:p>
          <a:p>
            <a:pPr>
              <a:spcAft>
                <a:spcPts val="300"/>
              </a:spcAft>
            </a:pPr>
            <a:r>
              <a:rPr lang="en-US" sz="1200" b="1" dirty="0">
                <a:solidFill>
                  <a:schemeClr val="tx1"/>
                </a:solidFill>
              </a:rPr>
              <a:t>NPV: </a:t>
            </a:r>
            <a:r>
              <a:rPr lang="en-US" sz="1200" dirty="0">
                <a:solidFill>
                  <a:schemeClr val="tx1"/>
                </a:solidFill>
              </a:rPr>
              <a:t>$5,311,000</a:t>
            </a:r>
            <a:endParaRPr lang="en-US" sz="1200" b="1" dirty="0">
              <a:solidFill>
                <a:schemeClr val="tx1"/>
              </a:solidFill>
            </a:endParaRPr>
          </a:p>
        </p:txBody>
      </p:sp>
      <p:sp>
        <p:nvSpPr>
          <p:cNvPr id="109" name="Rectangle 108">
            <a:extLst>
              <a:ext uri="{FF2B5EF4-FFF2-40B4-BE49-F238E27FC236}">
                <a16:creationId xmlns:a16="http://schemas.microsoft.com/office/drawing/2014/main" id="{C90C65C9-292F-F09F-6C38-FDBC37E70A6F}"/>
              </a:ext>
            </a:extLst>
          </p:cNvPr>
          <p:cNvSpPr/>
          <p:nvPr/>
        </p:nvSpPr>
        <p:spPr>
          <a:xfrm>
            <a:off x="2198012"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Easy</a:t>
            </a:r>
          </a:p>
        </p:txBody>
      </p:sp>
      <p:sp>
        <p:nvSpPr>
          <p:cNvPr id="110" name="Rectangle 109">
            <a:extLst>
              <a:ext uri="{FF2B5EF4-FFF2-40B4-BE49-F238E27FC236}">
                <a16:creationId xmlns:a16="http://schemas.microsoft.com/office/drawing/2014/main" id="{F22D9A87-0AB2-40F5-AF5B-F180213C80AE}"/>
              </a:ext>
            </a:extLst>
          </p:cNvPr>
          <p:cNvSpPr/>
          <p:nvPr/>
        </p:nvSpPr>
        <p:spPr>
          <a:xfrm>
            <a:off x="5501137"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388.6%</a:t>
            </a:r>
          </a:p>
          <a:p>
            <a:pPr>
              <a:spcAft>
                <a:spcPts val="300"/>
              </a:spcAft>
            </a:pPr>
            <a:r>
              <a:rPr lang="en-US" sz="1200" b="1" dirty="0">
                <a:solidFill>
                  <a:schemeClr val="tx1"/>
                </a:solidFill>
              </a:rPr>
              <a:t>NPV: </a:t>
            </a:r>
            <a:r>
              <a:rPr lang="en-US" sz="1200" dirty="0">
                <a:solidFill>
                  <a:schemeClr val="tx1"/>
                </a:solidFill>
              </a:rPr>
              <a:t>$7,288,862</a:t>
            </a:r>
            <a:endParaRPr lang="en-US" sz="1200" b="1" dirty="0">
              <a:solidFill>
                <a:schemeClr val="tx1"/>
              </a:solidFill>
            </a:endParaRPr>
          </a:p>
        </p:txBody>
      </p:sp>
      <p:sp>
        <p:nvSpPr>
          <p:cNvPr id="111" name="Rectangle 110">
            <a:extLst>
              <a:ext uri="{FF2B5EF4-FFF2-40B4-BE49-F238E27FC236}">
                <a16:creationId xmlns:a16="http://schemas.microsoft.com/office/drawing/2014/main" id="{D73CC709-521E-312C-955D-9CD1CFFDBA3F}"/>
              </a:ext>
            </a:extLst>
          </p:cNvPr>
          <p:cNvSpPr/>
          <p:nvPr/>
        </p:nvSpPr>
        <p:spPr>
          <a:xfrm>
            <a:off x="5501137"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Easy</a:t>
            </a:r>
          </a:p>
        </p:txBody>
      </p:sp>
      <p:sp>
        <p:nvSpPr>
          <p:cNvPr id="112" name="Rectangle 111">
            <a:extLst>
              <a:ext uri="{FF2B5EF4-FFF2-40B4-BE49-F238E27FC236}">
                <a16:creationId xmlns:a16="http://schemas.microsoft.com/office/drawing/2014/main" id="{2D2ABA2E-B768-6C14-5243-CECEC01D5F37}"/>
              </a:ext>
            </a:extLst>
          </p:cNvPr>
          <p:cNvSpPr/>
          <p:nvPr/>
        </p:nvSpPr>
        <p:spPr>
          <a:xfrm>
            <a:off x="8804261"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356.7%</a:t>
            </a:r>
          </a:p>
          <a:p>
            <a:pPr>
              <a:spcAft>
                <a:spcPts val="300"/>
              </a:spcAft>
            </a:pPr>
            <a:r>
              <a:rPr lang="en-US" sz="1200" b="1" dirty="0">
                <a:solidFill>
                  <a:schemeClr val="tx1"/>
                </a:solidFill>
              </a:rPr>
              <a:t>NPV: </a:t>
            </a:r>
            <a:r>
              <a:rPr lang="en-US" sz="1200" dirty="0">
                <a:solidFill>
                  <a:schemeClr val="tx1"/>
                </a:solidFill>
              </a:rPr>
              <a:t>$7,101,455</a:t>
            </a:r>
            <a:endParaRPr lang="en-US" sz="1200" b="1" dirty="0">
              <a:solidFill>
                <a:schemeClr val="tx1"/>
              </a:solidFill>
            </a:endParaRPr>
          </a:p>
        </p:txBody>
      </p:sp>
      <p:sp>
        <p:nvSpPr>
          <p:cNvPr id="113" name="Rectangle 112">
            <a:extLst>
              <a:ext uri="{FF2B5EF4-FFF2-40B4-BE49-F238E27FC236}">
                <a16:creationId xmlns:a16="http://schemas.microsoft.com/office/drawing/2014/main" id="{FD17CF50-81D7-382E-0C9E-6A6AA734D8A0}"/>
              </a:ext>
            </a:extLst>
          </p:cNvPr>
          <p:cNvSpPr/>
          <p:nvPr/>
        </p:nvSpPr>
        <p:spPr>
          <a:xfrm>
            <a:off x="8804261"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Difficult</a:t>
            </a:r>
          </a:p>
        </p:txBody>
      </p:sp>
      <p:pic>
        <p:nvPicPr>
          <p:cNvPr id="3078" name="Picture 6">
            <a:extLst>
              <a:ext uri="{FF2B5EF4-FFF2-40B4-BE49-F238E27FC236}">
                <a16:creationId xmlns:a16="http://schemas.microsoft.com/office/drawing/2014/main" id="{0848966F-C282-87E0-5F7A-F4AF41310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590" y="1261721"/>
            <a:ext cx="470385" cy="4703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andom Logo png transparent">
            <a:extLst>
              <a:ext uri="{FF2B5EF4-FFF2-40B4-BE49-F238E27FC236}">
                <a16:creationId xmlns:a16="http://schemas.microsoft.com/office/drawing/2014/main" id="{90F35B52-12D0-4AF6-2C5D-646E0A4829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827" b="39109"/>
          <a:stretch/>
        </p:blipFill>
        <p:spPr bwMode="auto">
          <a:xfrm>
            <a:off x="9497681" y="1341549"/>
            <a:ext cx="1452970" cy="30605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1756E14-92E7-2121-9A15-66B22A2D7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954" b="31717"/>
          <a:stretch/>
        </p:blipFill>
        <p:spPr bwMode="auto">
          <a:xfrm>
            <a:off x="2843965" y="1185508"/>
            <a:ext cx="1554908" cy="549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632F6FD-A085-0092-EF8C-87FF7C1FED99}"/>
              </a:ext>
            </a:extLst>
          </p:cNvPr>
          <p:cNvSpPr/>
          <p:nvPr/>
        </p:nvSpPr>
        <p:spPr>
          <a:xfrm>
            <a:off x="5508042"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SoftwareMax</a:t>
            </a:r>
          </a:p>
        </p:txBody>
      </p:sp>
      <p:sp>
        <p:nvSpPr>
          <p:cNvPr id="4" name="Rectangle 3">
            <a:extLst>
              <a:ext uri="{FF2B5EF4-FFF2-40B4-BE49-F238E27FC236}">
                <a16:creationId xmlns:a16="http://schemas.microsoft.com/office/drawing/2014/main" id="{FFF96558-4519-0169-6F2C-8B608C21C38E}"/>
              </a:ext>
            </a:extLst>
          </p:cNvPr>
          <p:cNvSpPr/>
          <p:nvPr/>
        </p:nvSpPr>
        <p:spPr>
          <a:xfrm>
            <a:off x="2204917" y="1207401"/>
            <a:ext cx="3076210" cy="5222677"/>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 name="Rectangle 4">
            <a:extLst>
              <a:ext uri="{FF2B5EF4-FFF2-40B4-BE49-F238E27FC236}">
                <a16:creationId xmlns:a16="http://schemas.microsoft.com/office/drawing/2014/main" id="{C19B9B21-7BFD-6B52-32AD-6C0A1F813BD2}"/>
              </a:ext>
            </a:extLst>
          </p:cNvPr>
          <p:cNvSpPr/>
          <p:nvPr/>
        </p:nvSpPr>
        <p:spPr>
          <a:xfrm>
            <a:off x="8626027" y="1207401"/>
            <a:ext cx="3076210" cy="5222677"/>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32454651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CC447-8B2C-D7D8-2688-F9260D4E2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5192A-7DA5-91BB-7CCC-239171BAABA2}"/>
              </a:ext>
            </a:extLst>
          </p:cNvPr>
          <p:cNvSpPr>
            <a:spLocks noGrp="1"/>
          </p:cNvSpPr>
          <p:nvPr>
            <p:ph type="title"/>
          </p:nvPr>
        </p:nvSpPr>
        <p:spPr/>
        <p:txBody>
          <a:bodyPr/>
          <a:lstStyle/>
          <a:p>
            <a:r>
              <a:rPr lang="en-US" dirty="0"/>
              <a:t>Several considerations were identified through working sessions, surveys, and discussions with stakeholders</a:t>
            </a:r>
          </a:p>
        </p:txBody>
      </p:sp>
      <p:sp>
        <p:nvSpPr>
          <p:cNvPr id="4" name="Text Placeholder 3">
            <a:extLst>
              <a:ext uri="{FF2B5EF4-FFF2-40B4-BE49-F238E27FC236}">
                <a16:creationId xmlns:a16="http://schemas.microsoft.com/office/drawing/2014/main" id="{6169C8CF-114D-C5BD-A623-7864E028FEF1}"/>
              </a:ext>
            </a:extLst>
          </p:cNvPr>
          <p:cNvSpPr>
            <a:spLocks noGrp="1"/>
          </p:cNvSpPr>
          <p:nvPr>
            <p:ph type="body" sz="quarter" idx="17"/>
          </p:nvPr>
        </p:nvSpPr>
        <p:spPr/>
        <p:txBody>
          <a:bodyPr/>
          <a:lstStyle/>
          <a:p>
            <a:endParaRPr lang="en-US"/>
          </a:p>
        </p:txBody>
      </p:sp>
      <p:sp>
        <p:nvSpPr>
          <p:cNvPr id="5" name="TextBox 4">
            <a:extLst>
              <a:ext uri="{FF2B5EF4-FFF2-40B4-BE49-F238E27FC236}">
                <a16:creationId xmlns:a16="http://schemas.microsoft.com/office/drawing/2014/main" id="{B2D51B3F-1BDE-5D12-64E3-B0082BC74F0A}"/>
              </a:ext>
            </a:extLst>
          </p:cNvPr>
          <p:cNvSpPr txBox="1"/>
          <p:nvPr/>
        </p:nvSpPr>
        <p:spPr>
          <a:xfrm>
            <a:off x="554736" y="1709566"/>
            <a:ext cx="11082528" cy="347947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b="1" dirty="0"/>
              <a:t>Purchase and implement SoftwareMax system, developed by </a:t>
            </a:r>
            <a:r>
              <a:rPr lang="en-US" sz="1600" b="1" dirty="0" err="1"/>
              <a:t>SoftwareCo</a:t>
            </a:r>
            <a:r>
              <a:rPr lang="en-US" sz="1600" b="1" dirty="0"/>
              <a:t>, to enhance design and delivery phases:</a:t>
            </a:r>
          </a:p>
          <a:p>
            <a:pPr algn="l">
              <a:spcBef>
                <a:spcPts val="300"/>
              </a:spcBef>
              <a:spcAft>
                <a:spcPts val="300"/>
              </a:spcAft>
              <a:buNone/>
            </a:pPr>
            <a:endParaRPr lang="en-US" sz="1600" b="1" dirty="0"/>
          </a:p>
          <a:p>
            <a:pPr algn="l">
              <a:spcBef>
                <a:spcPts val="300"/>
              </a:spcBef>
              <a:spcAft>
                <a:spcPts val="300"/>
              </a:spcAft>
              <a:buNone/>
            </a:pPr>
            <a:endParaRPr lang="en-US" sz="1600" b="1" dirty="0"/>
          </a:p>
          <a:p>
            <a:pPr algn="l">
              <a:spcBef>
                <a:spcPts val="300"/>
              </a:spcBef>
              <a:spcAft>
                <a:spcPts val="300"/>
              </a:spcAft>
              <a:buNone/>
            </a:pPr>
            <a:endParaRPr lang="en-US" sz="1600" b="1" dirty="0"/>
          </a:p>
          <a:p>
            <a:pPr algn="l">
              <a:spcBef>
                <a:spcPts val="300"/>
              </a:spcBef>
              <a:spcAft>
                <a:spcPts val="300"/>
              </a:spcAft>
              <a:buNone/>
            </a:pPr>
            <a:endParaRPr lang="en-US" sz="1600" b="1" dirty="0"/>
          </a:p>
          <a:p>
            <a:pPr algn="l">
              <a:spcBef>
                <a:spcPts val="300"/>
              </a:spcBef>
              <a:spcAft>
                <a:spcPts val="300"/>
              </a:spcAft>
              <a:buNone/>
            </a:pPr>
            <a:endParaRPr lang="en-US" sz="1600" b="1" dirty="0"/>
          </a:p>
          <a:p>
            <a:pPr algn="l">
              <a:spcBef>
                <a:spcPts val="300"/>
              </a:spcBef>
              <a:spcAft>
                <a:spcPts val="300"/>
              </a:spcAft>
              <a:buNone/>
            </a:pPr>
            <a:br>
              <a:rPr lang="en-US" sz="1600" b="1" dirty="0"/>
            </a:br>
            <a:r>
              <a:rPr lang="en-US" sz="1600" b="1" dirty="0"/>
              <a:t>Proposal includes:</a:t>
            </a:r>
          </a:p>
          <a:p>
            <a:pPr marL="742950" lvl="1" indent="-285750">
              <a:spcBef>
                <a:spcPts val="300"/>
              </a:spcBef>
              <a:spcAft>
                <a:spcPts val="900"/>
              </a:spcAft>
              <a:buFont typeface="Arial" panose="020B0604020202020204" pitchFamily="34" charset="0"/>
              <a:buChar char="•"/>
            </a:pPr>
            <a:r>
              <a:rPr lang="en-US" sz="1400" dirty="0"/>
              <a:t>42 single-user licenses of </a:t>
            </a:r>
            <a:r>
              <a:rPr lang="en-US" sz="1400" dirty="0" err="1"/>
              <a:t>SystemMax</a:t>
            </a:r>
            <a:r>
              <a:rPr lang="en-US" sz="1400" dirty="0"/>
              <a:t> design module</a:t>
            </a:r>
          </a:p>
          <a:p>
            <a:pPr marL="742950" lvl="1" indent="-285750">
              <a:spcBef>
                <a:spcPts val="300"/>
              </a:spcBef>
              <a:spcAft>
                <a:spcPts val="900"/>
              </a:spcAft>
              <a:buFont typeface="Arial" panose="020B0604020202020204" pitchFamily="34" charset="0"/>
              <a:buChar char="•"/>
            </a:pPr>
            <a:r>
              <a:rPr lang="en-US" sz="1400" dirty="0"/>
              <a:t>50 single-user licenses of </a:t>
            </a:r>
            <a:r>
              <a:rPr lang="en-US" sz="1400" dirty="0" err="1"/>
              <a:t>SystemMax</a:t>
            </a:r>
            <a:r>
              <a:rPr lang="en-US" sz="1400" dirty="0"/>
              <a:t> database module</a:t>
            </a:r>
          </a:p>
          <a:p>
            <a:pPr marL="742950" lvl="1" indent="-285750">
              <a:spcBef>
                <a:spcPts val="300"/>
              </a:spcBef>
              <a:spcAft>
                <a:spcPts val="900"/>
              </a:spcAft>
              <a:buFont typeface="Arial" panose="020B0604020202020204" pitchFamily="34" charset="0"/>
              <a:buChar char="•"/>
            </a:pPr>
            <a:r>
              <a:rPr lang="en-US" sz="1400" dirty="0"/>
              <a:t>Purchase of Admin package</a:t>
            </a:r>
          </a:p>
          <a:p>
            <a:pPr marL="742950" lvl="1" indent="-285750">
              <a:spcBef>
                <a:spcPts val="300"/>
              </a:spcBef>
              <a:spcAft>
                <a:spcPts val="900"/>
              </a:spcAft>
              <a:buFont typeface="Arial" panose="020B0604020202020204" pitchFamily="34" charset="0"/>
              <a:buChar char="•"/>
            </a:pPr>
            <a:r>
              <a:rPr lang="en-US" sz="1400" dirty="0"/>
              <a:t>Training for design engineers </a:t>
            </a:r>
          </a:p>
          <a:p>
            <a:pPr marL="742950" lvl="1" indent="-285750">
              <a:spcBef>
                <a:spcPts val="300"/>
              </a:spcBef>
              <a:spcAft>
                <a:spcPts val="900"/>
              </a:spcAft>
              <a:buFont typeface="Arial" panose="020B0604020202020204" pitchFamily="34" charset="0"/>
              <a:buChar char="•"/>
            </a:pPr>
            <a:r>
              <a:rPr lang="en-US" sz="1400" dirty="0"/>
              <a:t>Purchase of installation and integration services</a:t>
            </a:r>
          </a:p>
          <a:p>
            <a:pPr marL="742950" lvl="1" indent="-285750">
              <a:spcBef>
                <a:spcPts val="300"/>
              </a:spcBef>
              <a:spcAft>
                <a:spcPts val="900"/>
              </a:spcAft>
              <a:buFont typeface="Arial" panose="020B0604020202020204" pitchFamily="34" charset="0"/>
              <a:buChar char="•"/>
            </a:pPr>
            <a:r>
              <a:rPr lang="en-US" sz="1400" dirty="0"/>
              <a:t>Additional hardware purchases during second and third years of implementation</a:t>
            </a:r>
          </a:p>
        </p:txBody>
      </p:sp>
      <p:sp>
        <p:nvSpPr>
          <p:cNvPr id="3" name="Footer Placeholder 2">
            <a:extLst>
              <a:ext uri="{FF2B5EF4-FFF2-40B4-BE49-F238E27FC236}">
                <a16:creationId xmlns:a16="http://schemas.microsoft.com/office/drawing/2014/main" id="{374B3562-754E-9DCD-C740-882904309AD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Team analysis</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Rectangle 11">
            <a:extLst>
              <a:ext uri="{FF2B5EF4-FFF2-40B4-BE49-F238E27FC236}">
                <a16:creationId xmlns:a16="http://schemas.microsoft.com/office/drawing/2014/main" id="{03099476-9997-637F-A971-874BE10D3F6A}"/>
              </a:ext>
            </a:extLst>
          </p:cNvPr>
          <p:cNvSpPr/>
          <p:nvPr/>
        </p:nvSpPr>
        <p:spPr>
          <a:xfrm>
            <a:off x="825514" y="2067307"/>
            <a:ext cx="2361242" cy="42481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rtl="0" eaLnBrk="1" fontAlgn="base" latinLnBrk="0" hangingPunct="1">
              <a:spcBef>
                <a:spcPts val="336"/>
              </a:spcBef>
            </a:pPr>
            <a:r>
              <a:rPr lang="en-US" sz="1400" i="0" u="none" strike="noStrike" kern="1200" baseline="0" dirty="0">
                <a:ln>
                  <a:noFill/>
                </a:ln>
                <a:solidFill>
                  <a:schemeClr val="tx1"/>
                </a:solidFill>
                <a:effectLst/>
                <a:latin typeface="Arial" panose="020B0604020202020204" pitchFamily="34" charset="0"/>
                <a:cs typeface="Arial" panose="020B0604020202020204" pitchFamily="34" charset="0"/>
              </a:rPr>
              <a:t>Concept design</a:t>
            </a:r>
            <a:endParaRPr lang="en-US" sz="1400" i="0" u="none" strike="noStrike" dirty="0">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BAEAA528-A6EA-629C-785B-98CF35CEEA57}"/>
              </a:ext>
            </a:extLst>
          </p:cNvPr>
          <p:cNvSpPr/>
          <p:nvPr/>
        </p:nvSpPr>
        <p:spPr>
          <a:xfrm>
            <a:off x="3314040" y="2067307"/>
            <a:ext cx="2361242" cy="42481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rtl="0" eaLnBrk="1" fontAlgn="base" latinLnBrk="0" hangingPunct="1">
              <a:spcBef>
                <a:spcPts val="336"/>
              </a:spcBef>
            </a:pPr>
            <a:r>
              <a:rPr lang="en-US" sz="1400" i="0" u="none" strike="noStrike" kern="1200" baseline="0" dirty="0">
                <a:ln>
                  <a:noFill/>
                </a:ln>
                <a:solidFill>
                  <a:schemeClr val="tx1"/>
                </a:solidFill>
                <a:effectLst/>
                <a:latin typeface="Arial" panose="020B0604020202020204" pitchFamily="34" charset="0"/>
                <a:cs typeface="Arial" panose="020B0604020202020204" pitchFamily="34" charset="0"/>
              </a:rPr>
              <a:t>Detailed design</a:t>
            </a:r>
            <a:endParaRPr lang="en-US" sz="1400" i="0" u="none" strike="noStrike" dirty="0">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B7C278A3-28C3-F053-063F-B6EE86041F81}"/>
              </a:ext>
            </a:extLst>
          </p:cNvPr>
          <p:cNvSpPr/>
          <p:nvPr/>
        </p:nvSpPr>
        <p:spPr>
          <a:xfrm>
            <a:off x="5802566" y="2067307"/>
            <a:ext cx="2361242" cy="42481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rtl="0" eaLnBrk="1" fontAlgn="base" latinLnBrk="0" hangingPunct="1">
              <a:spcBef>
                <a:spcPts val="336"/>
              </a:spcBef>
            </a:pPr>
            <a:r>
              <a:rPr lang="en-US" sz="1400" i="0" u="none" strike="noStrike" kern="1200" baseline="0" dirty="0">
                <a:ln>
                  <a:noFill/>
                </a:ln>
                <a:solidFill>
                  <a:schemeClr val="tx1"/>
                </a:solidFill>
                <a:effectLst/>
                <a:latin typeface="Arial" panose="020B0604020202020204" pitchFamily="34" charset="0"/>
                <a:cs typeface="Arial" panose="020B0604020202020204" pitchFamily="34" charset="0"/>
              </a:rPr>
              <a:t>Testing and prototype</a:t>
            </a:r>
            <a:endParaRPr lang="en-US" sz="1400" i="0" u="none" strike="noStrike" dirty="0">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C5F6640C-545C-4001-9934-52F9A7A10C7E}"/>
              </a:ext>
            </a:extLst>
          </p:cNvPr>
          <p:cNvSpPr/>
          <p:nvPr/>
        </p:nvSpPr>
        <p:spPr>
          <a:xfrm>
            <a:off x="8291092" y="2080701"/>
            <a:ext cx="2361242" cy="42481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rtl="0" eaLnBrk="1" fontAlgn="base" latinLnBrk="0" hangingPunct="1">
              <a:spcBef>
                <a:spcPts val="336"/>
              </a:spcBef>
            </a:pPr>
            <a:r>
              <a:rPr lang="en-US" sz="1400" i="0" u="none" strike="noStrike" kern="1200" baseline="0" dirty="0">
                <a:ln>
                  <a:noFill/>
                </a:ln>
                <a:solidFill>
                  <a:schemeClr val="tx1"/>
                </a:solidFill>
                <a:effectLst/>
                <a:latin typeface="Arial" panose="020B0604020202020204" pitchFamily="34" charset="0"/>
                <a:cs typeface="Arial" panose="020B0604020202020204" pitchFamily="34" charset="0"/>
              </a:rPr>
              <a:t>Production and shipping</a:t>
            </a:r>
            <a:endParaRPr lang="en-US" sz="1400" i="0" u="none" strike="noStrike" dirty="0">
              <a:solidFill>
                <a:schemeClr val="tx1"/>
              </a:solidFill>
              <a:effectLst/>
              <a:latin typeface="Arial" panose="020B0604020202020204" pitchFamily="34" charset="0"/>
            </a:endParaRPr>
          </a:p>
        </p:txBody>
      </p:sp>
      <p:cxnSp>
        <p:nvCxnSpPr>
          <p:cNvPr id="19" name="Straight Arrow Connector 18">
            <a:extLst>
              <a:ext uri="{FF2B5EF4-FFF2-40B4-BE49-F238E27FC236}">
                <a16:creationId xmlns:a16="http://schemas.microsoft.com/office/drawing/2014/main" id="{9B10CDF3-241E-2D47-60FB-5F2A75FFA238}"/>
              </a:ext>
            </a:extLst>
          </p:cNvPr>
          <p:cNvCxnSpPr>
            <a:cxnSpLocks/>
          </p:cNvCxnSpPr>
          <p:nvPr/>
        </p:nvCxnSpPr>
        <p:spPr>
          <a:xfrm>
            <a:off x="554736" y="2681033"/>
            <a:ext cx="11082528" cy="0"/>
          </a:xfrm>
          <a:prstGeom prst="straightConnector1">
            <a:avLst/>
          </a:prstGeom>
          <a:ln w="190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1772B38-6AE9-D172-C891-52A7B8802148}"/>
              </a:ext>
            </a:extLst>
          </p:cNvPr>
          <p:cNvSpPr/>
          <p:nvPr/>
        </p:nvSpPr>
        <p:spPr>
          <a:xfrm>
            <a:off x="1844135" y="2505520"/>
            <a:ext cx="324000" cy="324000"/>
          </a:xfrm>
          <a:prstGeom prst="ellipse">
            <a:avLst/>
          </a:prstGeom>
          <a:solidFill>
            <a:schemeClr val="bg1">
              <a:lumMod val="65000"/>
            </a:schemeClr>
          </a:solidFill>
          <a:ln w="6350"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1" name="Oval 20">
            <a:extLst>
              <a:ext uri="{FF2B5EF4-FFF2-40B4-BE49-F238E27FC236}">
                <a16:creationId xmlns:a16="http://schemas.microsoft.com/office/drawing/2014/main" id="{F125985E-E95A-DCD4-8B74-24ED0BAE33B5}"/>
              </a:ext>
            </a:extLst>
          </p:cNvPr>
          <p:cNvSpPr/>
          <p:nvPr/>
        </p:nvSpPr>
        <p:spPr>
          <a:xfrm>
            <a:off x="4332661" y="2505520"/>
            <a:ext cx="324000" cy="324000"/>
          </a:xfrm>
          <a:prstGeom prst="ellipse">
            <a:avLst/>
          </a:prstGeom>
          <a:solidFill>
            <a:schemeClr val="bg1">
              <a:lumMod val="65000"/>
            </a:schemeClr>
          </a:solidFill>
          <a:ln w="6350"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2" name="Oval 21">
            <a:extLst>
              <a:ext uri="{FF2B5EF4-FFF2-40B4-BE49-F238E27FC236}">
                <a16:creationId xmlns:a16="http://schemas.microsoft.com/office/drawing/2014/main" id="{A841D1F5-E7C2-E720-A63E-3CD6D10CD51D}"/>
              </a:ext>
            </a:extLst>
          </p:cNvPr>
          <p:cNvSpPr/>
          <p:nvPr/>
        </p:nvSpPr>
        <p:spPr>
          <a:xfrm>
            <a:off x="6821187" y="2505520"/>
            <a:ext cx="324000" cy="324000"/>
          </a:xfrm>
          <a:prstGeom prst="ellipse">
            <a:avLst/>
          </a:prstGeom>
          <a:solidFill>
            <a:schemeClr val="bg1">
              <a:lumMod val="65000"/>
            </a:schemeClr>
          </a:solidFill>
          <a:ln w="6350"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Oval 22">
            <a:extLst>
              <a:ext uri="{FF2B5EF4-FFF2-40B4-BE49-F238E27FC236}">
                <a16:creationId xmlns:a16="http://schemas.microsoft.com/office/drawing/2014/main" id="{912494CC-FB97-8340-9694-A188EA0D65B9}"/>
              </a:ext>
            </a:extLst>
          </p:cNvPr>
          <p:cNvSpPr/>
          <p:nvPr/>
        </p:nvSpPr>
        <p:spPr>
          <a:xfrm>
            <a:off x="9309712" y="2505520"/>
            <a:ext cx="324000" cy="324000"/>
          </a:xfrm>
          <a:prstGeom prst="ellipse">
            <a:avLst/>
          </a:prstGeom>
          <a:solidFill>
            <a:schemeClr val="bg1">
              <a:lumMod val="65000"/>
            </a:schemeClr>
          </a:solidFill>
          <a:ln w="6350"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Rectangular Callout 23">
            <a:extLst>
              <a:ext uri="{FF2B5EF4-FFF2-40B4-BE49-F238E27FC236}">
                <a16:creationId xmlns:a16="http://schemas.microsoft.com/office/drawing/2014/main" id="{EAC91639-BA03-3FAB-E7F4-9D9AF66AE33F}"/>
              </a:ext>
            </a:extLst>
          </p:cNvPr>
          <p:cNvSpPr/>
          <p:nvPr/>
        </p:nvSpPr>
        <p:spPr>
          <a:xfrm>
            <a:off x="1068385" y="3090742"/>
            <a:ext cx="2245655" cy="530260"/>
          </a:xfrm>
          <a:prstGeom prst="wedgeRectCallout">
            <a:avLst>
              <a:gd name="adj1" fmla="val -11018"/>
              <a:gd name="adj2" fmla="val -86242"/>
            </a:avLst>
          </a:prstGeom>
          <a:solidFill>
            <a:schemeClr val="accent2"/>
          </a:solidFill>
          <a:ln w="952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Supports digital-first sharing and mockups</a:t>
            </a:r>
          </a:p>
        </p:txBody>
      </p:sp>
      <p:sp>
        <p:nvSpPr>
          <p:cNvPr id="25" name="Rectangular Callout 24">
            <a:extLst>
              <a:ext uri="{FF2B5EF4-FFF2-40B4-BE49-F238E27FC236}">
                <a16:creationId xmlns:a16="http://schemas.microsoft.com/office/drawing/2014/main" id="{1E49C1C7-EC89-B0B3-0938-0C1C2357DA43}"/>
              </a:ext>
            </a:extLst>
          </p:cNvPr>
          <p:cNvSpPr/>
          <p:nvPr/>
        </p:nvSpPr>
        <p:spPr>
          <a:xfrm>
            <a:off x="3827492" y="3090742"/>
            <a:ext cx="2245655" cy="530260"/>
          </a:xfrm>
          <a:prstGeom prst="wedgeRectCallout">
            <a:avLst>
              <a:gd name="adj1" fmla="val -22395"/>
              <a:gd name="adj2" fmla="val -96386"/>
            </a:avLst>
          </a:prstGeom>
          <a:solidFill>
            <a:schemeClr val="accent2"/>
          </a:solidFill>
          <a:ln w="952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Allows for co-creation, predictive analytics etc.</a:t>
            </a:r>
          </a:p>
        </p:txBody>
      </p:sp>
      <p:sp>
        <p:nvSpPr>
          <p:cNvPr id="26" name="Rectangular Callout 25">
            <a:extLst>
              <a:ext uri="{FF2B5EF4-FFF2-40B4-BE49-F238E27FC236}">
                <a16:creationId xmlns:a16="http://schemas.microsoft.com/office/drawing/2014/main" id="{04CC7B7C-5A56-B438-A8F8-0A580B006C0A}"/>
              </a:ext>
            </a:extLst>
          </p:cNvPr>
          <p:cNvSpPr/>
          <p:nvPr/>
        </p:nvSpPr>
        <p:spPr>
          <a:xfrm>
            <a:off x="6507332" y="3092942"/>
            <a:ext cx="2245655" cy="530260"/>
          </a:xfrm>
          <a:prstGeom prst="wedgeRectCallout">
            <a:avLst>
              <a:gd name="adj1" fmla="val -29581"/>
              <a:gd name="adj2" fmla="val -96386"/>
            </a:avLst>
          </a:prstGeom>
          <a:solidFill>
            <a:schemeClr val="accent2"/>
          </a:solidFill>
          <a:ln w="952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Real-time tweaking, multi-version testing</a:t>
            </a:r>
          </a:p>
        </p:txBody>
      </p:sp>
      <p:sp>
        <p:nvSpPr>
          <p:cNvPr id="27" name="Rectangular Callout 26">
            <a:extLst>
              <a:ext uri="{FF2B5EF4-FFF2-40B4-BE49-F238E27FC236}">
                <a16:creationId xmlns:a16="http://schemas.microsoft.com/office/drawing/2014/main" id="{7C519D3E-A496-4C22-EBFA-92B7D5D5808E}"/>
              </a:ext>
            </a:extLst>
          </p:cNvPr>
          <p:cNvSpPr/>
          <p:nvPr/>
        </p:nvSpPr>
        <p:spPr>
          <a:xfrm>
            <a:off x="9072298" y="3086433"/>
            <a:ext cx="2245655" cy="530260"/>
          </a:xfrm>
          <a:prstGeom prst="wedgeRectCallout">
            <a:avLst>
              <a:gd name="adj1" fmla="val -29581"/>
              <a:gd name="adj2" fmla="val -96386"/>
            </a:avLst>
          </a:prstGeom>
          <a:solidFill>
            <a:schemeClr val="accent2"/>
          </a:solidFill>
          <a:ln w="952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Versioning, planning</a:t>
            </a:r>
          </a:p>
        </p:txBody>
      </p:sp>
    </p:spTree>
    <p:extLst>
      <p:ext uri="{BB962C8B-B14F-4D97-AF65-F5344CB8AC3E}">
        <p14:creationId xmlns:p14="http://schemas.microsoft.com/office/powerpoint/2010/main" val="1808321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D4CDC-69BD-BE68-4EF1-D7E5AACEEBC9}"/>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19995D7-81B8-39A6-8312-CCF79E6B4C8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B19995D7-81B8-39A6-8312-CCF79E6B4C8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E99D7E7-9DF0-574D-EDC5-E1A63B2062CB}"/>
              </a:ext>
            </a:extLst>
          </p:cNvPr>
          <p:cNvSpPr>
            <a:spLocks noGrp="1"/>
          </p:cNvSpPr>
          <p:nvPr>
            <p:ph type="title"/>
          </p:nvPr>
        </p:nvSpPr>
        <p:spPr>
          <a:xfrm>
            <a:off x="554735" y="1706563"/>
            <a:ext cx="4437395" cy="694944"/>
          </a:xfrm>
        </p:spPr>
        <p:txBody>
          <a:bodyPr vert="horz"/>
          <a:lstStyle/>
          <a:p>
            <a:r>
              <a:rPr lang="en-US" sz="4800" dirty="0"/>
              <a:t>Impact and financials</a:t>
            </a:r>
          </a:p>
        </p:txBody>
      </p:sp>
      <p:sp>
        <p:nvSpPr>
          <p:cNvPr id="2" name="Text Placeholder 1">
            <a:extLst>
              <a:ext uri="{FF2B5EF4-FFF2-40B4-BE49-F238E27FC236}">
                <a16:creationId xmlns:a16="http://schemas.microsoft.com/office/drawing/2014/main" id="{FAC4BB41-2014-9ED6-89E3-AE5D551D44E7}"/>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1B33114C-A54E-75C8-CF01-1E3066F6BEB0}"/>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03</a:t>
            </a:r>
          </a:p>
        </p:txBody>
      </p:sp>
    </p:spTree>
    <p:extLst>
      <p:ext uri="{BB962C8B-B14F-4D97-AF65-F5344CB8AC3E}">
        <p14:creationId xmlns:p14="http://schemas.microsoft.com/office/powerpoint/2010/main" val="369331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E1314-656E-A673-579C-648A0A07454E}"/>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09D6888C-4C6F-C996-0942-82A81F559E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09D6888C-4C6F-C996-0942-82A81F559E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F5DF26A1-D488-3041-6BA8-98CEB71E031B}"/>
              </a:ext>
            </a:extLst>
          </p:cNvPr>
          <p:cNvSpPr>
            <a:spLocks noGrp="1"/>
          </p:cNvSpPr>
          <p:nvPr>
            <p:ph type="body" sz="quarter" idx="17"/>
          </p:nvPr>
        </p:nvSpPr>
        <p:spPr/>
        <p:txBody>
          <a:bodyPr/>
          <a:lstStyle/>
          <a:p>
            <a:endParaRPr lang="en-US"/>
          </a:p>
        </p:txBody>
      </p:sp>
      <p:sp>
        <p:nvSpPr>
          <p:cNvPr id="7" name="Title 6">
            <a:extLst>
              <a:ext uri="{FF2B5EF4-FFF2-40B4-BE49-F238E27FC236}">
                <a16:creationId xmlns:a16="http://schemas.microsoft.com/office/drawing/2014/main" id="{39860E31-5071-FF26-4AAA-2AF69666627A}"/>
              </a:ext>
            </a:extLst>
          </p:cNvPr>
          <p:cNvSpPr>
            <a:spLocks noGrp="1"/>
          </p:cNvSpPr>
          <p:nvPr>
            <p:ph type="title"/>
          </p:nvPr>
        </p:nvSpPr>
        <p:spPr/>
        <p:txBody>
          <a:bodyPr/>
          <a:lstStyle/>
          <a:p>
            <a:r>
              <a:rPr lang="en-US" dirty="0"/>
              <a:t>Implementing SoftwareMax will results in several benefits that support the three main objectives</a:t>
            </a:r>
          </a:p>
        </p:txBody>
      </p:sp>
      <p:sp>
        <p:nvSpPr>
          <p:cNvPr id="6" name="Oval 40">
            <a:extLst>
              <a:ext uri="{FF2B5EF4-FFF2-40B4-BE49-F238E27FC236}">
                <a16:creationId xmlns:a16="http://schemas.microsoft.com/office/drawing/2014/main" id="{4428FF19-C5B5-AC3B-1194-2F04CC3EE4BA}"/>
              </a:ext>
            </a:extLst>
          </p:cNvPr>
          <p:cNvSpPr>
            <a:spLocks noChangeArrowheads="1"/>
          </p:cNvSpPr>
          <p:nvPr/>
        </p:nvSpPr>
        <p:spPr bwMode="blackWhite">
          <a:xfrm>
            <a:off x="2996119" y="1819136"/>
            <a:ext cx="8648193" cy="1106842"/>
          </a:xfrm>
          <a:prstGeom prst="rect">
            <a:avLst/>
          </a:prstGeom>
          <a:solidFill>
            <a:schemeClr val="bg1">
              <a:lumMod val="95000"/>
            </a:schemeClr>
          </a:solidFill>
          <a:ln w="12700">
            <a:noFill/>
            <a:round/>
            <a:headEnd/>
            <a:tailEnd/>
          </a:ln>
          <a:effectLst/>
        </p:spPr>
        <p:txBody>
          <a:bodyPr wrap="square" lIns="91440" tIns="91440" rIns="91440" bIns="91440" anchor="ctr"/>
          <a:lstStyle/>
          <a:p>
            <a:pPr marL="285750" indent="-285750">
              <a:lnSpc>
                <a:spcPct val="90000"/>
              </a:lnSpc>
              <a:spcBef>
                <a:spcPct val="10000"/>
              </a:spcBef>
              <a:buFont typeface="Arial" panose="020B0604020202020204" pitchFamily="34" charset="0"/>
              <a:buChar char="•"/>
            </a:pPr>
            <a:r>
              <a:rPr lang="en-US" sz="1400" dirty="0">
                <a:latin typeface="Arial" panose="020B0604020202020204" pitchFamily="34" charset="0"/>
                <a:cs typeface="Arial" panose="020B0604020202020204" pitchFamily="34" charset="0"/>
              </a:rPr>
              <a:t>Lower cost of inter-divisional collaboration</a:t>
            </a:r>
          </a:p>
          <a:p>
            <a:pPr marL="285750" indent="-285750">
              <a:lnSpc>
                <a:spcPct val="90000"/>
              </a:lnSpc>
              <a:spcBef>
                <a:spcPct val="10000"/>
              </a:spcBef>
              <a:buFont typeface="Arial" panose="020B0604020202020204" pitchFamily="34" charset="0"/>
              <a:buChar char="•"/>
            </a:pPr>
            <a:r>
              <a:rPr lang="en-US" sz="1400" dirty="0">
                <a:latin typeface="Arial" panose="020B0604020202020204" pitchFamily="34" charset="0"/>
                <a:cs typeface="Arial" panose="020B0604020202020204" pitchFamily="34" charset="0"/>
              </a:rPr>
              <a:t>More efficient variation/change management</a:t>
            </a:r>
          </a:p>
          <a:p>
            <a:pPr marL="285750" indent="-285750">
              <a:lnSpc>
                <a:spcPct val="90000"/>
              </a:lnSpc>
              <a:spcBef>
                <a:spcPct val="100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Increased personnel productivity</a:t>
            </a:r>
          </a:p>
        </p:txBody>
      </p:sp>
      <p:sp>
        <p:nvSpPr>
          <p:cNvPr id="9" name="Oval 40">
            <a:extLst>
              <a:ext uri="{FF2B5EF4-FFF2-40B4-BE49-F238E27FC236}">
                <a16:creationId xmlns:a16="http://schemas.microsoft.com/office/drawing/2014/main" id="{41F2431F-C9C0-4F39-1D13-ECBE8372A32D}"/>
              </a:ext>
            </a:extLst>
          </p:cNvPr>
          <p:cNvSpPr>
            <a:spLocks noChangeArrowheads="1"/>
          </p:cNvSpPr>
          <p:nvPr/>
        </p:nvSpPr>
        <p:spPr bwMode="blackWhite">
          <a:xfrm>
            <a:off x="2996119" y="3418925"/>
            <a:ext cx="8648193" cy="1106842"/>
          </a:xfrm>
          <a:prstGeom prst="rect">
            <a:avLst/>
          </a:prstGeom>
          <a:solidFill>
            <a:schemeClr val="bg1">
              <a:lumMod val="95000"/>
            </a:schemeClr>
          </a:solidFill>
          <a:ln w="12700">
            <a:noFill/>
            <a:round/>
            <a:headEnd/>
            <a:tailEnd/>
          </a:ln>
          <a:effectLst/>
        </p:spPr>
        <p:txBody>
          <a:bodyPr wrap="square" lIns="91440" tIns="91440" rIns="91440" bIns="91440" anchor="ctr"/>
          <a:lstStyle/>
          <a:p>
            <a:pPr marL="285750" indent="-285750">
              <a:lnSpc>
                <a:spcPct val="90000"/>
              </a:lnSpc>
              <a:buFont typeface="Arial" panose="020B0604020202020204" pitchFamily="34" charset="0"/>
              <a:buChar char="•"/>
            </a:pPr>
            <a:r>
              <a:rPr lang="en-US" sz="1400" dirty="0"/>
              <a:t>New design customization possible</a:t>
            </a:r>
          </a:p>
          <a:p>
            <a:pPr marL="285750" indent="-285750">
              <a:lnSpc>
                <a:spcPct val="90000"/>
              </a:lnSpc>
              <a:buFont typeface="Arial" panose="020B0604020202020204" pitchFamily="34" charset="0"/>
              <a:buChar char="•"/>
            </a:pPr>
            <a:r>
              <a:rPr lang="en-US" sz="1400" dirty="0"/>
              <a:t>Faster response to customer change requests</a:t>
            </a:r>
          </a:p>
          <a:p>
            <a:pPr marL="285750" indent="-285750">
              <a:lnSpc>
                <a:spcPct val="90000"/>
              </a:lnSpc>
              <a:buFont typeface="Arial" panose="020B0604020202020204" pitchFamily="34" charset="0"/>
              <a:buChar char="•"/>
            </a:pPr>
            <a:r>
              <a:rPr lang="en-US" sz="1400" dirty="0"/>
              <a:t>Better support of customer certification requirements</a:t>
            </a:r>
          </a:p>
        </p:txBody>
      </p:sp>
      <p:sp>
        <p:nvSpPr>
          <p:cNvPr id="16" name="Oval 40">
            <a:extLst>
              <a:ext uri="{FF2B5EF4-FFF2-40B4-BE49-F238E27FC236}">
                <a16:creationId xmlns:a16="http://schemas.microsoft.com/office/drawing/2014/main" id="{06EBFECE-A6C6-C225-1AF2-72F7DA80AFB6}"/>
              </a:ext>
            </a:extLst>
          </p:cNvPr>
          <p:cNvSpPr>
            <a:spLocks noChangeArrowheads="1"/>
          </p:cNvSpPr>
          <p:nvPr/>
        </p:nvSpPr>
        <p:spPr bwMode="blackWhite">
          <a:xfrm>
            <a:off x="2996119" y="5018714"/>
            <a:ext cx="8648193" cy="1106842"/>
          </a:xfrm>
          <a:prstGeom prst="rect">
            <a:avLst/>
          </a:prstGeom>
          <a:solidFill>
            <a:schemeClr val="bg1">
              <a:lumMod val="95000"/>
            </a:schemeClr>
          </a:solidFill>
          <a:ln w="12700">
            <a:noFill/>
            <a:round/>
            <a:headEnd/>
            <a:tailEnd/>
          </a:ln>
          <a:effectLst/>
        </p:spPr>
        <p:txBody>
          <a:bodyPr wrap="square" lIns="91440" tIns="91440" rIns="91440" bIns="91440" anchor="ctr"/>
          <a:lstStyle/>
          <a:p>
            <a:pPr marL="285750" indent="-285750">
              <a:lnSpc>
                <a:spcPct val="90000"/>
              </a:lnSpc>
              <a:buFont typeface="Arial" panose="020B0604020202020204" pitchFamily="34" charset="0"/>
              <a:buChar char="•"/>
            </a:pPr>
            <a:r>
              <a:rPr lang="en-US" sz="1400" dirty="0"/>
              <a:t>Fewer changes</a:t>
            </a:r>
          </a:p>
          <a:p>
            <a:pPr marL="285750" indent="-285750">
              <a:lnSpc>
                <a:spcPct val="90000"/>
              </a:lnSpc>
              <a:buFont typeface="Arial" panose="020B0604020202020204" pitchFamily="34" charset="0"/>
              <a:buChar char="•"/>
            </a:pPr>
            <a:r>
              <a:rPr lang="en-US" sz="1400" dirty="0"/>
              <a:t>Earlier changes</a:t>
            </a:r>
          </a:p>
          <a:p>
            <a:pPr marL="285750" indent="-285750">
              <a:lnSpc>
                <a:spcPct val="90000"/>
              </a:lnSpc>
              <a:buFont typeface="Arial" panose="020B0604020202020204" pitchFamily="34" charset="0"/>
              <a:buChar char="•"/>
            </a:pPr>
            <a:r>
              <a:rPr lang="en-US" sz="1400" dirty="0"/>
              <a:t>Simultaneous development phases</a:t>
            </a:r>
          </a:p>
          <a:p>
            <a:pPr marL="285750" indent="-285750">
              <a:lnSpc>
                <a:spcPct val="90000"/>
              </a:lnSpc>
              <a:buFont typeface="Arial" panose="020B0604020202020204" pitchFamily="34" charset="0"/>
              <a:buChar char="•"/>
            </a:pPr>
            <a:r>
              <a:rPr lang="en-US" sz="1400" dirty="0"/>
              <a:t>Earlier manufacturing set up </a:t>
            </a:r>
          </a:p>
        </p:txBody>
      </p:sp>
      <p:sp>
        <p:nvSpPr>
          <p:cNvPr id="26" name="TextBox 30">
            <a:extLst>
              <a:ext uri="{FF2B5EF4-FFF2-40B4-BE49-F238E27FC236}">
                <a16:creationId xmlns:a16="http://schemas.microsoft.com/office/drawing/2014/main" id="{1C680756-3009-D021-2781-99CED642AE0C}"/>
              </a:ext>
            </a:extLst>
          </p:cNvPr>
          <p:cNvSpPr txBox="1"/>
          <p:nvPr/>
        </p:nvSpPr>
        <p:spPr>
          <a:xfrm>
            <a:off x="554736" y="2769830"/>
            <a:ext cx="2109333" cy="215444"/>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tx1"/>
                </a:solidFill>
              </a:rPr>
              <a:t>Lower costs</a:t>
            </a:r>
            <a:endParaRPr kumimoji="0" lang="en-US" sz="1400" b="1" i="0" u="none" strike="noStrike" kern="0" cap="none" spc="0" normalizeH="0" baseline="0" noProof="0" dirty="0">
              <a:ln>
                <a:noFill/>
              </a:ln>
              <a:solidFill>
                <a:schemeClr val="tx1"/>
              </a:solidFill>
              <a:effectLst/>
              <a:uLnTx/>
              <a:uFillTx/>
              <a:cs typeface="Poppins" pitchFamily="2" charset="77"/>
            </a:endParaRPr>
          </a:p>
        </p:txBody>
      </p:sp>
      <p:sp>
        <p:nvSpPr>
          <p:cNvPr id="29" name="Oval 7">
            <a:extLst>
              <a:ext uri="{FF2B5EF4-FFF2-40B4-BE49-F238E27FC236}">
                <a16:creationId xmlns:a16="http://schemas.microsoft.com/office/drawing/2014/main" id="{C0C10C7F-4070-6152-1AFC-DF2AD1B3C045}"/>
              </a:ext>
            </a:extLst>
          </p:cNvPr>
          <p:cNvSpPr>
            <a:spLocks noChangeAspect="1"/>
          </p:cNvSpPr>
          <p:nvPr/>
        </p:nvSpPr>
        <p:spPr>
          <a:xfrm>
            <a:off x="1195403" y="1759840"/>
            <a:ext cx="827999" cy="827999"/>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1</a:t>
            </a:r>
          </a:p>
        </p:txBody>
      </p:sp>
      <p:sp>
        <p:nvSpPr>
          <p:cNvPr id="28" name="TextBox 32">
            <a:extLst>
              <a:ext uri="{FF2B5EF4-FFF2-40B4-BE49-F238E27FC236}">
                <a16:creationId xmlns:a16="http://schemas.microsoft.com/office/drawing/2014/main" id="{F2A0CF04-1335-B3BA-6FEB-F40B78C5D337}"/>
              </a:ext>
            </a:extLst>
          </p:cNvPr>
          <p:cNvSpPr txBox="1"/>
          <p:nvPr/>
        </p:nvSpPr>
        <p:spPr>
          <a:xfrm>
            <a:off x="554736" y="5963965"/>
            <a:ext cx="2109333" cy="215444"/>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cs typeface="Poppins" pitchFamily="2" charset="77"/>
              </a:rPr>
              <a:t>Reduce time to market</a:t>
            </a:r>
          </a:p>
        </p:txBody>
      </p:sp>
      <p:sp>
        <p:nvSpPr>
          <p:cNvPr id="30" name="Oval 9">
            <a:extLst>
              <a:ext uri="{FF2B5EF4-FFF2-40B4-BE49-F238E27FC236}">
                <a16:creationId xmlns:a16="http://schemas.microsoft.com/office/drawing/2014/main" id="{AC9F8007-EA8A-C81E-3D33-7F03B9AD80EA}"/>
              </a:ext>
            </a:extLst>
          </p:cNvPr>
          <p:cNvSpPr>
            <a:spLocks noChangeAspect="1"/>
          </p:cNvSpPr>
          <p:nvPr/>
        </p:nvSpPr>
        <p:spPr>
          <a:xfrm>
            <a:off x="1195403" y="4964861"/>
            <a:ext cx="827999" cy="827999"/>
          </a:xfrm>
          <a:prstGeom prst="ellipse">
            <a:avLst/>
          </a:prstGeom>
          <a:solidFill>
            <a:schemeClr val="accent4"/>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3</a:t>
            </a:r>
          </a:p>
        </p:txBody>
      </p:sp>
      <p:sp>
        <p:nvSpPr>
          <p:cNvPr id="27" name="TextBox 31">
            <a:extLst>
              <a:ext uri="{FF2B5EF4-FFF2-40B4-BE49-F238E27FC236}">
                <a16:creationId xmlns:a16="http://schemas.microsoft.com/office/drawing/2014/main" id="{87FF13F2-CDAA-C18B-775F-1EF5164FBA34}"/>
              </a:ext>
            </a:extLst>
          </p:cNvPr>
          <p:cNvSpPr txBox="1"/>
          <p:nvPr/>
        </p:nvSpPr>
        <p:spPr>
          <a:xfrm>
            <a:off x="554736" y="4208604"/>
            <a:ext cx="2109333" cy="430887"/>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cs typeface="Poppins" pitchFamily="2" charset="77"/>
              </a:rPr>
              <a:t>Cater to more complex customers</a:t>
            </a:r>
          </a:p>
        </p:txBody>
      </p:sp>
      <p:sp>
        <p:nvSpPr>
          <p:cNvPr id="31" name="Oval 8">
            <a:extLst>
              <a:ext uri="{FF2B5EF4-FFF2-40B4-BE49-F238E27FC236}">
                <a16:creationId xmlns:a16="http://schemas.microsoft.com/office/drawing/2014/main" id="{4CEF0153-9913-20CD-85C6-6032E9C50744}"/>
              </a:ext>
            </a:extLst>
          </p:cNvPr>
          <p:cNvSpPr>
            <a:spLocks noChangeAspect="1"/>
          </p:cNvSpPr>
          <p:nvPr/>
        </p:nvSpPr>
        <p:spPr>
          <a:xfrm>
            <a:off x="1195403" y="3305200"/>
            <a:ext cx="827999" cy="827999"/>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2</a:t>
            </a:r>
          </a:p>
        </p:txBody>
      </p:sp>
      <p:sp>
        <p:nvSpPr>
          <p:cNvPr id="35" name="Google Shape;507;p14">
            <a:extLst>
              <a:ext uri="{FF2B5EF4-FFF2-40B4-BE49-F238E27FC236}">
                <a16:creationId xmlns:a16="http://schemas.microsoft.com/office/drawing/2014/main" id="{2F4C6D38-DAF5-6EE6-E0C4-D057A8D235C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1556548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FCDD-23C8-B0D0-4AFC-F6BD094E3892}"/>
              </a:ext>
            </a:extLst>
          </p:cNvPr>
          <p:cNvSpPr>
            <a:spLocks noGrp="1"/>
          </p:cNvSpPr>
          <p:nvPr>
            <p:ph type="title"/>
          </p:nvPr>
        </p:nvSpPr>
        <p:spPr/>
        <p:txBody>
          <a:bodyPr/>
          <a:lstStyle/>
          <a:p>
            <a:r>
              <a:rPr lang="en-US" dirty="0">
                <a:solidFill>
                  <a:schemeClr val="accent2"/>
                </a:solidFill>
              </a:rPr>
              <a:t>Example: </a:t>
            </a:r>
            <a:r>
              <a:rPr lang="en-US" dirty="0"/>
              <a:t>Implementing SoftwareMax can reduce change request through better communication, resulting in $164000 in annual savings</a:t>
            </a:r>
          </a:p>
        </p:txBody>
      </p:sp>
      <p:sp>
        <p:nvSpPr>
          <p:cNvPr id="4" name="Text Placeholder 3">
            <a:extLst>
              <a:ext uri="{FF2B5EF4-FFF2-40B4-BE49-F238E27FC236}">
                <a16:creationId xmlns:a16="http://schemas.microsoft.com/office/drawing/2014/main" id="{C2B23322-02B0-4F2A-49FE-5D0BAEFE9AD3}"/>
              </a:ext>
            </a:extLst>
          </p:cNvPr>
          <p:cNvSpPr>
            <a:spLocks noGrp="1"/>
          </p:cNvSpPr>
          <p:nvPr>
            <p:ph type="body" sz="quarter" idx="17"/>
          </p:nvPr>
        </p:nvSpPr>
        <p:spPr/>
        <p:txBody>
          <a:bodyPr/>
          <a:lstStyle/>
          <a:p>
            <a:endParaRPr lang="en-US"/>
          </a:p>
        </p:txBody>
      </p:sp>
      <p:graphicFrame>
        <p:nvGraphicFramePr>
          <p:cNvPr id="5" name="Group 181">
            <a:extLst>
              <a:ext uri="{FF2B5EF4-FFF2-40B4-BE49-F238E27FC236}">
                <a16:creationId xmlns:a16="http://schemas.microsoft.com/office/drawing/2014/main" id="{D0F9ED2C-3FC4-14AD-6160-D3BC4DF2348B}"/>
              </a:ext>
            </a:extLst>
          </p:cNvPr>
          <p:cNvGraphicFramePr>
            <a:graphicFrameLocks/>
          </p:cNvGraphicFramePr>
          <p:nvPr>
            <p:extLst>
              <p:ext uri="{D42A27DB-BD31-4B8C-83A1-F6EECF244321}">
                <p14:modId xmlns:p14="http://schemas.microsoft.com/office/powerpoint/2010/main" val="1931523058"/>
              </p:ext>
            </p:extLst>
          </p:nvPr>
        </p:nvGraphicFramePr>
        <p:xfrm>
          <a:off x="554736" y="1873250"/>
          <a:ext cx="11082527" cy="3411673"/>
        </p:xfrm>
        <a:graphic>
          <a:graphicData uri="http://schemas.openxmlformats.org/drawingml/2006/table">
            <a:tbl>
              <a:tblPr/>
              <a:tblGrid>
                <a:gridCol w="2214683">
                  <a:extLst>
                    <a:ext uri="{9D8B030D-6E8A-4147-A177-3AD203B41FA5}">
                      <a16:colId xmlns:a16="http://schemas.microsoft.com/office/drawing/2014/main" val="20000"/>
                    </a:ext>
                  </a:extLst>
                </a:gridCol>
                <a:gridCol w="2216961">
                  <a:extLst>
                    <a:ext uri="{9D8B030D-6E8A-4147-A177-3AD203B41FA5}">
                      <a16:colId xmlns:a16="http://schemas.microsoft.com/office/drawing/2014/main" val="20001"/>
                    </a:ext>
                  </a:extLst>
                </a:gridCol>
                <a:gridCol w="2216961">
                  <a:extLst>
                    <a:ext uri="{9D8B030D-6E8A-4147-A177-3AD203B41FA5}">
                      <a16:colId xmlns:a16="http://schemas.microsoft.com/office/drawing/2014/main" val="20002"/>
                    </a:ext>
                  </a:extLst>
                </a:gridCol>
                <a:gridCol w="2216961">
                  <a:extLst>
                    <a:ext uri="{9D8B030D-6E8A-4147-A177-3AD203B41FA5}">
                      <a16:colId xmlns:a16="http://schemas.microsoft.com/office/drawing/2014/main" val="20003"/>
                    </a:ext>
                  </a:extLst>
                </a:gridCol>
                <a:gridCol w="2216961">
                  <a:extLst>
                    <a:ext uri="{9D8B030D-6E8A-4147-A177-3AD203B41FA5}">
                      <a16:colId xmlns:a16="http://schemas.microsoft.com/office/drawing/2014/main" val="20004"/>
                    </a:ext>
                  </a:extLst>
                </a:gridCol>
              </a:tblGrid>
              <a:tr h="6664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Current % of change requests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 of change requests with SoftwareMax</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Average cost per change request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Net savings per year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6797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Concept design phase</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31%</a:t>
                      </a:r>
                    </a:p>
                  </a:txBody>
                  <a:tcPr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47%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a:t>
                      </a:r>
                      <a:r>
                        <a:rPr kumimoji="0" lang="en-US" sz="1400" b="0" i="0" u="none" strike="noStrike" cap="none" normalizeH="0" baseline="0" dirty="0">
                          <a:ln>
                            <a:noFill/>
                          </a:ln>
                          <a:solidFill>
                            <a:schemeClr val="tx1"/>
                          </a:solidFill>
                          <a:effectLst/>
                          <a:latin typeface="Arial" charset="0"/>
                          <a:cs typeface="Arial" charset="0"/>
                        </a:rPr>
                        <a:t>10 000</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1"/>
                  </a:ext>
                </a:extLst>
              </a:tr>
              <a:tr h="66797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Detailed design phase</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28%</a:t>
                      </a:r>
                    </a:p>
                  </a:txBody>
                  <a:tcPr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22%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$1200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$50 000</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2"/>
                  </a:ext>
                </a:extLst>
              </a:tr>
              <a:tr h="66641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Testing and prototype phase</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17%</a:t>
                      </a:r>
                    </a:p>
                  </a:txBody>
                  <a:tcPr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$8700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$4000</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3"/>
                  </a:ext>
                </a:extLst>
              </a:tr>
              <a:tr h="74288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Production and shipping phase</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8%</a:t>
                      </a:r>
                    </a:p>
                  </a:txBody>
                  <a:tcPr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$28 000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a:t>
                      </a:r>
                      <a:r>
                        <a:rPr kumimoji="0" lang="en-US" sz="1400" b="0" i="0" u="none" strike="noStrike" cap="none" normalizeH="0" baseline="0" dirty="0">
                          <a:ln>
                            <a:noFill/>
                          </a:ln>
                          <a:solidFill>
                            <a:schemeClr val="tx1"/>
                          </a:solidFill>
                          <a:effectLst/>
                          <a:latin typeface="Arial" charset="0"/>
                          <a:cs typeface="Arial" charset="0"/>
                        </a:rPr>
                        <a:t>120 000</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4"/>
                  </a:ext>
                </a:extLst>
              </a:tr>
            </a:tbl>
          </a:graphicData>
        </a:graphic>
      </p:graphicFrame>
      <p:sp>
        <p:nvSpPr>
          <p:cNvPr id="7" name="Text Box 103">
            <a:extLst>
              <a:ext uri="{FF2B5EF4-FFF2-40B4-BE49-F238E27FC236}">
                <a16:creationId xmlns:a16="http://schemas.microsoft.com/office/drawing/2014/main" id="{205B1A29-96F1-9B7A-A5BE-8B06E89B85F8}"/>
              </a:ext>
            </a:extLst>
          </p:cNvPr>
          <p:cNvSpPr txBox="1">
            <a:spLocks noChangeArrowheads="1"/>
          </p:cNvSpPr>
          <p:nvPr/>
        </p:nvSpPr>
        <p:spPr bwMode="auto">
          <a:xfrm>
            <a:off x="2766349" y="5848990"/>
            <a:ext cx="8870913" cy="476968"/>
          </a:xfrm>
          <a:prstGeom prst="rect">
            <a:avLst/>
          </a:prstGeom>
          <a:solidFill>
            <a:schemeClr val="accent2"/>
          </a:solidFill>
          <a:ln w="9525" algn="ctr">
            <a:noFill/>
            <a:miter lim="800000"/>
            <a:headEnd/>
            <a:tailEnd/>
          </a:ln>
        </p:spPr>
        <p:txBody>
          <a:bodyPr anchor="ctr">
            <a:noAutofit/>
          </a:bodyPr>
          <a:lstStyle/>
          <a:p>
            <a:pPr algn="r"/>
            <a:r>
              <a:rPr lang="en-US" sz="1400" b="1" dirty="0">
                <a:solidFill>
                  <a:schemeClr val="bg1"/>
                </a:solidFill>
              </a:rPr>
              <a:t>Annual savings: $164 000 </a:t>
            </a:r>
          </a:p>
        </p:txBody>
      </p:sp>
      <p:sp>
        <p:nvSpPr>
          <p:cNvPr id="10" name="Triangle 9">
            <a:extLst>
              <a:ext uri="{FF2B5EF4-FFF2-40B4-BE49-F238E27FC236}">
                <a16:creationId xmlns:a16="http://schemas.microsoft.com/office/drawing/2014/main" id="{E46CCB26-0461-2063-1BEB-3BCFF2D70AD9}"/>
              </a:ext>
            </a:extLst>
          </p:cNvPr>
          <p:cNvSpPr/>
          <p:nvPr/>
        </p:nvSpPr>
        <p:spPr>
          <a:xfrm rot="10800000">
            <a:off x="10031326" y="5428529"/>
            <a:ext cx="1193369" cy="209153"/>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1" name="Rectangle 10">
            <a:extLst>
              <a:ext uri="{FF2B5EF4-FFF2-40B4-BE49-F238E27FC236}">
                <a16:creationId xmlns:a16="http://schemas.microsoft.com/office/drawing/2014/main" id="{1921B184-55ED-CF0B-279C-32B3AA781B92}"/>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12" name="Google Shape;507;p14">
            <a:extLst>
              <a:ext uri="{FF2B5EF4-FFF2-40B4-BE49-F238E27FC236}">
                <a16:creationId xmlns:a16="http://schemas.microsoft.com/office/drawing/2014/main" id="{33E011B6-4BC0-6941-BC42-39C01977050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29628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Front pages and content</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GB" sz="41300" dirty="0">
                <a:solidFill>
                  <a:schemeClr val="tx1"/>
                </a:solidFill>
              </a:rPr>
              <a:t>0</a:t>
            </a:r>
            <a:endParaRPr kumimoji="0" lang="en-GB" sz="41300" b="0" i="0" u="none" strike="noStrike" kern="120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3964054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73BF-15DC-559A-A579-4D4D3C93C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518E7-E9F7-780E-38F2-D428964B87ED}"/>
              </a:ext>
            </a:extLst>
          </p:cNvPr>
          <p:cNvSpPr>
            <a:spLocks noGrp="1"/>
          </p:cNvSpPr>
          <p:nvPr>
            <p:ph type="title"/>
          </p:nvPr>
        </p:nvSpPr>
        <p:spPr>
          <a:xfrm>
            <a:off x="554736" y="355092"/>
            <a:ext cx="11082528" cy="731520"/>
          </a:xfrm>
        </p:spPr>
        <p:txBody>
          <a:bodyPr/>
          <a:lstStyle/>
          <a:p>
            <a:r>
              <a:rPr lang="en-US" dirty="0">
                <a:solidFill>
                  <a:schemeClr val="accent2"/>
                </a:solidFill>
              </a:rPr>
              <a:t>Project costs: </a:t>
            </a:r>
            <a:r>
              <a:rPr lang="en-US" dirty="0"/>
              <a:t>Costs are mainly tied to software licenses and ongoing training of personnel</a:t>
            </a:r>
          </a:p>
        </p:txBody>
      </p:sp>
      <p:sp>
        <p:nvSpPr>
          <p:cNvPr id="3" name="Subtitle 2">
            <a:extLst>
              <a:ext uri="{FF2B5EF4-FFF2-40B4-BE49-F238E27FC236}">
                <a16:creationId xmlns:a16="http://schemas.microsoft.com/office/drawing/2014/main" id="{F3E2823B-58F4-2F28-9D08-3C0F8A6B7479}"/>
              </a:ext>
            </a:extLst>
          </p:cNvPr>
          <p:cNvSpPr>
            <a:spLocks noGrp="1"/>
          </p:cNvSpPr>
          <p:nvPr>
            <p:ph type="subTitle" idx="1"/>
          </p:nvPr>
        </p:nvSpPr>
        <p:spPr>
          <a:xfrm>
            <a:off x="554736" y="1318966"/>
            <a:ext cx="11082528" cy="276999"/>
          </a:xfrm>
        </p:spPr>
        <p:txBody>
          <a:bodyPr/>
          <a:lstStyle/>
          <a:p>
            <a:endParaRPr lang="en-US"/>
          </a:p>
        </p:txBody>
      </p:sp>
      <p:sp>
        <p:nvSpPr>
          <p:cNvPr id="4" name="Text Placeholder 3">
            <a:extLst>
              <a:ext uri="{FF2B5EF4-FFF2-40B4-BE49-F238E27FC236}">
                <a16:creationId xmlns:a16="http://schemas.microsoft.com/office/drawing/2014/main" id="{C1A38284-2158-9477-A524-A401BF8292BC}"/>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8B5B2027-AE02-9DF0-7645-85C66F4D2723}"/>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sp>
        <p:nvSpPr>
          <p:cNvPr id="257" name="Rectangle 256">
            <a:extLst>
              <a:ext uri="{FF2B5EF4-FFF2-40B4-BE49-F238E27FC236}">
                <a16:creationId xmlns:a16="http://schemas.microsoft.com/office/drawing/2014/main" id="{4798D41B-90C6-0A5A-1AFB-7D5633FE3FD7}"/>
              </a:ext>
            </a:extLst>
          </p:cNvPr>
          <p:cNvSpPr/>
          <p:nvPr/>
        </p:nvSpPr>
        <p:spPr>
          <a:xfrm>
            <a:off x="554736" y="2669940"/>
            <a:ext cx="2277674" cy="132168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Software</a:t>
            </a:r>
          </a:p>
        </p:txBody>
      </p:sp>
      <p:sp>
        <p:nvSpPr>
          <p:cNvPr id="258" name="Rectangle 257">
            <a:extLst>
              <a:ext uri="{FF2B5EF4-FFF2-40B4-BE49-F238E27FC236}">
                <a16:creationId xmlns:a16="http://schemas.microsoft.com/office/drawing/2014/main" id="{2E0BE876-C6AB-C7D5-E178-7FAE25975A3E}"/>
              </a:ext>
            </a:extLst>
          </p:cNvPr>
          <p:cNvSpPr/>
          <p:nvPr/>
        </p:nvSpPr>
        <p:spPr>
          <a:xfrm>
            <a:off x="554736" y="4145042"/>
            <a:ext cx="2277674" cy="52863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Hardware</a:t>
            </a:r>
          </a:p>
        </p:txBody>
      </p:sp>
      <p:sp>
        <p:nvSpPr>
          <p:cNvPr id="259" name="Rectangle 258">
            <a:extLst>
              <a:ext uri="{FF2B5EF4-FFF2-40B4-BE49-F238E27FC236}">
                <a16:creationId xmlns:a16="http://schemas.microsoft.com/office/drawing/2014/main" id="{AE242D20-0574-897F-21B6-BC1CCB2B1E1A}"/>
              </a:ext>
            </a:extLst>
          </p:cNvPr>
          <p:cNvSpPr/>
          <p:nvPr/>
        </p:nvSpPr>
        <p:spPr>
          <a:xfrm>
            <a:off x="554736" y="4827099"/>
            <a:ext cx="2277674" cy="52863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Personnel</a:t>
            </a:r>
          </a:p>
        </p:txBody>
      </p:sp>
      <p:sp>
        <p:nvSpPr>
          <p:cNvPr id="260" name="Rectangle 259">
            <a:extLst>
              <a:ext uri="{FF2B5EF4-FFF2-40B4-BE49-F238E27FC236}">
                <a16:creationId xmlns:a16="http://schemas.microsoft.com/office/drawing/2014/main" id="{D02E0232-33D8-487C-0C59-FA80A3863DCE}"/>
              </a:ext>
            </a:extLst>
          </p:cNvPr>
          <p:cNvSpPr/>
          <p:nvPr/>
        </p:nvSpPr>
        <p:spPr>
          <a:xfrm>
            <a:off x="554736" y="5509158"/>
            <a:ext cx="2277674" cy="52863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Services</a:t>
            </a:r>
          </a:p>
        </p:txBody>
      </p:sp>
      <p:sp>
        <p:nvSpPr>
          <p:cNvPr id="261" name="Rectangle 260">
            <a:extLst>
              <a:ext uri="{FF2B5EF4-FFF2-40B4-BE49-F238E27FC236}">
                <a16:creationId xmlns:a16="http://schemas.microsoft.com/office/drawing/2014/main" id="{E30CB43E-9606-E382-19B7-067A6E6026BC}"/>
              </a:ext>
            </a:extLst>
          </p:cNvPr>
          <p:cNvSpPr/>
          <p:nvPr/>
        </p:nvSpPr>
        <p:spPr>
          <a:xfrm>
            <a:off x="2993134" y="1987882"/>
            <a:ext cx="4181473" cy="5286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Acquisition and ramp up phase</a:t>
            </a:r>
          </a:p>
        </p:txBody>
      </p:sp>
      <p:sp>
        <p:nvSpPr>
          <p:cNvPr id="262" name="Rectangle 261">
            <a:extLst>
              <a:ext uri="{FF2B5EF4-FFF2-40B4-BE49-F238E27FC236}">
                <a16:creationId xmlns:a16="http://schemas.microsoft.com/office/drawing/2014/main" id="{235E3335-03AA-233A-6DC1-AC8CAAAECCB6}"/>
              </a:ext>
            </a:extLst>
          </p:cNvPr>
          <p:cNvSpPr/>
          <p:nvPr/>
        </p:nvSpPr>
        <p:spPr>
          <a:xfrm>
            <a:off x="7455791" y="1987882"/>
            <a:ext cx="4181473" cy="5286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Operational phase</a:t>
            </a:r>
          </a:p>
        </p:txBody>
      </p:sp>
      <p:sp>
        <p:nvSpPr>
          <p:cNvPr id="263" name="Rectangle 262">
            <a:extLst>
              <a:ext uri="{FF2B5EF4-FFF2-40B4-BE49-F238E27FC236}">
                <a16:creationId xmlns:a16="http://schemas.microsoft.com/office/drawing/2014/main" id="{FE553FD6-9D12-9BFB-7A49-FFE96A83F547}"/>
              </a:ext>
            </a:extLst>
          </p:cNvPr>
          <p:cNvSpPr/>
          <p:nvPr/>
        </p:nvSpPr>
        <p:spPr>
          <a:xfrm>
            <a:off x="2993134" y="2669940"/>
            <a:ext cx="4181473" cy="13216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One-time license for data module</a:t>
            </a:r>
          </a:p>
          <a:p>
            <a:pPr marL="285750" indent="-285750">
              <a:spcBef>
                <a:spcPts val="300"/>
              </a:spcBef>
              <a:buFont typeface="Arial" panose="020B0604020202020204" pitchFamily="34" charset="0"/>
              <a:buChar char="•"/>
            </a:pPr>
            <a:r>
              <a:rPr lang="en-US" sz="1400" dirty="0">
                <a:solidFill>
                  <a:schemeClr val="tx1"/>
                </a:solidFill>
              </a:rPr>
              <a:t>One-time license for design module</a:t>
            </a:r>
          </a:p>
          <a:p>
            <a:pPr marL="285750" indent="-285750">
              <a:spcBef>
                <a:spcPts val="300"/>
              </a:spcBef>
              <a:buFont typeface="Arial" panose="020B0604020202020204" pitchFamily="34" charset="0"/>
              <a:buChar char="•"/>
            </a:pPr>
            <a:r>
              <a:rPr lang="en-US" sz="1400" dirty="0">
                <a:solidFill>
                  <a:schemeClr val="tx1"/>
                </a:solidFill>
              </a:rPr>
              <a:t>One-time license for pricing module</a:t>
            </a:r>
          </a:p>
          <a:p>
            <a:pPr marL="285750" indent="-285750">
              <a:spcBef>
                <a:spcPts val="300"/>
              </a:spcBef>
              <a:buFont typeface="Arial" panose="020B0604020202020204" pitchFamily="34" charset="0"/>
              <a:buChar char="•"/>
            </a:pPr>
            <a:r>
              <a:rPr lang="en-US" sz="1400" dirty="0">
                <a:solidFill>
                  <a:schemeClr val="tx1"/>
                </a:solidFill>
              </a:rPr>
              <a:t>Admin package</a:t>
            </a:r>
          </a:p>
          <a:p>
            <a:pPr marL="285750" indent="-285750">
              <a:spcBef>
                <a:spcPts val="300"/>
              </a:spcBef>
              <a:buFont typeface="Arial" panose="020B0604020202020204" pitchFamily="34" charset="0"/>
              <a:buChar char="•"/>
            </a:pPr>
            <a:r>
              <a:rPr lang="en-US" sz="1400" dirty="0">
                <a:solidFill>
                  <a:schemeClr val="tx1"/>
                </a:solidFill>
              </a:rPr>
              <a:t>Maintenance costs</a:t>
            </a:r>
          </a:p>
        </p:txBody>
      </p:sp>
      <p:sp>
        <p:nvSpPr>
          <p:cNvPr id="264" name="Rectangle 263">
            <a:extLst>
              <a:ext uri="{FF2B5EF4-FFF2-40B4-BE49-F238E27FC236}">
                <a16:creationId xmlns:a16="http://schemas.microsoft.com/office/drawing/2014/main" id="{6DFC5119-EEE0-3477-3C71-ED1689337FE5}"/>
              </a:ext>
            </a:extLst>
          </p:cNvPr>
          <p:cNvSpPr/>
          <p:nvPr/>
        </p:nvSpPr>
        <p:spPr>
          <a:xfrm>
            <a:off x="2993134" y="4145043"/>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Server system upgrade</a:t>
            </a:r>
          </a:p>
          <a:p>
            <a:pPr marL="285750" indent="-285750">
              <a:spcBef>
                <a:spcPts val="300"/>
              </a:spcBef>
              <a:buFont typeface="Arial" panose="020B0604020202020204" pitchFamily="34" charset="0"/>
              <a:buChar char="•"/>
            </a:pPr>
            <a:r>
              <a:rPr lang="en-US" sz="1400" dirty="0">
                <a:solidFill>
                  <a:schemeClr val="tx1"/>
                </a:solidFill>
              </a:rPr>
              <a:t>Some transfer to cloud</a:t>
            </a:r>
          </a:p>
        </p:txBody>
      </p:sp>
      <p:sp>
        <p:nvSpPr>
          <p:cNvPr id="265" name="Rectangle 264">
            <a:extLst>
              <a:ext uri="{FF2B5EF4-FFF2-40B4-BE49-F238E27FC236}">
                <a16:creationId xmlns:a16="http://schemas.microsoft.com/office/drawing/2014/main" id="{FFD67502-5AFB-604C-C929-4234E10E0AA7}"/>
              </a:ext>
            </a:extLst>
          </p:cNvPr>
          <p:cNvSpPr/>
          <p:nvPr/>
        </p:nvSpPr>
        <p:spPr>
          <a:xfrm>
            <a:off x="2993134" y="4827101"/>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Initial training</a:t>
            </a:r>
          </a:p>
          <a:p>
            <a:pPr marL="285750" indent="-285750">
              <a:spcBef>
                <a:spcPts val="300"/>
              </a:spcBef>
              <a:buFont typeface="Arial" panose="020B0604020202020204" pitchFamily="34" charset="0"/>
              <a:buChar char="•"/>
            </a:pPr>
            <a:r>
              <a:rPr lang="en-US" sz="1400" dirty="0">
                <a:solidFill>
                  <a:schemeClr val="tx1"/>
                </a:solidFill>
              </a:rPr>
              <a:t>Hire 1-2 FTEs</a:t>
            </a:r>
          </a:p>
        </p:txBody>
      </p:sp>
      <p:sp>
        <p:nvSpPr>
          <p:cNvPr id="266" name="Rectangle 265">
            <a:extLst>
              <a:ext uri="{FF2B5EF4-FFF2-40B4-BE49-F238E27FC236}">
                <a16:creationId xmlns:a16="http://schemas.microsoft.com/office/drawing/2014/main" id="{534DC6C5-92AD-94D3-A90B-AD6D351A2AF2}"/>
              </a:ext>
            </a:extLst>
          </p:cNvPr>
          <p:cNvSpPr/>
          <p:nvPr/>
        </p:nvSpPr>
        <p:spPr>
          <a:xfrm>
            <a:off x="2993134" y="5509158"/>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Installation and integration services from provider</a:t>
            </a:r>
          </a:p>
        </p:txBody>
      </p:sp>
      <p:sp>
        <p:nvSpPr>
          <p:cNvPr id="267" name="Rectangle 266">
            <a:extLst>
              <a:ext uri="{FF2B5EF4-FFF2-40B4-BE49-F238E27FC236}">
                <a16:creationId xmlns:a16="http://schemas.microsoft.com/office/drawing/2014/main" id="{E9AA729B-89EE-6F0D-BB12-5B611B8EEA72}"/>
              </a:ext>
            </a:extLst>
          </p:cNvPr>
          <p:cNvSpPr/>
          <p:nvPr/>
        </p:nvSpPr>
        <p:spPr>
          <a:xfrm>
            <a:off x="7455791" y="2669940"/>
            <a:ext cx="4181473" cy="13216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Maintenance costs</a:t>
            </a:r>
          </a:p>
          <a:p>
            <a:pPr marL="285750" indent="-285750">
              <a:spcBef>
                <a:spcPts val="300"/>
              </a:spcBef>
              <a:buFont typeface="Arial" panose="020B0604020202020204" pitchFamily="34" charset="0"/>
              <a:buChar char="•"/>
            </a:pPr>
            <a:r>
              <a:rPr lang="en-US" sz="1400" dirty="0">
                <a:solidFill>
                  <a:schemeClr val="tx1"/>
                </a:solidFill>
              </a:rPr>
              <a:t>Package upgrades, when relevant</a:t>
            </a:r>
          </a:p>
        </p:txBody>
      </p:sp>
      <p:sp>
        <p:nvSpPr>
          <p:cNvPr id="268" name="Rectangle 267">
            <a:extLst>
              <a:ext uri="{FF2B5EF4-FFF2-40B4-BE49-F238E27FC236}">
                <a16:creationId xmlns:a16="http://schemas.microsoft.com/office/drawing/2014/main" id="{75E16637-B9CE-D4C0-1082-73A8047AC41A}"/>
              </a:ext>
            </a:extLst>
          </p:cNvPr>
          <p:cNvSpPr/>
          <p:nvPr/>
        </p:nvSpPr>
        <p:spPr>
          <a:xfrm>
            <a:off x="7455791" y="4145043"/>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Server system upgrades</a:t>
            </a:r>
          </a:p>
        </p:txBody>
      </p:sp>
      <p:sp>
        <p:nvSpPr>
          <p:cNvPr id="269" name="Rectangle 268">
            <a:extLst>
              <a:ext uri="{FF2B5EF4-FFF2-40B4-BE49-F238E27FC236}">
                <a16:creationId xmlns:a16="http://schemas.microsoft.com/office/drawing/2014/main" id="{7F2BCF04-9D33-1CD0-05F4-E6B22C139A78}"/>
              </a:ext>
            </a:extLst>
          </p:cNvPr>
          <p:cNvSpPr/>
          <p:nvPr/>
        </p:nvSpPr>
        <p:spPr>
          <a:xfrm>
            <a:off x="7455791" y="4827101"/>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Continuous training of experienced and new hires</a:t>
            </a:r>
          </a:p>
        </p:txBody>
      </p:sp>
      <p:sp>
        <p:nvSpPr>
          <p:cNvPr id="270" name="Rectangle 269">
            <a:extLst>
              <a:ext uri="{FF2B5EF4-FFF2-40B4-BE49-F238E27FC236}">
                <a16:creationId xmlns:a16="http://schemas.microsoft.com/office/drawing/2014/main" id="{832E31C8-BD66-1606-5A63-898D48989A03}"/>
              </a:ext>
            </a:extLst>
          </p:cNvPr>
          <p:cNvSpPr/>
          <p:nvPr/>
        </p:nvSpPr>
        <p:spPr>
          <a:xfrm>
            <a:off x="7455791" y="5509158"/>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SLA</a:t>
            </a:r>
          </a:p>
        </p:txBody>
      </p:sp>
      <p:cxnSp>
        <p:nvCxnSpPr>
          <p:cNvPr id="272" name="Straight Connector 271">
            <a:extLst>
              <a:ext uri="{FF2B5EF4-FFF2-40B4-BE49-F238E27FC236}">
                <a16:creationId xmlns:a16="http://schemas.microsoft.com/office/drawing/2014/main" id="{0144DD2D-869A-ACF1-9F09-314CA0C73F1C}"/>
              </a:ext>
            </a:extLst>
          </p:cNvPr>
          <p:cNvCxnSpPr>
            <a:cxnSpLocks/>
          </p:cNvCxnSpPr>
          <p:nvPr/>
        </p:nvCxnSpPr>
        <p:spPr>
          <a:xfrm>
            <a:off x="554736" y="4068332"/>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D47AA92C-4A57-27E0-7EE2-95EB70AE6C90}"/>
              </a:ext>
            </a:extLst>
          </p:cNvPr>
          <p:cNvCxnSpPr>
            <a:cxnSpLocks/>
          </p:cNvCxnSpPr>
          <p:nvPr/>
        </p:nvCxnSpPr>
        <p:spPr>
          <a:xfrm>
            <a:off x="554736" y="475038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5618279-87C9-590A-6B3F-A4035C3F74E2}"/>
              </a:ext>
            </a:extLst>
          </p:cNvPr>
          <p:cNvCxnSpPr>
            <a:cxnSpLocks/>
          </p:cNvCxnSpPr>
          <p:nvPr/>
        </p:nvCxnSpPr>
        <p:spPr>
          <a:xfrm>
            <a:off x="554736" y="5432446"/>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75" name="Google Shape;507;p14">
            <a:extLst>
              <a:ext uri="{FF2B5EF4-FFF2-40B4-BE49-F238E27FC236}">
                <a16:creationId xmlns:a16="http://schemas.microsoft.com/office/drawing/2014/main" id="{80F8FF6E-D258-8F35-9056-80AA8DB6BF5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29940895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CADEB-0931-01E5-BBD2-00C6DEEED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CF98A0-AB29-AA5D-E547-B36B13222C1D}"/>
              </a:ext>
            </a:extLst>
          </p:cNvPr>
          <p:cNvSpPr>
            <a:spLocks noGrp="1"/>
          </p:cNvSpPr>
          <p:nvPr>
            <p:ph type="title"/>
          </p:nvPr>
        </p:nvSpPr>
        <p:spPr/>
        <p:txBody>
          <a:bodyPr/>
          <a:lstStyle/>
          <a:p>
            <a:r>
              <a:rPr lang="en-US" dirty="0">
                <a:solidFill>
                  <a:schemeClr val="accent2"/>
                </a:solidFill>
              </a:rPr>
              <a:t>Project cash flow: </a:t>
            </a:r>
            <a:r>
              <a:rPr lang="en-US" dirty="0"/>
              <a:t>Project expected to go break-even within first full year of implementation</a:t>
            </a:r>
          </a:p>
        </p:txBody>
      </p:sp>
      <p:sp>
        <p:nvSpPr>
          <p:cNvPr id="4" name="Text Placeholder 3">
            <a:extLst>
              <a:ext uri="{FF2B5EF4-FFF2-40B4-BE49-F238E27FC236}">
                <a16:creationId xmlns:a16="http://schemas.microsoft.com/office/drawing/2014/main" id="{A08D0E01-CC8D-AFD4-BBE4-53A386EFDFDD}"/>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8687FDB5-A122-3AE1-209D-C594914EC4D9}"/>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graphicFrame>
        <p:nvGraphicFramePr>
          <p:cNvPr id="5" name="Content Placeholder 16">
            <a:extLst>
              <a:ext uri="{FF2B5EF4-FFF2-40B4-BE49-F238E27FC236}">
                <a16:creationId xmlns:a16="http://schemas.microsoft.com/office/drawing/2014/main" id="{115B2A54-0451-80AA-C372-59FA93F4586B}"/>
              </a:ext>
            </a:extLst>
          </p:cNvPr>
          <p:cNvGraphicFramePr>
            <a:graphicFrameLocks/>
          </p:cNvGraphicFramePr>
          <p:nvPr>
            <p:extLst>
              <p:ext uri="{D42A27DB-BD31-4B8C-83A1-F6EECF244321}">
                <p14:modId xmlns:p14="http://schemas.microsoft.com/office/powerpoint/2010/main" val="2973164942"/>
              </p:ext>
            </p:extLst>
          </p:nvPr>
        </p:nvGraphicFramePr>
        <p:xfrm>
          <a:off x="552260" y="2448232"/>
          <a:ext cx="11082528" cy="37620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F6BE2C3-8A0C-15F7-D9D5-4CCE795042A4}"/>
              </a:ext>
            </a:extLst>
          </p:cNvPr>
          <p:cNvSpPr txBox="1"/>
          <p:nvPr/>
        </p:nvSpPr>
        <p:spPr>
          <a:xfrm>
            <a:off x="552260" y="1961534"/>
            <a:ext cx="4299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Project cash flow, </a:t>
            </a:r>
            <a:r>
              <a:rPr lang="en-US" sz="1600" dirty="0">
                <a:solidFill>
                  <a:schemeClr val="bg1">
                    <a:lumMod val="65000"/>
                  </a:schemeClr>
                </a:solidFill>
              </a:rPr>
              <a:t>´000 US$</a:t>
            </a:r>
          </a:p>
        </p:txBody>
      </p:sp>
      <p:sp>
        <p:nvSpPr>
          <p:cNvPr id="9" name="Rectangular Callout 8">
            <a:extLst>
              <a:ext uri="{FF2B5EF4-FFF2-40B4-BE49-F238E27FC236}">
                <a16:creationId xmlns:a16="http://schemas.microsoft.com/office/drawing/2014/main" id="{5CD33191-1FC2-9235-EF07-2272732B5480}"/>
              </a:ext>
            </a:extLst>
          </p:cNvPr>
          <p:cNvSpPr/>
          <p:nvPr/>
        </p:nvSpPr>
        <p:spPr>
          <a:xfrm>
            <a:off x="7384120" y="2519669"/>
            <a:ext cx="2245655" cy="852267"/>
          </a:xfrm>
          <a:prstGeom prst="wedgeRectCallout">
            <a:avLst>
              <a:gd name="adj1" fmla="val 75809"/>
              <a:gd name="adj2" fmla="val 126777"/>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System assumed to be fully ramped up by year 5</a:t>
            </a:r>
          </a:p>
        </p:txBody>
      </p:sp>
      <p:sp>
        <p:nvSpPr>
          <p:cNvPr id="8" name="Rectangle 7">
            <a:extLst>
              <a:ext uri="{FF2B5EF4-FFF2-40B4-BE49-F238E27FC236}">
                <a16:creationId xmlns:a16="http://schemas.microsoft.com/office/drawing/2014/main" id="{43B13700-15FB-A79F-4CFC-5A106C5C77A5}"/>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10" name="Google Shape;507;p14">
            <a:extLst>
              <a:ext uri="{FF2B5EF4-FFF2-40B4-BE49-F238E27FC236}">
                <a16:creationId xmlns:a16="http://schemas.microsoft.com/office/drawing/2014/main" id="{C673B89C-2BB0-3DB2-B327-8419797106D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5406251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B5D7-ED0E-FAAC-00B5-CA1EFD96C7D0}"/>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6995A5C1-518C-5784-533B-1651715CDD6B}"/>
              </a:ext>
            </a:extLst>
          </p:cNvPr>
          <p:cNvGraphicFramePr>
            <a:graphicFrameLocks noGrp="1"/>
          </p:cNvGraphicFramePr>
          <p:nvPr>
            <p:extLst>
              <p:ext uri="{D42A27DB-BD31-4B8C-83A1-F6EECF244321}">
                <p14:modId xmlns:p14="http://schemas.microsoft.com/office/powerpoint/2010/main" val="509382360"/>
              </p:ext>
            </p:extLst>
          </p:nvPr>
        </p:nvGraphicFramePr>
        <p:xfrm>
          <a:off x="554734" y="1903412"/>
          <a:ext cx="11082527" cy="4306887"/>
        </p:xfrm>
        <a:graphic>
          <a:graphicData uri="http://schemas.openxmlformats.org/drawingml/2006/table">
            <a:tbl>
              <a:tblPr/>
              <a:tblGrid>
                <a:gridCol w="4192577">
                  <a:extLst>
                    <a:ext uri="{9D8B030D-6E8A-4147-A177-3AD203B41FA5}">
                      <a16:colId xmlns:a16="http://schemas.microsoft.com/office/drawing/2014/main" val="1488708375"/>
                    </a:ext>
                  </a:extLst>
                </a:gridCol>
                <a:gridCol w="1377990">
                  <a:extLst>
                    <a:ext uri="{9D8B030D-6E8A-4147-A177-3AD203B41FA5}">
                      <a16:colId xmlns:a16="http://schemas.microsoft.com/office/drawing/2014/main" val="2513090653"/>
                    </a:ext>
                  </a:extLst>
                </a:gridCol>
                <a:gridCol w="1377990">
                  <a:extLst>
                    <a:ext uri="{9D8B030D-6E8A-4147-A177-3AD203B41FA5}">
                      <a16:colId xmlns:a16="http://schemas.microsoft.com/office/drawing/2014/main" val="1214919338"/>
                    </a:ext>
                  </a:extLst>
                </a:gridCol>
                <a:gridCol w="1377990">
                  <a:extLst>
                    <a:ext uri="{9D8B030D-6E8A-4147-A177-3AD203B41FA5}">
                      <a16:colId xmlns:a16="http://schemas.microsoft.com/office/drawing/2014/main" val="915060649"/>
                    </a:ext>
                  </a:extLst>
                </a:gridCol>
                <a:gridCol w="1377990">
                  <a:extLst>
                    <a:ext uri="{9D8B030D-6E8A-4147-A177-3AD203B41FA5}">
                      <a16:colId xmlns:a16="http://schemas.microsoft.com/office/drawing/2014/main" val="2362351219"/>
                    </a:ext>
                  </a:extLst>
                </a:gridCol>
                <a:gridCol w="1377990">
                  <a:extLst>
                    <a:ext uri="{9D8B030D-6E8A-4147-A177-3AD203B41FA5}">
                      <a16:colId xmlns:a16="http://schemas.microsoft.com/office/drawing/2014/main" val="2541603713"/>
                    </a:ext>
                  </a:extLst>
                </a:gridCol>
              </a:tblGrid>
              <a:tr h="478543">
                <a:tc>
                  <a:txBody>
                    <a:bodyPr/>
                    <a:lstStyle/>
                    <a:p>
                      <a:pPr algn="l" fontAlgn="ctr"/>
                      <a:r>
                        <a:rPr lang="en-AU" sz="1200" b="1" i="0" u="none" strike="noStrike" dirty="0">
                          <a:solidFill>
                            <a:schemeClr val="bg1"/>
                          </a:solidFill>
                          <a:effectLst/>
                          <a:latin typeface="+mn-lt"/>
                        </a:rPr>
                        <a:t> Discounted Cash Flow (DCF) </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2025</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887699461"/>
                  </a:ext>
                </a:extLst>
              </a:tr>
              <a:tr h="478543">
                <a:tc>
                  <a:txBody>
                    <a:bodyPr/>
                    <a:lstStyle/>
                    <a:p>
                      <a:pPr algn="l" fontAlgn="b"/>
                      <a:r>
                        <a:rPr lang="en-AU" sz="1200" b="0" i="0" u="none" strike="noStrike" dirty="0">
                          <a:solidFill>
                            <a:schemeClr val="tx1"/>
                          </a:solidFill>
                          <a:effectLst/>
                          <a:latin typeface="+mn-lt"/>
                        </a:rPr>
                        <a:t>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$575,000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$1,200,000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$1,700,000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$1,800,000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extLst>
                  <a:ext uri="{0D108BD9-81ED-4DB2-BD59-A6C34878D82A}">
                    <a16:rowId xmlns:a16="http://schemas.microsoft.com/office/drawing/2014/main" val="168067904"/>
                  </a:ext>
                </a:extLst>
              </a:tr>
              <a:tr h="478543">
                <a:tc>
                  <a:txBody>
                    <a:bodyPr/>
                    <a:lstStyle/>
                    <a:p>
                      <a:pPr algn="l" fontAlgn="b"/>
                      <a:r>
                        <a:rPr lang="en-AU" sz="1200" b="0" i="0" u="none" strike="noStrike" dirty="0">
                          <a:solidFill>
                            <a:schemeClr val="tx1"/>
                          </a:solidFill>
                          <a:effectLst/>
                          <a:latin typeface="+mn-lt"/>
                        </a:rPr>
                        <a:t>Present value of 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$564,444</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$1,039,861</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$1,518,320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$1,696,476</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extLst>
                  <a:ext uri="{0D108BD9-81ED-4DB2-BD59-A6C34878D82A}">
                    <a16:rowId xmlns:a16="http://schemas.microsoft.com/office/drawing/2014/main" val="3620507275"/>
                  </a:ext>
                </a:extLst>
              </a:tr>
              <a:tr h="478543">
                <a:tc>
                  <a:txBody>
                    <a:bodyPr/>
                    <a:lstStyle/>
                    <a:p>
                      <a:pPr algn="l" fontAlgn="b"/>
                      <a:r>
                        <a:rPr lang="en-AU" sz="1200" b="0" i="0" u="none" strike="noStrike" dirty="0">
                          <a:solidFill>
                            <a:schemeClr val="tx1"/>
                          </a:solidFill>
                          <a:effectLst/>
                          <a:latin typeface="+mn-lt"/>
                        </a:rPr>
                        <a:t>Cumulative present value of 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-$64,444</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$1,144,582</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$2,726,263</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$4,229,787</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46920343"/>
                  </a:ext>
                </a:extLst>
              </a:tr>
              <a:tr h="478543">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245196"/>
                  </a:ext>
                </a:extLst>
              </a:tr>
              <a:tr h="478543">
                <a:tc>
                  <a:txBody>
                    <a:bodyPr/>
                    <a:lstStyle/>
                    <a:p>
                      <a:pPr algn="l" fontAlgn="b"/>
                      <a:r>
                        <a:rPr lang="en-AU" sz="1200" b="1" i="0" u="none" strike="noStrike" dirty="0">
                          <a:solidFill>
                            <a:schemeClr val="tx1"/>
                          </a:solidFill>
                          <a:effectLst/>
                          <a:latin typeface="+mn-lt"/>
                        </a:rPr>
                        <a:t>Net present value (NPV)</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$7,288,862</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8876990"/>
                  </a:ext>
                </a:extLst>
              </a:tr>
              <a:tr h="478543">
                <a:tc>
                  <a:txBody>
                    <a:bodyPr/>
                    <a:lstStyle/>
                    <a:p>
                      <a:pPr algn="l" fontAlgn="b"/>
                      <a:r>
                        <a:rPr lang="en-AU" sz="1200" b="1" i="0" u="none" strike="noStrike" dirty="0">
                          <a:solidFill>
                            <a:schemeClr val="tx1"/>
                          </a:solidFill>
                          <a:effectLst/>
                          <a:latin typeface="+mn-lt"/>
                        </a:rPr>
                        <a:t>Internal rate of return (IRR)</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78%</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733648"/>
                  </a:ext>
                </a:extLst>
              </a:tr>
              <a:tr h="478543">
                <a:tc>
                  <a:txBody>
                    <a:bodyPr/>
                    <a:lstStyle/>
                    <a:p>
                      <a:pPr algn="l" fontAlgn="b"/>
                      <a:r>
                        <a:rPr lang="en-AU" sz="1200" b="1" i="0" u="none" strike="noStrike" dirty="0">
                          <a:solidFill>
                            <a:schemeClr val="tx1"/>
                          </a:solidFill>
                          <a:effectLst/>
                          <a:latin typeface="+mn-lt"/>
                        </a:rPr>
                        <a:t>Discounted payback period (years)</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0.6</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608997"/>
                  </a:ext>
                </a:extLst>
              </a:tr>
              <a:tr h="478543">
                <a:tc>
                  <a:txBody>
                    <a:bodyPr/>
                    <a:lstStyle/>
                    <a:p>
                      <a:pPr algn="l" fontAlgn="b"/>
                      <a:r>
                        <a:rPr lang="en-AU" sz="1200" b="1" i="0" u="none" strike="noStrike" dirty="0">
                          <a:solidFill>
                            <a:schemeClr val="tx1"/>
                          </a:solidFill>
                          <a:effectLst/>
                          <a:latin typeface="+mn-lt"/>
                        </a:rPr>
                        <a:t>Profit to investment ratio</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388.6%</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499701"/>
                  </a:ext>
                </a:extLst>
              </a:tr>
            </a:tbl>
          </a:graphicData>
        </a:graphic>
      </p:graphicFrame>
      <p:sp>
        <p:nvSpPr>
          <p:cNvPr id="4" name="Text Placeholder 3">
            <a:extLst>
              <a:ext uri="{FF2B5EF4-FFF2-40B4-BE49-F238E27FC236}">
                <a16:creationId xmlns:a16="http://schemas.microsoft.com/office/drawing/2014/main" id="{7E88AB51-8B7A-98A2-209F-1EC114E794E2}"/>
              </a:ext>
            </a:extLst>
          </p:cNvPr>
          <p:cNvSpPr>
            <a:spLocks noGrp="1"/>
          </p:cNvSpPr>
          <p:nvPr>
            <p:ph type="body" sz="quarter" idx="17"/>
          </p:nvPr>
        </p:nvSpPr>
        <p:spPr/>
        <p:txBody>
          <a:bodyPr/>
          <a:lstStyle/>
          <a:p>
            <a:endParaRPr lang="en-US"/>
          </a:p>
        </p:txBody>
      </p:sp>
      <p:sp>
        <p:nvSpPr>
          <p:cNvPr id="6" name="Title 5">
            <a:extLst>
              <a:ext uri="{FF2B5EF4-FFF2-40B4-BE49-F238E27FC236}">
                <a16:creationId xmlns:a16="http://schemas.microsoft.com/office/drawing/2014/main" id="{CD8C45B0-333B-23A9-3CE7-D8C7E8F142BC}"/>
              </a:ext>
            </a:extLst>
          </p:cNvPr>
          <p:cNvSpPr>
            <a:spLocks noGrp="1"/>
          </p:cNvSpPr>
          <p:nvPr>
            <p:ph type="title"/>
          </p:nvPr>
        </p:nvSpPr>
        <p:spPr/>
        <p:txBody>
          <a:bodyPr/>
          <a:lstStyle/>
          <a:p>
            <a:r>
              <a:rPr lang="en-US" dirty="0">
                <a:solidFill>
                  <a:schemeClr val="accent2"/>
                </a:solidFill>
              </a:rPr>
              <a:t>Payback: </a:t>
            </a:r>
            <a:r>
              <a:rPr lang="en-US" dirty="0"/>
              <a:t>Numbers look positive from all angles, with investment paid back in less than a year</a:t>
            </a:r>
          </a:p>
        </p:txBody>
      </p:sp>
      <p:sp>
        <p:nvSpPr>
          <p:cNvPr id="12" name="Rectangle 11">
            <a:extLst>
              <a:ext uri="{FF2B5EF4-FFF2-40B4-BE49-F238E27FC236}">
                <a16:creationId xmlns:a16="http://schemas.microsoft.com/office/drawing/2014/main" id="{6E3D7206-31D8-3326-3325-B50C9AE3CAC7}"/>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13" name="Google Shape;507;p14">
            <a:extLst>
              <a:ext uri="{FF2B5EF4-FFF2-40B4-BE49-F238E27FC236}">
                <a16:creationId xmlns:a16="http://schemas.microsoft.com/office/drawing/2014/main" id="{BE226EA4-5E66-D8C4-E8DF-22677D45D2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1281920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A1B5D-3D70-EE62-3E5F-6C835BB48B1A}"/>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8DF0975A-0B5F-C646-B1E9-BC43E359AA3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8DF0975A-0B5F-C646-B1E9-BC43E359AA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98342435-5C5B-EF38-B9D3-5406B618A641}"/>
              </a:ext>
            </a:extLst>
          </p:cNvPr>
          <p:cNvSpPr>
            <a:spLocks noGrp="1"/>
          </p:cNvSpPr>
          <p:nvPr>
            <p:ph type="body" sz="quarter" idx="17"/>
          </p:nvPr>
        </p:nvSpPr>
        <p:spPr/>
        <p:txBody>
          <a:bodyPr/>
          <a:lstStyle/>
          <a:p>
            <a:endParaRPr lang="en-US"/>
          </a:p>
        </p:txBody>
      </p:sp>
      <p:sp>
        <p:nvSpPr>
          <p:cNvPr id="56" name="Rectangle 55">
            <a:extLst>
              <a:ext uri="{FF2B5EF4-FFF2-40B4-BE49-F238E27FC236}">
                <a16:creationId xmlns:a16="http://schemas.microsoft.com/office/drawing/2014/main" id="{18F6C55E-AA54-C4F6-CC9E-570695B2A699}"/>
              </a:ext>
            </a:extLst>
          </p:cNvPr>
          <p:cNvSpPr/>
          <p:nvPr/>
        </p:nvSpPr>
        <p:spPr>
          <a:xfrm>
            <a:off x="547688" y="2026027"/>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Total investment needed</a:t>
            </a:r>
          </a:p>
        </p:txBody>
      </p:sp>
      <p:sp>
        <p:nvSpPr>
          <p:cNvPr id="57" name="Rectangle 56">
            <a:extLst>
              <a:ext uri="{FF2B5EF4-FFF2-40B4-BE49-F238E27FC236}">
                <a16:creationId xmlns:a16="http://schemas.microsoft.com/office/drawing/2014/main" id="{093411E0-457D-CB01-66C1-2AF92EEF9BD7}"/>
              </a:ext>
            </a:extLst>
          </p:cNvPr>
          <p:cNvSpPr/>
          <p:nvPr/>
        </p:nvSpPr>
        <p:spPr>
          <a:xfrm>
            <a:off x="547688" y="3306218"/>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Additional revenue generated + cost savings achieved</a:t>
            </a:r>
          </a:p>
        </p:txBody>
      </p:sp>
      <p:sp>
        <p:nvSpPr>
          <p:cNvPr id="58" name="Rectangle 57">
            <a:extLst>
              <a:ext uri="{FF2B5EF4-FFF2-40B4-BE49-F238E27FC236}">
                <a16:creationId xmlns:a16="http://schemas.microsoft.com/office/drawing/2014/main" id="{42607FC8-75B0-7926-822F-B457325CC629}"/>
              </a:ext>
            </a:extLst>
          </p:cNvPr>
          <p:cNvSpPr/>
          <p:nvPr/>
        </p:nvSpPr>
        <p:spPr>
          <a:xfrm>
            <a:off x="7797520" y="2026027"/>
            <a:ext cx="3837267" cy="114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$500,000</a:t>
            </a:r>
          </a:p>
        </p:txBody>
      </p:sp>
      <p:sp>
        <p:nvSpPr>
          <p:cNvPr id="59" name="Rectangle 58">
            <a:extLst>
              <a:ext uri="{FF2B5EF4-FFF2-40B4-BE49-F238E27FC236}">
                <a16:creationId xmlns:a16="http://schemas.microsoft.com/office/drawing/2014/main" id="{E514B574-040B-4210-B67B-F1F1FE7C43C5}"/>
              </a:ext>
            </a:extLst>
          </p:cNvPr>
          <p:cNvSpPr/>
          <p:nvPr/>
        </p:nvSpPr>
        <p:spPr>
          <a:xfrm>
            <a:off x="7797520" y="3306218"/>
            <a:ext cx="3837267" cy="114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$1,623,000 + $820,000 = $2,443,000</a:t>
            </a:r>
          </a:p>
        </p:txBody>
      </p:sp>
      <p:sp>
        <p:nvSpPr>
          <p:cNvPr id="60" name="Rectangle 59">
            <a:extLst>
              <a:ext uri="{FF2B5EF4-FFF2-40B4-BE49-F238E27FC236}">
                <a16:creationId xmlns:a16="http://schemas.microsoft.com/office/drawing/2014/main" id="{1275046C-8651-D219-42DC-FD298AA6CB00}"/>
              </a:ext>
            </a:extLst>
          </p:cNvPr>
          <p:cNvSpPr/>
          <p:nvPr/>
        </p:nvSpPr>
        <p:spPr>
          <a:xfrm>
            <a:off x="547688" y="5142215"/>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Return on investment (ROI)</a:t>
            </a:r>
          </a:p>
        </p:txBody>
      </p:sp>
      <p:sp>
        <p:nvSpPr>
          <p:cNvPr id="61" name="Rectangle 60">
            <a:extLst>
              <a:ext uri="{FF2B5EF4-FFF2-40B4-BE49-F238E27FC236}">
                <a16:creationId xmlns:a16="http://schemas.microsoft.com/office/drawing/2014/main" id="{7F8E2AD3-028F-A95C-5F0E-2D444FA4C0BC}"/>
              </a:ext>
            </a:extLst>
          </p:cNvPr>
          <p:cNvSpPr/>
          <p:nvPr/>
        </p:nvSpPr>
        <p:spPr>
          <a:xfrm>
            <a:off x="7797520" y="5142215"/>
            <a:ext cx="3837267" cy="1144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($2,443,000 - $500,000)</a:t>
            </a:r>
            <a:br>
              <a:rPr lang="en-US" b="1" dirty="0">
                <a:solidFill>
                  <a:schemeClr val="bg1"/>
                </a:solidFill>
              </a:rPr>
            </a:br>
            <a:r>
              <a:rPr lang="en-US" b="1" dirty="0">
                <a:solidFill>
                  <a:schemeClr val="bg1"/>
                </a:solidFill>
              </a:rPr>
              <a:t>/$500,000 x 100 = 388.6%</a:t>
            </a:r>
          </a:p>
        </p:txBody>
      </p:sp>
      <p:sp>
        <p:nvSpPr>
          <p:cNvPr id="6" name="Title 5">
            <a:extLst>
              <a:ext uri="{FF2B5EF4-FFF2-40B4-BE49-F238E27FC236}">
                <a16:creationId xmlns:a16="http://schemas.microsoft.com/office/drawing/2014/main" id="{7E6051CF-8D11-ACC2-2574-756989FE8FA2}"/>
              </a:ext>
            </a:extLst>
          </p:cNvPr>
          <p:cNvSpPr>
            <a:spLocks noGrp="1"/>
          </p:cNvSpPr>
          <p:nvPr>
            <p:ph type="title"/>
          </p:nvPr>
        </p:nvSpPr>
        <p:spPr>
          <a:xfrm>
            <a:off x="554736" y="355092"/>
            <a:ext cx="11082528" cy="731520"/>
          </a:xfrm>
        </p:spPr>
        <p:txBody>
          <a:bodyPr/>
          <a:lstStyle/>
          <a:p>
            <a:r>
              <a:rPr lang="en-US" dirty="0">
                <a:solidFill>
                  <a:schemeClr val="accent2"/>
                </a:solidFill>
              </a:rPr>
              <a:t>ROI: </a:t>
            </a:r>
            <a:r>
              <a:rPr lang="en-US" dirty="0"/>
              <a:t>Return on investment estimated to be 388.6% by 2028</a:t>
            </a:r>
          </a:p>
        </p:txBody>
      </p:sp>
      <p:sp>
        <p:nvSpPr>
          <p:cNvPr id="10" name="Right Brace 9">
            <a:extLst>
              <a:ext uri="{FF2B5EF4-FFF2-40B4-BE49-F238E27FC236}">
                <a16:creationId xmlns:a16="http://schemas.microsoft.com/office/drawing/2014/main" id="{699BAE46-F56E-4F52-9F59-EC6452E0C4CF}"/>
              </a:ext>
            </a:extLst>
          </p:cNvPr>
          <p:cNvSpPr/>
          <p:nvPr/>
        </p:nvSpPr>
        <p:spPr>
          <a:xfrm rot="5400000">
            <a:off x="5957500" y="-716789"/>
            <a:ext cx="277000" cy="11026263"/>
          </a:xfrm>
          <a:prstGeom prst="rightBrace">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B151D325-0154-DA4C-4424-CED2195E991C}"/>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7" name="Google Shape;507;p14">
            <a:extLst>
              <a:ext uri="{FF2B5EF4-FFF2-40B4-BE49-F238E27FC236}">
                <a16:creationId xmlns:a16="http://schemas.microsoft.com/office/drawing/2014/main" id="{85DB69CC-D84B-338B-3437-9116D3A45CD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826605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56237-D551-DF2A-9366-72EB79F2D14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2978321-7771-E791-7E9D-B74FB65C4D80}"/>
              </a:ext>
            </a:extLst>
          </p:cNvPr>
          <p:cNvSpPr>
            <a:spLocks noGrp="1"/>
          </p:cNvSpPr>
          <p:nvPr>
            <p:ph type="body" sz="quarter" idx="17"/>
          </p:nvPr>
        </p:nvSpPr>
        <p:spPr/>
        <p:txBody>
          <a:bodyPr/>
          <a:lstStyle/>
          <a:p>
            <a:endParaRPr lang="en-US"/>
          </a:p>
        </p:txBody>
      </p:sp>
      <p:sp>
        <p:nvSpPr>
          <p:cNvPr id="8" name="Title 7">
            <a:extLst>
              <a:ext uri="{FF2B5EF4-FFF2-40B4-BE49-F238E27FC236}">
                <a16:creationId xmlns:a16="http://schemas.microsoft.com/office/drawing/2014/main" id="{EC91F7C4-499C-1F9B-1FFB-2F10C7592B9E}"/>
              </a:ext>
            </a:extLst>
          </p:cNvPr>
          <p:cNvSpPr>
            <a:spLocks noGrp="1"/>
          </p:cNvSpPr>
          <p:nvPr>
            <p:ph type="title"/>
          </p:nvPr>
        </p:nvSpPr>
        <p:spPr/>
        <p:txBody>
          <a:bodyPr/>
          <a:lstStyle/>
          <a:p>
            <a:r>
              <a:rPr lang="en-US" dirty="0">
                <a:solidFill>
                  <a:schemeClr val="accent2"/>
                </a:solidFill>
              </a:rPr>
              <a:t>Sensitivity analysis: </a:t>
            </a:r>
            <a:r>
              <a:rPr lang="en-US" dirty="0"/>
              <a:t>NPV most impacted by assumptions around increased market scope and how much can be captured of that</a:t>
            </a:r>
          </a:p>
        </p:txBody>
      </p:sp>
      <p:sp>
        <p:nvSpPr>
          <p:cNvPr id="7" name="TextBox 6">
            <a:extLst>
              <a:ext uri="{FF2B5EF4-FFF2-40B4-BE49-F238E27FC236}">
                <a16:creationId xmlns:a16="http://schemas.microsoft.com/office/drawing/2014/main" id="{DD08D6EF-6B66-5329-4640-450D9B5625E1}"/>
              </a:ext>
            </a:extLst>
          </p:cNvPr>
          <p:cNvSpPr txBox="1"/>
          <p:nvPr/>
        </p:nvSpPr>
        <p:spPr>
          <a:xfrm>
            <a:off x="552260" y="1961534"/>
            <a:ext cx="5164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Impact on NPV by change in assumptions, </a:t>
            </a:r>
            <a:r>
              <a:rPr lang="en-US" sz="1600" dirty="0">
                <a:solidFill>
                  <a:schemeClr val="bg1">
                    <a:lumMod val="65000"/>
                  </a:schemeClr>
                </a:solidFill>
              </a:rPr>
              <a:t>% change</a:t>
            </a:r>
          </a:p>
        </p:txBody>
      </p:sp>
      <p:graphicFrame>
        <p:nvGraphicFramePr>
          <p:cNvPr id="9" name="Chart 8">
            <a:extLst>
              <a:ext uri="{FF2B5EF4-FFF2-40B4-BE49-F238E27FC236}">
                <a16:creationId xmlns:a16="http://schemas.microsoft.com/office/drawing/2014/main" id="{BE3715AA-3E6C-B310-D59C-9C975D20F533}"/>
              </a:ext>
            </a:extLst>
          </p:cNvPr>
          <p:cNvGraphicFramePr/>
          <p:nvPr>
            <p:extLst>
              <p:ext uri="{D42A27DB-BD31-4B8C-83A1-F6EECF244321}">
                <p14:modId xmlns:p14="http://schemas.microsoft.com/office/powerpoint/2010/main" val="4038008741"/>
              </p:ext>
            </p:extLst>
          </p:nvPr>
        </p:nvGraphicFramePr>
        <p:xfrm>
          <a:off x="552259" y="2362519"/>
          <a:ext cx="11082527" cy="38998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59DBD6B4-A99E-0929-CC14-932D72F7E498}"/>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6" name="Google Shape;507;p14">
            <a:extLst>
              <a:ext uri="{FF2B5EF4-FFF2-40B4-BE49-F238E27FC236}">
                <a16:creationId xmlns:a16="http://schemas.microsoft.com/office/drawing/2014/main" id="{66F06F60-20D1-70E7-FA0B-5F9F9FE4C8F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709353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789FA-A443-E378-CFA2-ECD0522006E1}"/>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8BE7623-9DDD-280A-B118-C898653778D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38BE7623-9DDD-280A-B118-C898653778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0B43E1E-ECC5-15ED-7A68-2FC9ACEEE6D1}"/>
              </a:ext>
            </a:extLst>
          </p:cNvPr>
          <p:cNvSpPr>
            <a:spLocks noGrp="1"/>
          </p:cNvSpPr>
          <p:nvPr>
            <p:ph type="title"/>
          </p:nvPr>
        </p:nvSpPr>
        <p:spPr>
          <a:xfrm>
            <a:off x="554735" y="1706563"/>
            <a:ext cx="4437395" cy="694944"/>
          </a:xfrm>
        </p:spPr>
        <p:txBody>
          <a:bodyPr vert="horz"/>
          <a:lstStyle/>
          <a:p>
            <a:r>
              <a:rPr lang="en-US" sz="4800" dirty="0"/>
              <a:t>Plan</a:t>
            </a:r>
          </a:p>
        </p:txBody>
      </p:sp>
      <p:sp>
        <p:nvSpPr>
          <p:cNvPr id="2" name="Text Placeholder 1">
            <a:extLst>
              <a:ext uri="{FF2B5EF4-FFF2-40B4-BE49-F238E27FC236}">
                <a16:creationId xmlns:a16="http://schemas.microsoft.com/office/drawing/2014/main" id="{B0428A45-72EF-54C6-1AAB-13BE39D7EC83}"/>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78E39D6-891B-B2B4-0879-8ACA4837BDDE}"/>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04</a:t>
            </a:r>
          </a:p>
        </p:txBody>
      </p:sp>
    </p:spTree>
    <p:extLst>
      <p:ext uri="{BB962C8B-B14F-4D97-AF65-F5344CB8AC3E}">
        <p14:creationId xmlns:p14="http://schemas.microsoft.com/office/powerpoint/2010/main" val="39071068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BAEDD-5A46-DADA-A7F4-0FB7D57DC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1606-195F-A918-DDC2-E9BB2BF2E143}"/>
              </a:ext>
            </a:extLst>
          </p:cNvPr>
          <p:cNvSpPr>
            <a:spLocks noGrp="1"/>
          </p:cNvSpPr>
          <p:nvPr>
            <p:ph type="title"/>
          </p:nvPr>
        </p:nvSpPr>
        <p:spPr/>
        <p:txBody>
          <a:bodyPr/>
          <a:lstStyle/>
          <a:p>
            <a:r>
              <a:rPr lang="en-GB" dirty="0">
                <a:solidFill>
                  <a:schemeClr val="accent2"/>
                </a:solidFill>
              </a:rPr>
              <a:t>Plan: </a:t>
            </a:r>
            <a:r>
              <a:rPr lang="en-GB" dirty="0"/>
              <a:t>Project expected to start on October 1</a:t>
            </a:r>
            <a:r>
              <a:rPr lang="en-GB" baseline="30000" dirty="0"/>
              <a:t>st</a:t>
            </a:r>
            <a:r>
              <a:rPr lang="en-GB" dirty="0"/>
              <a:t>, pending approval</a:t>
            </a:r>
            <a:endParaRPr lang="en-DK" dirty="0"/>
          </a:p>
        </p:txBody>
      </p:sp>
      <p:sp>
        <p:nvSpPr>
          <p:cNvPr id="6" name="Text Placeholder 5">
            <a:extLst>
              <a:ext uri="{FF2B5EF4-FFF2-40B4-BE49-F238E27FC236}">
                <a16:creationId xmlns:a16="http://schemas.microsoft.com/office/drawing/2014/main" id="{CE5D7C8D-E70A-287A-37E9-2D251A6AA785}"/>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5FC49EAA-E9F3-50B7-D0C3-819F280C8B41}"/>
              </a:ext>
            </a:extLst>
          </p:cNvPr>
          <p:cNvGraphicFramePr>
            <a:graphicFrameLocks noGrp="1"/>
          </p:cNvGraphicFramePr>
          <p:nvPr>
            <p:extLst>
              <p:ext uri="{D42A27DB-BD31-4B8C-83A1-F6EECF244321}">
                <p14:modId xmlns:p14="http://schemas.microsoft.com/office/powerpoint/2010/main" val="3384908273"/>
              </p:ext>
            </p:extLst>
          </p:nvPr>
        </p:nvGraphicFramePr>
        <p:xfrm>
          <a:off x="554736" y="1592883"/>
          <a:ext cx="11082534" cy="3728624"/>
        </p:xfrm>
        <a:graphic>
          <a:graphicData uri="http://schemas.openxmlformats.org/drawingml/2006/table">
            <a:tbl>
              <a:tblPr>
                <a:tableStyleId>{8799B23B-EC83-4686-B30A-512413B5E67A}</a:tableStyleId>
              </a:tblPr>
              <a:tblGrid>
                <a:gridCol w="2198652">
                  <a:extLst>
                    <a:ext uri="{9D8B030D-6E8A-4147-A177-3AD203B41FA5}">
                      <a16:colId xmlns:a16="http://schemas.microsoft.com/office/drawing/2014/main" val="20000"/>
                    </a:ext>
                  </a:extLst>
                </a:gridCol>
                <a:gridCol w="493549">
                  <a:extLst>
                    <a:ext uri="{9D8B030D-6E8A-4147-A177-3AD203B41FA5}">
                      <a16:colId xmlns:a16="http://schemas.microsoft.com/office/drawing/2014/main" val="20005"/>
                    </a:ext>
                  </a:extLst>
                </a:gridCol>
                <a:gridCol w="493549">
                  <a:extLst>
                    <a:ext uri="{9D8B030D-6E8A-4147-A177-3AD203B41FA5}">
                      <a16:colId xmlns:a16="http://schemas.microsoft.com/office/drawing/2014/main" val="20006"/>
                    </a:ext>
                  </a:extLst>
                </a:gridCol>
                <a:gridCol w="493549">
                  <a:extLst>
                    <a:ext uri="{9D8B030D-6E8A-4147-A177-3AD203B41FA5}">
                      <a16:colId xmlns:a16="http://schemas.microsoft.com/office/drawing/2014/main" val="20007"/>
                    </a:ext>
                  </a:extLst>
                </a:gridCol>
                <a:gridCol w="493549">
                  <a:extLst>
                    <a:ext uri="{9D8B030D-6E8A-4147-A177-3AD203B41FA5}">
                      <a16:colId xmlns:a16="http://schemas.microsoft.com/office/drawing/2014/main" val="20008"/>
                    </a:ext>
                  </a:extLst>
                </a:gridCol>
                <a:gridCol w="493549">
                  <a:extLst>
                    <a:ext uri="{9D8B030D-6E8A-4147-A177-3AD203B41FA5}">
                      <a16:colId xmlns:a16="http://schemas.microsoft.com/office/drawing/2014/main" val="20009"/>
                    </a:ext>
                  </a:extLst>
                </a:gridCol>
                <a:gridCol w="493549">
                  <a:extLst>
                    <a:ext uri="{9D8B030D-6E8A-4147-A177-3AD203B41FA5}">
                      <a16:colId xmlns:a16="http://schemas.microsoft.com/office/drawing/2014/main" val="20010"/>
                    </a:ext>
                  </a:extLst>
                </a:gridCol>
                <a:gridCol w="493549">
                  <a:extLst>
                    <a:ext uri="{9D8B030D-6E8A-4147-A177-3AD203B41FA5}">
                      <a16:colId xmlns:a16="http://schemas.microsoft.com/office/drawing/2014/main" val="20011"/>
                    </a:ext>
                  </a:extLst>
                </a:gridCol>
                <a:gridCol w="493549">
                  <a:extLst>
                    <a:ext uri="{9D8B030D-6E8A-4147-A177-3AD203B41FA5}">
                      <a16:colId xmlns:a16="http://schemas.microsoft.com/office/drawing/2014/main" val="2293856819"/>
                    </a:ext>
                  </a:extLst>
                </a:gridCol>
                <a:gridCol w="493549">
                  <a:extLst>
                    <a:ext uri="{9D8B030D-6E8A-4147-A177-3AD203B41FA5}">
                      <a16:colId xmlns:a16="http://schemas.microsoft.com/office/drawing/2014/main" val="1872980911"/>
                    </a:ext>
                  </a:extLst>
                </a:gridCol>
                <a:gridCol w="493549">
                  <a:extLst>
                    <a:ext uri="{9D8B030D-6E8A-4147-A177-3AD203B41FA5}">
                      <a16:colId xmlns:a16="http://schemas.microsoft.com/office/drawing/2014/main" val="1438900092"/>
                    </a:ext>
                  </a:extLst>
                </a:gridCol>
                <a:gridCol w="493549">
                  <a:extLst>
                    <a:ext uri="{9D8B030D-6E8A-4147-A177-3AD203B41FA5}">
                      <a16:colId xmlns:a16="http://schemas.microsoft.com/office/drawing/2014/main" val="1620501780"/>
                    </a:ext>
                  </a:extLst>
                </a:gridCol>
                <a:gridCol w="493549">
                  <a:extLst>
                    <a:ext uri="{9D8B030D-6E8A-4147-A177-3AD203B41FA5}">
                      <a16:colId xmlns:a16="http://schemas.microsoft.com/office/drawing/2014/main" val="4028456121"/>
                    </a:ext>
                  </a:extLst>
                </a:gridCol>
                <a:gridCol w="493549">
                  <a:extLst>
                    <a:ext uri="{9D8B030D-6E8A-4147-A177-3AD203B41FA5}">
                      <a16:colId xmlns:a16="http://schemas.microsoft.com/office/drawing/2014/main" val="3131324842"/>
                    </a:ext>
                  </a:extLst>
                </a:gridCol>
                <a:gridCol w="493549">
                  <a:extLst>
                    <a:ext uri="{9D8B030D-6E8A-4147-A177-3AD203B41FA5}">
                      <a16:colId xmlns:a16="http://schemas.microsoft.com/office/drawing/2014/main" val="3433666463"/>
                    </a:ext>
                  </a:extLst>
                </a:gridCol>
                <a:gridCol w="493549">
                  <a:extLst>
                    <a:ext uri="{9D8B030D-6E8A-4147-A177-3AD203B41FA5}">
                      <a16:colId xmlns:a16="http://schemas.microsoft.com/office/drawing/2014/main" val="2802038137"/>
                    </a:ext>
                  </a:extLst>
                </a:gridCol>
                <a:gridCol w="493549">
                  <a:extLst>
                    <a:ext uri="{9D8B030D-6E8A-4147-A177-3AD203B41FA5}">
                      <a16:colId xmlns:a16="http://schemas.microsoft.com/office/drawing/2014/main" val="2331802334"/>
                    </a:ext>
                  </a:extLst>
                </a:gridCol>
                <a:gridCol w="493549">
                  <a:extLst>
                    <a:ext uri="{9D8B030D-6E8A-4147-A177-3AD203B41FA5}">
                      <a16:colId xmlns:a16="http://schemas.microsoft.com/office/drawing/2014/main" val="1990143784"/>
                    </a:ext>
                  </a:extLst>
                </a:gridCol>
                <a:gridCol w="493549">
                  <a:extLst>
                    <a:ext uri="{9D8B030D-6E8A-4147-A177-3AD203B41FA5}">
                      <a16:colId xmlns:a16="http://schemas.microsoft.com/office/drawing/2014/main" val="1887288436"/>
                    </a:ext>
                  </a:extLst>
                </a:gridCol>
              </a:tblGrid>
              <a:tr h="371292">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Project week</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10</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71292">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Date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10/1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10/15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10/22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10/29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11/12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11/19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11/26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12/10</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12/17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12/24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12/31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3508209"/>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Project approved</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Detailed brief completed</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SystemMax</a:t>
                      </a: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purchased and implementation begun</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Roll-out of </a:t>
                      </a:r>
                      <a:r>
                        <a:rPr kumimoji="0" lang="en-GB" sz="1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SystemMax</a:t>
                      </a: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to all teams</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Training</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6"/>
                  </a:ext>
                </a:extLst>
              </a:tr>
            </a:tbl>
          </a:graphicData>
        </a:graphic>
      </p:graphicFrame>
      <p:sp>
        <p:nvSpPr>
          <p:cNvPr id="3" name="Google Shape;507;p14">
            <a:extLst>
              <a:ext uri="{FF2B5EF4-FFF2-40B4-BE49-F238E27FC236}">
                <a16:creationId xmlns:a16="http://schemas.microsoft.com/office/drawing/2014/main" id="{3DF429E8-D753-DBDE-AEFD-150DC05E571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grpSp>
        <p:nvGrpSpPr>
          <p:cNvPr id="26" name="Group 25">
            <a:extLst>
              <a:ext uri="{FF2B5EF4-FFF2-40B4-BE49-F238E27FC236}">
                <a16:creationId xmlns:a16="http://schemas.microsoft.com/office/drawing/2014/main" id="{8EE0B0AD-AB9F-1231-A6CB-1D618F05D849}"/>
              </a:ext>
            </a:extLst>
          </p:cNvPr>
          <p:cNvGrpSpPr/>
          <p:nvPr/>
        </p:nvGrpSpPr>
        <p:grpSpPr>
          <a:xfrm>
            <a:off x="3127826" y="2354317"/>
            <a:ext cx="228600" cy="3420911"/>
            <a:chOff x="3127826" y="2354317"/>
            <a:chExt cx="228600" cy="3420911"/>
          </a:xfrm>
        </p:grpSpPr>
        <p:sp>
          <p:nvSpPr>
            <p:cNvPr id="4" name="Triangle 3">
              <a:extLst>
                <a:ext uri="{FF2B5EF4-FFF2-40B4-BE49-F238E27FC236}">
                  <a16:creationId xmlns:a16="http://schemas.microsoft.com/office/drawing/2014/main" id="{31242A11-CBF4-355D-E557-4BDBFAE74AA5}"/>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8" name="Straight Connector 7">
              <a:extLst>
                <a:ext uri="{FF2B5EF4-FFF2-40B4-BE49-F238E27FC236}">
                  <a16:creationId xmlns:a16="http://schemas.microsoft.com/office/drawing/2014/main" id="{D97D9158-9256-F713-C813-9031BA2AEAB5}"/>
                </a:ext>
              </a:extLst>
            </p:cNvPr>
            <p:cNvCxnSpPr>
              <a:stCxn id="4"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B6C98312-E9A1-D305-6479-BAD2BA3C8C8C}"/>
              </a:ext>
            </a:extLst>
          </p:cNvPr>
          <p:cNvGrpSpPr/>
          <p:nvPr/>
        </p:nvGrpSpPr>
        <p:grpSpPr>
          <a:xfrm>
            <a:off x="4115854" y="2354317"/>
            <a:ext cx="228600" cy="3420911"/>
            <a:chOff x="3127826" y="2354317"/>
            <a:chExt cx="228600" cy="3420911"/>
          </a:xfrm>
        </p:grpSpPr>
        <p:sp>
          <p:nvSpPr>
            <p:cNvPr id="28" name="Triangle 27">
              <a:extLst>
                <a:ext uri="{FF2B5EF4-FFF2-40B4-BE49-F238E27FC236}">
                  <a16:creationId xmlns:a16="http://schemas.microsoft.com/office/drawing/2014/main" id="{77F5617C-A0AB-7E4B-7066-391FA938E6BF}"/>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9" name="Straight Connector 28">
              <a:extLst>
                <a:ext uri="{FF2B5EF4-FFF2-40B4-BE49-F238E27FC236}">
                  <a16:creationId xmlns:a16="http://schemas.microsoft.com/office/drawing/2014/main" id="{3E22B0E9-4467-7E7E-DA0B-62A299994A58}"/>
                </a:ext>
              </a:extLst>
            </p:cNvPr>
            <p:cNvCxnSpPr>
              <a:stCxn id="28"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0B038B5-5DBD-D076-2D0E-0A711459B823}"/>
              </a:ext>
            </a:extLst>
          </p:cNvPr>
          <p:cNvGrpSpPr/>
          <p:nvPr/>
        </p:nvGrpSpPr>
        <p:grpSpPr>
          <a:xfrm>
            <a:off x="7085027" y="2354317"/>
            <a:ext cx="228600" cy="3420911"/>
            <a:chOff x="3127826" y="2354317"/>
            <a:chExt cx="228600" cy="3420911"/>
          </a:xfrm>
        </p:grpSpPr>
        <p:sp>
          <p:nvSpPr>
            <p:cNvPr id="31" name="Triangle 30">
              <a:extLst>
                <a:ext uri="{FF2B5EF4-FFF2-40B4-BE49-F238E27FC236}">
                  <a16:creationId xmlns:a16="http://schemas.microsoft.com/office/drawing/2014/main" id="{37D32754-7419-E399-0CEF-23433A483A97}"/>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2" name="Straight Connector 31">
              <a:extLst>
                <a:ext uri="{FF2B5EF4-FFF2-40B4-BE49-F238E27FC236}">
                  <a16:creationId xmlns:a16="http://schemas.microsoft.com/office/drawing/2014/main" id="{D7DBC8FE-097C-E61F-E253-A09425AAD2E9}"/>
                </a:ext>
              </a:extLst>
            </p:cNvPr>
            <p:cNvCxnSpPr>
              <a:stCxn id="31"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FA3A4F7-F385-445A-6E40-90C51553DAC8}"/>
              </a:ext>
            </a:extLst>
          </p:cNvPr>
          <p:cNvGrpSpPr/>
          <p:nvPr/>
        </p:nvGrpSpPr>
        <p:grpSpPr>
          <a:xfrm>
            <a:off x="9042295" y="2354317"/>
            <a:ext cx="228600" cy="3420911"/>
            <a:chOff x="3127826" y="2354317"/>
            <a:chExt cx="228600" cy="3420911"/>
          </a:xfrm>
        </p:grpSpPr>
        <p:sp>
          <p:nvSpPr>
            <p:cNvPr id="34" name="Triangle 33">
              <a:extLst>
                <a:ext uri="{FF2B5EF4-FFF2-40B4-BE49-F238E27FC236}">
                  <a16:creationId xmlns:a16="http://schemas.microsoft.com/office/drawing/2014/main" id="{EBDE6236-C8C2-E699-A3CD-A2426DFAC8B1}"/>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5" name="Straight Connector 34">
              <a:extLst>
                <a:ext uri="{FF2B5EF4-FFF2-40B4-BE49-F238E27FC236}">
                  <a16:creationId xmlns:a16="http://schemas.microsoft.com/office/drawing/2014/main" id="{A4CE4FFD-9F36-86ED-16B1-0A09D1C508CC}"/>
                </a:ext>
              </a:extLst>
            </p:cNvPr>
            <p:cNvCxnSpPr>
              <a:stCxn id="34"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E183AF8-0863-9742-7BC7-9D6BE5BF372A}"/>
              </a:ext>
            </a:extLst>
          </p:cNvPr>
          <p:cNvGrpSpPr/>
          <p:nvPr/>
        </p:nvGrpSpPr>
        <p:grpSpPr>
          <a:xfrm>
            <a:off x="11522964" y="2354317"/>
            <a:ext cx="228600" cy="3420911"/>
            <a:chOff x="3127826" y="2354317"/>
            <a:chExt cx="228600" cy="3420911"/>
          </a:xfrm>
        </p:grpSpPr>
        <p:sp>
          <p:nvSpPr>
            <p:cNvPr id="37" name="Triangle 36">
              <a:extLst>
                <a:ext uri="{FF2B5EF4-FFF2-40B4-BE49-F238E27FC236}">
                  <a16:creationId xmlns:a16="http://schemas.microsoft.com/office/drawing/2014/main" id="{A9423011-97BD-6475-D30A-4BADB494F125}"/>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8" name="Straight Connector 37">
              <a:extLst>
                <a:ext uri="{FF2B5EF4-FFF2-40B4-BE49-F238E27FC236}">
                  <a16:creationId xmlns:a16="http://schemas.microsoft.com/office/drawing/2014/main" id="{216D637A-1CFA-9D05-4632-1AC8984A7198}"/>
                </a:ext>
              </a:extLst>
            </p:cNvPr>
            <p:cNvCxnSpPr>
              <a:stCxn id="37"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73DB55EC-3F72-5B9B-B71E-442BA07C8F18}"/>
              </a:ext>
            </a:extLst>
          </p:cNvPr>
          <p:cNvSpPr txBox="1"/>
          <p:nvPr/>
        </p:nvSpPr>
        <p:spPr>
          <a:xfrm>
            <a:off x="2666176"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Official green light</a:t>
            </a:r>
          </a:p>
        </p:txBody>
      </p:sp>
      <p:sp>
        <p:nvSpPr>
          <p:cNvPr id="40" name="TextBox 39">
            <a:extLst>
              <a:ext uri="{FF2B5EF4-FFF2-40B4-BE49-F238E27FC236}">
                <a16:creationId xmlns:a16="http://schemas.microsoft.com/office/drawing/2014/main" id="{EB83DB9A-2B9D-8C14-E358-5D72656A3CE7}"/>
              </a:ext>
            </a:extLst>
          </p:cNvPr>
          <p:cNvSpPr txBox="1"/>
          <p:nvPr/>
        </p:nvSpPr>
        <p:spPr>
          <a:xfrm>
            <a:off x="3654204"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Final contract signed</a:t>
            </a:r>
          </a:p>
        </p:txBody>
      </p:sp>
      <p:sp>
        <p:nvSpPr>
          <p:cNvPr id="41" name="TextBox 40">
            <a:extLst>
              <a:ext uri="{FF2B5EF4-FFF2-40B4-BE49-F238E27FC236}">
                <a16:creationId xmlns:a16="http://schemas.microsoft.com/office/drawing/2014/main" id="{0F650EA1-2DA0-669E-7451-3F6564F93418}"/>
              </a:ext>
            </a:extLst>
          </p:cNvPr>
          <p:cNvSpPr txBox="1"/>
          <p:nvPr/>
        </p:nvSpPr>
        <p:spPr>
          <a:xfrm>
            <a:off x="6623377"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err="1"/>
              <a:t>SystemMax</a:t>
            </a:r>
            <a:r>
              <a:rPr lang="en-US" sz="1200" dirty="0"/>
              <a:t> tested and ready for roll-out</a:t>
            </a:r>
          </a:p>
        </p:txBody>
      </p:sp>
      <p:sp>
        <p:nvSpPr>
          <p:cNvPr id="42" name="TextBox 41">
            <a:extLst>
              <a:ext uri="{FF2B5EF4-FFF2-40B4-BE49-F238E27FC236}">
                <a16:creationId xmlns:a16="http://schemas.microsoft.com/office/drawing/2014/main" id="{C75A6C0D-6A6A-6615-E66C-7AB1D260098C}"/>
              </a:ext>
            </a:extLst>
          </p:cNvPr>
          <p:cNvSpPr txBox="1"/>
          <p:nvPr/>
        </p:nvSpPr>
        <p:spPr>
          <a:xfrm>
            <a:off x="8580645"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err="1"/>
              <a:t>SystemMax</a:t>
            </a:r>
            <a:r>
              <a:rPr lang="en-US" sz="1200" dirty="0"/>
              <a:t> installed 100%</a:t>
            </a:r>
          </a:p>
        </p:txBody>
      </p:sp>
      <p:sp>
        <p:nvSpPr>
          <p:cNvPr id="43" name="TextBox 42">
            <a:extLst>
              <a:ext uri="{FF2B5EF4-FFF2-40B4-BE49-F238E27FC236}">
                <a16:creationId xmlns:a16="http://schemas.microsoft.com/office/drawing/2014/main" id="{A1FFF35A-8304-5E16-FA2F-69E2127920EB}"/>
              </a:ext>
            </a:extLst>
          </p:cNvPr>
          <p:cNvSpPr txBox="1"/>
          <p:nvPr/>
        </p:nvSpPr>
        <p:spPr>
          <a:xfrm>
            <a:off x="10537913" y="5842825"/>
            <a:ext cx="1213651" cy="420625"/>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dirty="0"/>
              <a:t>100% 1.01 training complete</a:t>
            </a:r>
          </a:p>
        </p:txBody>
      </p:sp>
    </p:spTree>
    <p:extLst>
      <p:ext uri="{BB962C8B-B14F-4D97-AF65-F5344CB8AC3E}">
        <p14:creationId xmlns:p14="http://schemas.microsoft.com/office/powerpoint/2010/main" val="429055692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4E9BB-8D6E-01D5-05E2-9FE03DCDADB2}"/>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624788D-7C1C-EA1A-BE37-A19DDA98561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9" name="think-cell data - do not delete" hidden="1">
                        <a:extLst>
                          <a:ext uri="{FF2B5EF4-FFF2-40B4-BE49-F238E27FC236}">
                            <a16:creationId xmlns:a16="http://schemas.microsoft.com/office/drawing/2014/main" id="{C624788D-7C1C-EA1A-BE37-A19DDA9856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A7A5937-DD27-BF28-9C64-3AF04CC72E8F}"/>
              </a:ext>
            </a:extLst>
          </p:cNvPr>
          <p:cNvSpPr>
            <a:spLocks noGrp="1"/>
          </p:cNvSpPr>
          <p:nvPr>
            <p:ph type="title"/>
          </p:nvPr>
        </p:nvSpPr>
        <p:spPr/>
        <p:txBody>
          <a:bodyPr vert="horz"/>
          <a:lstStyle/>
          <a:p>
            <a:r>
              <a:rPr lang="en-US" dirty="0">
                <a:solidFill>
                  <a:schemeClr val="accent2"/>
                </a:solidFill>
              </a:rPr>
              <a:t>Risks: </a:t>
            </a:r>
            <a:r>
              <a:rPr lang="en-US" dirty="0"/>
              <a:t>We estimate risks mainly tied to ability to use </a:t>
            </a:r>
            <a:r>
              <a:rPr lang="en-US" dirty="0" err="1"/>
              <a:t>SystemMax</a:t>
            </a:r>
            <a:r>
              <a:rPr lang="en-US" dirty="0"/>
              <a:t> effectively in sales, as well as culture push-back in some teams</a:t>
            </a:r>
          </a:p>
        </p:txBody>
      </p:sp>
      <p:sp>
        <p:nvSpPr>
          <p:cNvPr id="6" name="TextBox 8">
            <a:extLst>
              <a:ext uri="{FF2B5EF4-FFF2-40B4-BE49-F238E27FC236}">
                <a16:creationId xmlns:a16="http://schemas.microsoft.com/office/drawing/2014/main" id="{91F69975-7190-339B-33B1-5C1E69E6BFC8}"/>
              </a:ext>
            </a:extLst>
          </p:cNvPr>
          <p:cNvSpPr txBox="1"/>
          <p:nvPr/>
        </p:nvSpPr>
        <p:spPr bwMode="auto">
          <a:xfrm>
            <a:off x="554737" y="1488807"/>
            <a:ext cx="6834704" cy="215444"/>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Risk assessment matrix</a:t>
            </a:r>
          </a:p>
        </p:txBody>
      </p:sp>
      <p:cxnSp>
        <p:nvCxnSpPr>
          <p:cNvPr id="50" name="Straight Connector 49">
            <a:extLst>
              <a:ext uri="{FF2B5EF4-FFF2-40B4-BE49-F238E27FC236}">
                <a16:creationId xmlns:a16="http://schemas.microsoft.com/office/drawing/2014/main" id="{69B309F8-F3A8-1678-31ED-3337AB6AF4B2}"/>
              </a:ext>
            </a:extLst>
          </p:cNvPr>
          <p:cNvCxnSpPr>
            <a:cxnSpLocks/>
          </p:cNvCxnSpPr>
          <p:nvPr/>
        </p:nvCxnSpPr>
        <p:spPr>
          <a:xfrm flipH="1">
            <a:off x="554737" y="1728168"/>
            <a:ext cx="683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E0F2C7-3319-E23C-C909-1BBE2FAAC701}"/>
              </a:ext>
            </a:extLst>
          </p:cNvPr>
          <p:cNvCxnSpPr>
            <a:cxnSpLocks/>
          </p:cNvCxnSpPr>
          <p:nvPr/>
        </p:nvCxnSpPr>
        <p:spPr>
          <a:xfrm>
            <a:off x="7544923" y="1332168"/>
            <a:ext cx="0" cy="4878132"/>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A2E7832-B75D-F51E-660E-9912D6942DB5}"/>
              </a:ext>
            </a:extLst>
          </p:cNvPr>
          <p:cNvCxnSpPr>
            <a:cxnSpLocks/>
          </p:cNvCxnSpPr>
          <p:nvPr/>
        </p:nvCxnSpPr>
        <p:spPr>
          <a:xfrm flipV="1">
            <a:off x="1146873" y="1908635"/>
            <a:ext cx="10359" cy="360135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0E8A673-A588-9182-B1F8-C1D80B880D87}"/>
              </a:ext>
            </a:extLst>
          </p:cNvPr>
          <p:cNvCxnSpPr/>
          <p:nvPr/>
        </p:nvCxnSpPr>
        <p:spPr>
          <a:xfrm>
            <a:off x="1146871" y="5519419"/>
            <a:ext cx="6248522"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10">
            <a:extLst>
              <a:ext uri="{FF2B5EF4-FFF2-40B4-BE49-F238E27FC236}">
                <a16:creationId xmlns:a16="http://schemas.microsoft.com/office/drawing/2014/main" id="{564395D7-3656-4E2E-8A5B-FFB76A9FEDD3}"/>
              </a:ext>
            </a:extLst>
          </p:cNvPr>
          <p:cNvSpPr txBox="1"/>
          <p:nvPr/>
        </p:nvSpPr>
        <p:spPr>
          <a:xfrm rot="16200000">
            <a:off x="199818" y="3499983"/>
            <a:ext cx="1008718" cy="276999"/>
          </a:xfrm>
          <a:prstGeom prst="rect">
            <a:avLst/>
          </a:prstGeom>
          <a:noFill/>
        </p:spPr>
        <p:txBody>
          <a:bodyPr wrap="square" lIns="36000" rIns="3600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Probability</a:t>
            </a:r>
          </a:p>
        </p:txBody>
      </p:sp>
      <p:sp>
        <p:nvSpPr>
          <p:cNvPr id="77" name="TextBox 11">
            <a:extLst>
              <a:ext uri="{FF2B5EF4-FFF2-40B4-BE49-F238E27FC236}">
                <a16:creationId xmlns:a16="http://schemas.microsoft.com/office/drawing/2014/main" id="{A8046ED1-0B2C-9580-F88E-BFD7FA408D56}"/>
              </a:ext>
            </a:extLst>
          </p:cNvPr>
          <p:cNvSpPr txBox="1"/>
          <p:nvPr/>
        </p:nvSpPr>
        <p:spPr>
          <a:xfrm>
            <a:off x="3877082" y="5871330"/>
            <a:ext cx="905769"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Impact</a:t>
            </a:r>
          </a:p>
        </p:txBody>
      </p:sp>
      <p:sp>
        <p:nvSpPr>
          <p:cNvPr id="78" name="TextBox 28">
            <a:extLst>
              <a:ext uri="{FF2B5EF4-FFF2-40B4-BE49-F238E27FC236}">
                <a16:creationId xmlns:a16="http://schemas.microsoft.com/office/drawing/2014/main" id="{CD2A0D88-2C61-EB6C-8F83-5DE24A0B5C76}"/>
              </a:ext>
            </a:extLst>
          </p:cNvPr>
          <p:cNvSpPr txBox="1"/>
          <p:nvPr/>
        </p:nvSpPr>
        <p:spPr>
          <a:xfrm>
            <a:off x="1441316" y="5556188"/>
            <a:ext cx="1145467"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Marginal</a:t>
            </a:r>
          </a:p>
        </p:txBody>
      </p:sp>
      <p:sp>
        <p:nvSpPr>
          <p:cNvPr id="79" name="TextBox 29">
            <a:extLst>
              <a:ext uri="{FF2B5EF4-FFF2-40B4-BE49-F238E27FC236}">
                <a16:creationId xmlns:a16="http://schemas.microsoft.com/office/drawing/2014/main" id="{4F242859-0A4F-2CCC-E176-24A445D5C208}"/>
              </a:ext>
            </a:extLst>
          </p:cNvPr>
          <p:cNvSpPr txBox="1"/>
          <p:nvPr/>
        </p:nvSpPr>
        <p:spPr>
          <a:xfrm>
            <a:off x="2990281" y="5556188"/>
            <a:ext cx="1137936"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Serious</a:t>
            </a:r>
          </a:p>
        </p:txBody>
      </p:sp>
      <p:sp>
        <p:nvSpPr>
          <p:cNvPr id="80" name="TextBox 30">
            <a:extLst>
              <a:ext uri="{FF2B5EF4-FFF2-40B4-BE49-F238E27FC236}">
                <a16:creationId xmlns:a16="http://schemas.microsoft.com/office/drawing/2014/main" id="{1D7E9C66-6F55-2683-80E0-52D671D02599}"/>
              </a:ext>
            </a:extLst>
          </p:cNvPr>
          <p:cNvSpPr txBox="1"/>
          <p:nvPr/>
        </p:nvSpPr>
        <p:spPr>
          <a:xfrm>
            <a:off x="4531715" y="5556188"/>
            <a:ext cx="115300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Major</a:t>
            </a:r>
          </a:p>
        </p:txBody>
      </p:sp>
      <p:sp>
        <p:nvSpPr>
          <p:cNvPr id="81" name="TextBox 31">
            <a:extLst>
              <a:ext uri="{FF2B5EF4-FFF2-40B4-BE49-F238E27FC236}">
                <a16:creationId xmlns:a16="http://schemas.microsoft.com/office/drawing/2014/main" id="{BDE995AD-B652-907F-4CE1-7579CCD246BB}"/>
              </a:ext>
            </a:extLst>
          </p:cNvPr>
          <p:cNvSpPr txBox="1"/>
          <p:nvPr/>
        </p:nvSpPr>
        <p:spPr>
          <a:xfrm>
            <a:off x="6088218" y="5556188"/>
            <a:ext cx="1145467"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Catastrophic</a:t>
            </a:r>
          </a:p>
        </p:txBody>
      </p:sp>
      <p:sp>
        <p:nvSpPr>
          <p:cNvPr id="82" name="TextBox 40">
            <a:extLst>
              <a:ext uri="{FF2B5EF4-FFF2-40B4-BE49-F238E27FC236}">
                <a16:creationId xmlns:a16="http://schemas.microsoft.com/office/drawing/2014/main" id="{F713ABB2-7256-D90C-5C16-AF3CEF76F414}"/>
              </a:ext>
            </a:extLst>
          </p:cNvPr>
          <p:cNvSpPr txBox="1"/>
          <p:nvPr/>
        </p:nvSpPr>
        <p:spPr>
          <a:xfrm rot="16200000">
            <a:off x="448937" y="4730757"/>
            <a:ext cx="109048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Unlikely</a:t>
            </a:r>
          </a:p>
        </p:txBody>
      </p:sp>
      <p:sp>
        <p:nvSpPr>
          <p:cNvPr id="83" name="TextBox 41">
            <a:extLst>
              <a:ext uri="{FF2B5EF4-FFF2-40B4-BE49-F238E27FC236}">
                <a16:creationId xmlns:a16="http://schemas.microsoft.com/office/drawing/2014/main" id="{BF4FCCCE-D95C-8138-6038-A54E9AB9911A}"/>
              </a:ext>
            </a:extLst>
          </p:cNvPr>
          <p:cNvSpPr txBox="1"/>
          <p:nvPr/>
        </p:nvSpPr>
        <p:spPr>
          <a:xfrm rot="16200000">
            <a:off x="448937" y="3546151"/>
            <a:ext cx="109048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Possible</a:t>
            </a:r>
          </a:p>
        </p:txBody>
      </p:sp>
      <p:sp>
        <p:nvSpPr>
          <p:cNvPr id="84" name="TextBox 42">
            <a:extLst>
              <a:ext uri="{FF2B5EF4-FFF2-40B4-BE49-F238E27FC236}">
                <a16:creationId xmlns:a16="http://schemas.microsoft.com/office/drawing/2014/main" id="{12429010-E23B-1067-C1DD-9426E9801726}"/>
              </a:ext>
            </a:extLst>
          </p:cNvPr>
          <p:cNvSpPr txBox="1"/>
          <p:nvPr/>
        </p:nvSpPr>
        <p:spPr>
          <a:xfrm rot="16200000">
            <a:off x="448937" y="2361544"/>
            <a:ext cx="1090485"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Very likely</a:t>
            </a:r>
          </a:p>
        </p:txBody>
      </p:sp>
      <p:sp>
        <p:nvSpPr>
          <p:cNvPr id="85" name="Rectangle 84">
            <a:extLst>
              <a:ext uri="{FF2B5EF4-FFF2-40B4-BE49-F238E27FC236}">
                <a16:creationId xmlns:a16="http://schemas.microsoft.com/office/drawing/2014/main" id="{9AA86E9E-46E4-5415-8A43-D660273B8358}"/>
              </a:ext>
            </a:extLst>
          </p:cNvPr>
          <p:cNvSpPr/>
          <p:nvPr/>
        </p:nvSpPr>
        <p:spPr>
          <a:xfrm>
            <a:off x="1285561" y="4277847"/>
            <a:ext cx="1456977" cy="1090485"/>
          </a:xfrm>
          <a:prstGeom prst="rect">
            <a:avLst/>
          </a:prstGeom>
          <a:solidFill>
            <a:srgbClr val="D8EED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6" name="Rectangle 85">
            <a:extLst>
              <a:ext uri="{FF2B5EF4-FFF2-40B4-BE49-F238E27FC236}">
                <a16:creationId xmlns:a16="http://schemas.microsoft.com/office/drawing/2014/main" id="{C0B29124-6C72-1666-3248-A1B48AE5FEE8}"/>
              </a:ext>
            </a:extLst>
          </p:cNvPr>
          <p:cNvSpPr/>
          <p:nvPr/>
        </p:nvSpPr>
        <p:spPr>
          <a:xfrm>
            <a:off x="1285561" y="3093242"/>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7" name="Rectangle 86">
            <a:extLst>
              <a:ext uri="{FF2B5EF4-FFF2-40B4-BE49-F238E27FC236}">
                <a16:creationId xmlns:a16="http://schemas.microsoft.com/office/drawing/2014/main" id="{2F3D27D1-3A26-77FF-7DEB-85B8F63ADA26}"/>
              </a:ext>
            </a:extLst>
          </p:cNvPr>
          <p:cNvSpPr/>
          <p:nvPr/>
        </p:nvSpPr>
        <p:spPr>
          <a:xfrm>
            <a:off x="1285561" y="1908635"/>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8" name="Rectangle 87">
            <a:extLst>
              <a:ext uri="{FF2B5EF4-FFF2-40B4-BE49-F238E27FC236}">
                <a16:creationId xmlns:a16="http://schemas.microsoft.com/office/drawing/2014/main" id="{CDDC66E2-0FB5-0EAB-59BE-2B18CD0C3DAB}"/>
              </a:ext>
            </a:extLst>
          </p:cNvPr>
          <p:cNvSpPr/>
          <p:nvPr/>
        </p:nvSpPr>
        <p:spPr>
          <a:xfrm>
            <a:off x="2834033" y="4277847"/>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9" name="Rectangle 88">
            <a:extLst>
              <a:ext uri="{FF2B5EF4-FFF2-40B4-BE49-F238E27FC236}">
                <a16:creationId xmlns:a16="http://schemas.microsoft.com/office/drawing/2014/main" id="{4F51F186-CC05-8CF9-BC9D-626E0795A2BB}"/>
              </a:ext>
            </a:extLst>
          </p:cNvPr>
          <p:cNvSpPr/>
          <p:nvPr/>
        </p:nvSpPr>
        <p:spPr>
          <a:xfrm>
            <a:off x="2834033" y="3093242"/>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0" name="Rectangle 89">
            <a:extLst>
              <a:ext uri="{FF2B5EF4-FFF2-40B4-BE49-F238E27FC236}">
                <a16:creationId xmlns:a16="http://schemas.microsoft.com/office/drawing/2014/main" id="{3BC8FFC1-7999-391E-086A-A7C71BD687CB}"/>
              </a:ext>
            </a:extLst>
          </p:cNvPr>
          <p:cNvSpPr/>
          <p:nvPr/>
        </p:nvSpPr>
        <p:spPr>
          <a:xfrm>
            <a:off x="2834033" y="1908635"/>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1" name="Rectangle 90">
            <a:extLst>
              <a:ext uri="{FF2B5EF4-FFF2-40B4-BE49-F238E27FC236}">
                <a16:creationId xmlns:a16="http://schemas.microsoft.com/office/drawing/2014/main" id="{7A995E7C-24F8-CAC5-3252-7383FC45C406}"/>
              </a:ext>
            </a:extLst>
          </p:cNvPr>
          <p:cNvSpPr/>
          <p:nvPr/>
        </p:nvSpPr>
        <p:spPr>
          <a:xfrm>
            <a:off x="4383248" y="4277847"/>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2" name="Rectangle 91">
            <a:extLst>
              <a:ext uri="{FF2B5EF4-FFF2-40B4-BE49-F238E27FC236}">
                <a16:creationId xmlns:a16="http://schemas.microsoft.com/office/drawing/2014/main" id="{F5A0E741-6287-D661-CF65-28143FC62037}"/>
              </a:ext>
            </a:extLst>
          </p:cNvPr>
          <p:cNvSpPr/>
          <p:nvPr/>
        </p:nvSpPr>
        <p:spPr>
          <a:xfrm>
            <a:off x="4383248" y="3093242"/>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3" name="Rectangle 92">
            <a:extLst>
              <a:ext uri="{FF2B5EF4-FFF2-40B4-BE49-F238E27FC236}">
                <a16:creationId xmlns:a16="http://schemas.microsoft.com/office/drawing/2014/main" id="{3EB52BFA-A5B3-68D0-B451-A4BB1465F622}"/>
              </a:ext>
            </a:extLst>
          </p:cNvPr>
          <p:cNvSpPr/>
          <p:nvPr/>
        </p:nvSpPr>
        <p:spPr>
          <a:xfrm>
            <a:off x="4383248" y="1908635"/>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4" name="Rectangle 93">
            <a:extLst>
              <a:ext uri="{FF2B5EF4-FFF2-40B4-BE49-F238E27FC236}">
                <a16:creationId xmlns:a16="http://schemas.microsoft.com/office/drawing/2014/main" id="{31EB27BD-36A2-9723-6615-162FD5FC57EA}"/>
              </a:ext>
            </a:extLst>
          </p:cNvPr>
          <p:cNvSpPr/>
          <p:nvPr/>
        </p:nvSpPr>
        <p:spPr>
          <a:xfrm>
            <a:off x="5932463" y="4277847"/>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5" name="Rectangle 94">
            <a:extLst>
              <a:ext uri="{FF2B5EF4-FFF2-40B4-BE49-F238E27FC236}">
                <a16:creationId xmlns:a16="http://schemas.microsoft.com/office/drawing/2014/main" id="{21667C11-1478-A990-1AD4-4EA1E54C3EB6}"/>
              </a:ext>
            </a:extLst>
          </p:cNvPr>
          <p:cNvSpPr/>
          <p:nvPr/>
        </p:nvSpPr>
        <p:spPr>
          <a:xfrm>
            <a:off x="5932463" y="3093242"/>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6" name="Rectangle 95">
            <a:extLst>
              <a:ext uri="{FF2B5EF4-FFF2-40B4-BE49-F238E27FC236}">
                <a16:creationId xmlns:a16="http://schemas.microsoft.com/office/drawing/2014/main" id="{F94BA398-4359-DE02-207C-F410FC755D3E}"/>
              </a:ext>
            </a:extLst>
          </p:cNvPr>
          <p:cNvSpPr/>
          <p:nvPr/>
        </p:nvSpPr>
        <p:spPr>
          <a:xfrm>
            <a:off x="5932463" y="1908635"/>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7" name="Textfeld 5">
            <a:extLst>
              <a:ext uri="{FF2B5EF4-FFF2-40B4-BE49-F238E27FC236}">
                <a16:creationId xmlns:a16="http://schemas.microsoft.com/office/drawing/2014/main" id="{B2E99CBB-CB3F-3893-ED74-77ACE7BC4E92}"/>
              </a:ext>
            </a:extLst>
          </p:cNvPr>
          <p:cNvSpPr txBox="1"/>
          <p:nvPr/>
        </p:nvSpPr>
        <p:spPr>
          <a:xfrm>
            <a:off x="6537330" y="2288279"/>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1</a:t>
            </a:r>
          </a:p>
        </p:txBody>
      </p:sp>
      <p:sp>
        <p:nvSpPr>
          <p:cNvPr id="98" name="Textfeld 5">
            <a:extLst>
              <a:ext uri="{FF2B5EF4-FFF2-40B4-BE49-F238E27FC236}">
                <a16:creationId xmlns:a16="http://schemas.microsoft.com/office/drawing/2014/main" id="{26B53EA0-9A1C-9E05-D8AE-85865F78C466}"/>
              </a:ext>
            </a:extLst>
          </p:cNvPr>
          <p:cNvSpPr txBox="1"/>
          <p:nvPr/>
        </p:nvSpPr>
        <p:spPr>
          <a:xfrm>
            <a:off x="3384999" y="2268147"/>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2</a:t>
            </a:r>
          </a:p>
        </p:txBody>
      </p:sp>
      <p:sp>
        <p:nvSpPr>
          <p:cNvPr id="99" name="Textfeld 5">
            <a:extLst>
              <a:ext uri="{FF2B5EF4-FFF2-40B4-BE49-F238E27FC236}">
                <a16:creationId xmlns:a16="http://schemas.microsoft.com/office/drawing/2014/main" id="{1312DAC1-67DF-0D36-F75E-BD593997EF46}"/>
              </a:ext>
            </a:extLst>
          </p:cNvPr>
          <p:cNvSpPr txBox="1"/>
          <p:nvPr/>
        </p:nvSpPr>
        <p:spPr>
          <a:xfrm>
            <a:off x="4954419" y="3479890"/>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3</a:t>
            </a:r>
          </a:p>
        </p:txBody>
      </p:sp>
      <p:sp>
        <p:nvSpPr>
          <p:cNvPr id="100" name="Textfeld 5">
            <a:extLst>
              <a:ext uri="{FF2B5EF4-FFF2-40B4-BE49-F238E27FC236}">
                <a16:creationId xmlns:a16="http://schemas.microsoft.com/office/drawing/2014/main" id="{A6302C8E-1062-1CEF-2696-7FDDD350EABA}"/>
              </a:ext>
            </a:extLst>
          </p:cNvPr>
          <p:cNvSpPr txBox="1"/>
          <p:nvPr/>
        </p:nvSpPr>
        <p:spPr>
          <a:xfrm>
            <a:off x="4954419" y="4687705"/>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4</a:t>
            </a:r>
          </a:p>
        </p:txBody>
      </p:sp>
      <p:sp>
        <p:nvSpPr>
          <p:cNvPr id="101" name="Textfeld 5">
            <a:extLst>
              <a:ext uri="{FF2B5EF4-FFF2-40B4-BE49-F238E27FC236}">
                <a16:creationId xmlns:a16="http://schemas.microsoft.com/office/drawing/2014/main" id="{A8DE198E-B707-D609-5E63-1044356A16C1}"/>
              </a:ext>
            </a:extLst>
          </p:cNvPr>
          <p:cNvSpPr txBox="1"/>
          <p:nvPr/>
        </p:nvSpPr>
        <p:spPr>
          <a:xfrm>
            <a:off x="1993566" y="3479889"/>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5</a:t>
            </a:r>
          </a:p>
        </p:txBody>
      </p:sp>
      <p:sp>
        <p:nvSpPr>
          <p:cNvPr id="102" name="Textfeld 5">
            <a:extLst>
              <a:ext uri="{FF2B5EF4-FFF2-40B4-BE49-F238E27FC236}">
                <a16:creationId xmlns:a16="http://schemas.microsoft.com/office/drawing/2014/main" id="{83092EC8-59E5-AA4C-36D4-958131219898}"/>
              </a:ext>
            </a:extLst>
          </p:cNvPr>
          <p:cNvSpPr txBox="1"/>
          <p:nvPr/>
        </p:nvSpPr>
        <p:spPr>
          <a:xfrm>
            <a:off x="1638615" y="3479890"/>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6</a:t>
            </a:r>
          </a:p>
        </p:txBody>
      </p:sp>
      <p:graphicFrame>
        <p:nvGraphicFramePr>
          <p:cNvPr id="105" name="Tabelle 7">
            <a:extLst>
              <a:ext uri="{FF2B5EF4-FFF2-40B4-BE49-F238E27FC236}">
                <a16:creationId xmlns:a16="http://schemas.microsoft.com/office/drawing/2014/main" id="{39A8BD4B-097B-23E6-34FB-D8B0E29721AF}"/>
              </a:ext>
            </a:extLst>
          </p:cNvPr>
          <p:cNvGraphicFramePr>
            <a:graphicFrameLocks noGrp="1"/>
          </p:cNvGraphicFramePr>
          <p:nvPr>
            <p:extLst>
              <p:ext uri="{D42A27DB-BD31-4B8C-83A1-F6EECF244321}">
                <p14:modId xmlns:p14="http://schemas.microsoft.com/office/powerpoint/2010/main" val="3581171975"/>
              </p:ext>
            </p:extLst>
          </p:nvPr>
        </p:nvGraphicFramePr>
        <p:xfrm>
          <a:off x="7699165" y="1819277"/>
          <a:ext cx="3936857" cy="4391024"/>
        </p:xfrm>
        <a:graphic>
          <a:graphicData uri="http://schemas.openxmlformats.org/drawingml/2006/table">
            <a:tbl>
              <a:tblPr>
                <a:tableStyleId>{5C22544A-7EE6-4342-B048-85BDC9FD1C3A}</a:tableStyleId>
              </a:tblPr>
              <a:tblGrid>
                <a:gridCol w="637105">
                  <a:extLst>
                    <a:ext uri="{9D8B030D-6E8A-4147-A177-3AD203B41FA5}">
                      <a16:colId xmlns:a16="http://schemas.microsoft.com/office/drawing/2014/main" val="3174037666"/>
                    </a:ext>
                  </a:extLst>
                </a:gridCol>
                <a:gridCol w="2015772">
                  <a:extLst>
                    <a:ext uri="{9D8B030D-6E8A-4147-A177-3AD203B41FA5}">
                      <a16:colId xmlns:a16="http://schemas.microsoft.com/office/drawing/2014/main" val="2370537653"/>
                    </a:ext>
                  </a:extLst>
                </a:gridCol>
                <a:gridCol w="1283980">
                  <a:extLst>
                    <a:ext uri="{9D8B030D-6E8A-4147-A177-3AD203B41FA5}">
                      <a16:colId xmlns:a16="http://schemas.microsoft.com/office/drawing/2014/main" val="456814420"/>
                    </a:ext>
                  </a:extLst>
                </a:gridCol>
              </a:tblGrid>
              <a:tr h="402396">
                <a:tc>
                  <a:txBody>
                    <a:bodyPr/>
                    <a:lstStyle/>
                    <a:p>
                      <a:pPr marL="0" algn="l" defTabSz="914400" rtl="0" eaLnBrk="1" latinLnBrk="0" hangingPunct="1"/>
                      <a:r>
                        <a:rPr lang="en-US" sz="1200" b="1" kern="1200" dirty="0">
                          <a:solidFill>
                            <a:schemeClr val="bg1"/>
                          </a:solidFill>
                          <a:latin typeface="+mn-lt"/>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Risk Name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Priority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2859216647"/>
                  </a:ext>
                </a:extLst>
              </a:tr>
              <a:tr h="569804">
                <a:tc>
                  <a:txBody>
                    <a:bodyPr/>
                    <a:lstStyle/>
                    <a:p>
                      <a:pPr marL="0" algn="l" defTabSz="914400" rtl="0" eaLnBrk="1" latinLnBrk="0" hangingPunct="1"/>
                      <a:endParaRPr lang="da-DK" sz="12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r>
                        <a:rPr lang="en-US" sz="1200" b="0" kern="1200" dirty="0">
                          <a:solidFill>
                            <a:schemeClr val="tx1"/>
                          </a:solidFill>
                          <a:latin typeface="+mn-lt"/>
                          <a:ea typeface="+mn-ea"/>
                          <a:cs typeface="+mn-cs"/>
                        </a:rPr>
                        <a:t>Effective rebranding of sales externally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015888042"/>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Training salespeople in </a:t>
                      </a:r>
                      <a:r>
                        <a:rPr kumimoji="0" lang="en-US" sz="1200" b="0" i="0" u="none" strike="noStrike" kern="1200" cap="none" spc="0" normalizeH="0" baseline="0" noProof="0" dirty="0" err="1">
                          <a:ln>
                            <a:noFill/>
                          </a:ln>
                          <a:solidFill>
                            <a:schemeClr val="tx1"/>
                          </a:solidFill>
                          <a:effectLst/>
                          <a:uLnTx/>
                          <a:uFillTx/>
                          <a:latin typeface="Arial" panose="020B0604020202020204"/>
                          <a:ea typeface="+mn-ea"/>
                          <a:cs typeface="+mn-cs"/>
                        </a:rPr>
                        <a:t>SystemMax</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427630115"/>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Push-back from Team X and Team 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230964041"/>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Reconfiguring workflows to match new WoW</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579336323"/>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Software package not adequate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54786114"/>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Not enough personnel skilled in </a:t>
                      </a:r>
                      <a:r>
                        <a:rPr kumimoji="0" lang="en-US" sz="1200" b="0" i="0" u="none" strike="noStrike" kern="1200" cap="none" spc="0" normalizeH="0" baseline="0" noProof="0" dirty="0" err="1">
                          <a:ln>
                            <a:noFill/>
                          </a:ln>
                          <a:solidFill>
                            <a:schemeClr val="tx1"/>
                          </a:solidFill>
                          <a:effectLst/>
                          <a:uLnTx/>
                          <a:uFillTx/>
                          <a:latin typeface="+mn-lt"/>
                          <a:ea typeface="+mn-ea"/>
                          <a:cs typeface="+mn-cs"/>
                        </a:rPr>
                        <a:t>SystemMax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858294106"/>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Unexpected server upgrade issues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2413482"/>
                  </a:ext>
                </a:extLst>
              </a:tr>
            </a:tbl>
          </a:graphicData>
        </a:graphic>
      </p:graphicFrame>
      <p:sp>
        <p:nvSpPr>
          <p:cNvPr id="106" name="Textfeld 5">
            <a:extLst>
              <a:ext uri="{FF2B5EF4-FFF2-40B4-BE49-F238E27FC236}">
                <a16:creationId xmlns:a16="http://schemas.microsoft.com/office/drawing/2014/main" id="{DDAE4A38-F382-B631-2830-80AFAB1A0DCF}"/>
              </a:ext>
            </a:extLst>
          </p:cNvPr>
          <p:cNvSpPr txBox="1"/>
          <p:nvPr/>
        </p:nvSpPr>
        <p:spPr>
          <a:xfrm>
            <a:off x="7883907" y="2355409"/>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1</a:t>
            </a:r>
          </a:p>
        </p:txBody>
      </p:sp>
      <p:sp>
        <p:nvSpPr>
          <p:cNvPr id="107" name="Textfeld 5">
            <a:extLst>
              <a:ext uri="{FF2B5EF4-FFF2-40B4-BE49-F238E27FC236}">
                <a16:creationId xmlns:a16="http://schemas.microsoft.com/office/drawing/2014/main" id="{07D6302F-D794-8A01-567F-AF4D4D9843EC}"/>
              </a:ext>
            </a:extLst>
          </p:cNvPr>
          <p:cNvSpPr txBox="1"/>
          <p:nvPr/>
        </p:nvSpPr>
        <p:spPr>
          <a:xfrm>
            <a:off x="7883907" y="2921981"/>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2</a:t>
            </a:r>
          </a:p>
        </p:txBody>
      </p:sp>
      <p:sp>
        <p:nvSpPr>
          <p:cNvPr id="108" name="Textfeld 5">
            <a:extLst>
              <a:ext uri="{FF2B5EF4-FFF2-40B4-BE49-F238E27FC236}">
                <a16:creationId xmlns:a16="http://schemas.microsoft.com/office/drawing/2014/main" id="{155D1BCE-334F-32EA-564B-5FEA12F5028B}"/>
              </a:ext>
            </a:extLst>
          </p:cNvPr>
          <p:cNvSpPr txBox="1"/>
          <p:nvPr/>
        </p:nvSpPr>
        <p:spPr>
          <a:xfrm>
            <a:off x="7883907" y="3488553"/>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3</a:t>
            </a:r>
          </a:p>
        </p:txBody>
      </p:sp>
      <p:sp>
        <p:nvSpPr>
          <p:cNvPr id="109" name="Textfeld 5">
            <a:extLst>
              <a:ext uri="{FF2B5EF4-FFF2-40B4-BE49-F238E27FC236}">
                <a16:creationId xmlns:a16="http://schemas.microsoft.com/office/drawing/2014/main" id="{4936EA28-DF9A-FCE6-D8DF-6E6980EF6037}"/>
              </a:ext>
            </a:extLst>
          </p:cNvPr>
          <p:cNvSpPr txBox="1"/>
          <p:nvPr/>
        </p:nvSpPr>
        <p:spPr>
          <a:xfrm>
            <a:off x="7883907" y="4055125"/>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4</a:t>
            </a:r>
          </a:p>
        </p:txBody>
      </p:sp>
      <p:sp>
        <p:nvSpPr>
          <p:cNvPr id="110" name="Textfeld 5">
            <a:extLst>
              <a:ext uri="{FF2B5EF4-FFF2-40B4-BE49-F238E27FC236}">
                <a16:creationId xmlns:a16="http://schemas.microsoft.com/office/drawing/2014/main" id="{69F78FA2-D9AE-388D-0C65-BF93E8641BFA}"/>
              </a:ext>
            </a:extLst>
          </p:cNvPr>
          <p:cNvSpPr txBox="1"/>
          <p:nvPr/>
        </p:nvSpPr>
        <p:spPr>
          <a:xfrm>
            <a:off x="7883907" y="4621697"/>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5</a:t>
            </a:r>
          </a:p>
        </p:txBody>
      </p:sp>
      <p:sp>
        <p:nvSpPr>
          <p:cNvPr id="111" name="Textfeld 5">
            <a:extLst>
              <a:ext uri="{FF2B5EF4-FFF2-40B4-BE49-F238E27FC236}">
                <a16:creationId xmlns:a16="http://schemas.microsoft.com/office/drawing/2014/main" id="{C70D8FEB-B281-83B9-3885-C83EE5DBB7FD}"/>
              </a:ext>
            </a:extLst>
          </p:cNvPr>
          <p:cNvSpPr txBox="1"/>
          <p:nvPr/>
        </p:nvSpPr>
        <p:spPr>
          <a:xfrm>
            <a:off x="7883907" y="5754841"/>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7</a:t>
            </a:r>
          </a:p>
        </p:txBody>
      </p:sp>
      <p:sp>
        <p:nvSpPr>
          <p:cNvPr id="113" name="Rectangle 112">
            <a:extLst>
              <a:ext uri="{FF2B5EF4-FFF2-40B4-BE49-F238E27FC236}">
                <a16:creationId xmlns:a16="http://schemas.microsoft.com/office/drawing/2014/main" id="{D9D85518-DF9C-0333-6C1D-650F59346D9B}"/>
              </a:ext>
            </a:extLst>
          </p:cNvPr>
          <p:cNvSpPr/>
          <p:nvPr/>
        </p:nvSpPr>
        <p:spPr>
          <a:xfrm>
            <a:off x="10439400" y="2910601"/>
            <a:ext cx="1133475" cy="305063"/>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High</a:t>
            </a:r>
          </a:p>
        </p:txBody>
      </p:sp>
      <p:sp>
        <p:nvSpPr>
          <p:cNvPr id="114" name="Rectangle 113">
            <a:extLst>
              <a:ext uri="{FF2B5EF4-FFF2-40B4-BE49-F238E27FC236}">
                <a16:creationId xmlns:a16="http://schemas.microsoft.com/office/drawing/2014/main" id="{D3375A96-D475-7906-71D0-0AF8BAB8710D}"/>
              </a:ext>
            </a:extLst>
          </p:cNvPr>
          <p:cNvSpPr/>
          <p:nvPr/>
        </p:nvSpPr>
        <p:spPr>
          <a:xfrm>
            <a:off x="10439400" y="5764495"/>
            <a:ext cx="1133475" cy="305063"/>
          </a:xfrm>
          <a:prstGeom prst="rect">
            <a:avLst/>
          </a:prstGeom>
          <a:solidFill>
            <a:srgbClr val="D8E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Low</a:t>
            </a:r>
          </a:p>
        </p:txBody>
      </p:sp>
      <p:sp>
        <p:nvSpPr>
          <p:cNvPr id="115" name="Rectangle 114">
            <a:extLst>
              <a:ext uri="{FF2B5EF4-FFF2-40B4-BE49-F238E27FC236}">
                <a16:creationId xmlns:a16="http://schemas.microsoft.com/office/drawing/2014/main" id="{D83D450E-3BDC-32C3-D65E-A675C8EDDA85}"/>
              </a:ext>
            </a:extLst>
          </p:cNvPr>
          <p:cNvSpPr/>
          <p:nvPr/>
        </p:nvSpPr>
        <p:spPr>
          <a:xfrm>
            <a:off x="10439400" y="4052159"/>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116" name="Rectangle 115">
            <a:extLst>
              <a:ext uri="{FF2B5EF4-FFF2-40B4-BE49-F238E27FC236}">
                <a16:creationId xmlns:a16="http://schemas.microsoft.com/office/drawing/2014/main" id="{6AB215D4-44D0-5676-0061-75ABACBA59B1}"/>
              </a:ext>
            </a:extLst>
          </p:cNvPr>
          <p:cNvSpPr/>
          <p:nvPr/>
        </p:nvSpPr>
        <p:spPr>
          <a:xfrm>
            <a:off x="10439400" y="2339822"/>
            <a:ext cx="1133475" cy="305063"/>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Very high</a:t>
            </a:r>
          </a:p>
        </p:txBody>
      </p:sp>
      <p:sp>
        <p:nvSpPr>
          <p:cNvPr id="117" name="Rectangle 116">
            <a:extLst>
              <a:ext uri="{FF2B5EF4-FFF2-40B4-BE49-F238E27FC236}">
                <a16:creationId xmlns:a16="http://schemas.microsoft.com/office/drawing/2014/main" id="{A35981F2-6322-F134-7FB6-A1611E491AFD}"/>
              </a:ext>
            </a:extLst>
          </p:cNvPr>
          <p:cNvSpPr/>
          <p:nvPr/>
        </p:nvSpPr>
        <p:spPr>
          <a:xfrm>
            <a:off x="10439400" y="5193717"/>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118" name="Rectangle 117">
            <a:extLst>
              <a:ext uri="{FF2B5EF4-FFF2-40B4-BE49-F238E27FC236}">
                <a16:creationId xmlns:a16="http://schemas.microsoft.com/office/drawing/2014/main" id="{CEB16E2B-5B65-F02C-4F63-1663BB0053F6}"/>
              </a:ext>
            </a:extLst>
          </p:cNvPr>
          <p:cNvSpPr/>
          <p:nvPr/>
        </p:nvSpPr>
        <p:spPr>
          <a:xfrm>
            <a:off x="10439400" y="3481380"/>
            <a:ext cx="1133475" cy="305063"/>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High</a:t>
            </a:r>
          </a:p>
        </p:txBody>
      </p:sp>
      <p:sp>
        <p:nvSpPr>
          <p:cNvPr id="120" name="TextBox 8">
            <a:extLst>
              <a:ext uri="{FF2B5EF4-FFF2-40B4-BE49-F238E27FC236}">
                <a16:creationId xmlns:a16="http://schemas.microsoft.com/office/drawing/2014/main" id="{49698A95-5813-A3AC-5482-06C06C6DB579}"/>
              </a:ext>
            </a:extLst>
          </p:cNvPr>
          <p:cNvSpPr txBox="1"/>
          <p:nvPr/>
        </p:nvSpPr>
        <p:spPr bwMode="auto">
          <a:xfrm>
            <a:off x="7694454" y="1488807"/>
            <a:ext cx="3938214" cy="215444"/>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Most important risks</a:t>
            </a:r>
          </a:p>
        </p:txBody>
      </p:sp>
      <p:cxnSp>
        <p:nvCxnSpPr>
          <p:cNvPr id="121" name="Straight Connector 120">
            <a:extLst>
              <a:ext uri="{FF2B5EF4-FFF2-40B4-BE49-F238E27FC236}">
                <a16:creationId xmlns:a16="http://schemas.microsoft.com/office/drawing/2014/main" id="{76EB4430-22E3-F5A4-C2D9-3C015C597B29}"/>
              </a:ext>
            </a:extLst>
          </p:cNvPr>
          <p:cNvCxnSpPr>
            <a:cxnSpLocks/>
          </p:cNvCxnSpPr>
          <p:nvPr/>
        </p:nvCxnSpPr>
        <p:spPr>
          <a:xfrm flipH="1">
            <a:off x="7694454" y="1728168"/>
            <a:ext cx="39382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1DFEC3F5-6EDE-F1F3-B974-5C12ED8465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
        <p:nvSpPr>
          <p:cNvPr id="5" name="Text Placeholder 4">
            <a:extLst>
              <a:ext uri="{FF2B5EF4-FFF2-40B4-BE49-F238E27FC236}">
                <a16:creationId xmlns:a16="http://schemas.microsoft.com/office/drawing/2014/main" id="{A29C3013-50EF-A57B-72DC-34E870DCDB47}"/>
              </a:ext>
            </a:extLst>
          </p:cNvPr>
          <p:cNvSpPr>
            <a:spLocks noGrp="1"/>
          </p:cNvSpPr>
          <p:nvPr>
            <p:ph type="body" sz="quarter" idx="17"/>
          </p:nvPr>
        </p:nvSpPr>
        <p:spPr/>
        <p:txBody>
          <a:bodyPr/>
          <a:lstStyle/>
          <a:p>
            <a:endParaRPr lang="en-US"/>
          </a:p>
        </p:txBody>
      </p:sp>
      <p:sp>
        <p:nvSpPr>
          <p:cNvPr id="3" name="Textfeld 5">
            <a:extLst>
              <a:ext uri="{FF2B5EF4-FFF2-40B4-BE49-F238E27FC236}">
                <a16:creationId xmlns:a16="http://schemas.microsoft.com/office/drawing/2014/main" id="{14507EF1-E7A7-E730-E02D-7D046FAB5B0B}"/>
              </a:ext>
            </a:extLst>
          </p:cNvPr>
          <p:cNvSpPr txBox="1"/>
          <p:nvPr/>
        </p:nvSpPr>
        <p:spPr>
          <a:xfrm>
            <a:off x="7883907" y="5188269"/>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6</a:t>
            </a:r>
          </a:p>
        </p:txBody>
      </p:sp>
      <p:sp>
        <p:nvSpPr>
          <p:cNvPr id="7" name="Rectangle 6">
            <a:extLst>
              <a:ext uri="{FF2B5EF4-FFF2-40B4-BE49-F238E27FC236}">
                <a16:creationId xmlns:a16="http://schemas.microsoft.com/office/drawing/2014/main" id="{00D59423-3D28-B94E-CBDD-AF002816201B}"/>
              </a:ext>
            </a:extLst>
          </p:cNvPr>
          <p:cNvSpPr/>
          <p:nvPr/>
        </p:nvSpPr>
        <p:spPr>
          <a:xfrm>
            <a:off x="10470973" y="4622938"/>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8" name="Textfeld 5">
            <a:extLst>
              <a:ext uri="{FF2B5EF4-FFF2-40B4-BE49-F238E27FC236}">
                <a16:creationId xmlns:a16="http://schemas.microsoft.com/office/drawing/2014/main" id="{06068E30-E331-B47F-8EDF-C759637E9FF6}"/>
              </a:ext>
            </a:extLst>
          </p:cNvPr>
          <p:cNvSpPr txBox="1"/>
          <p:nvPr/>
        </p:nvSpPr>
        <p:spPr>
          <a:xfrm>
            <a:off x="1804871" y="4686111"/>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7</a:t>
            </a:r>
          </a:p>
        </p:txBody>
      </p:sp>
    </p:spTree>
    <p:extLst>
      <p:ext uri="{BB962C8B-B14F-4D97-AF65-F5344CB8AC3E}">
        <p14:creationId xmlns:p14="http://schemas.microsoft.com/office/powerpoint/2010/main" val="17420751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263D3-2916-8F52-1F3F-23C24512640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9F30B2-5258-24E1-7BDA-FB57286DE501}"/>
              </a:ext>
            </a:extLst>
          </p:cNvPr>
          <p:cNvSpPr>
            <a:spLocks noGrp="1"/>
          </p:cNvSpPr>
          <p:nvPr>
            <p:ph type="title"/>
          </p:nvPr>
        </p:nvSpPr>
        <p:spPr/>
        <p:txBody>
          <a:bodyPr/>
          <a:lstStyle/>
          <a:p>
            <a:r>
              <a:rPr lang="en-US" dirty="0"/>
              <a:t>Recommendation </a:t>
            </a:r>
            <a:br>
              <a:rPr lang="en-US" dirty="0"/>
            </a:br>
            <a:r>
              <a:rPr lang="en-US" dirty="0"/>
              <a:t>and next steps</a:t>
            </a:r>
          </a:p>
        </p:txBody>
      </p:sp>
      <p:sp>
        <p:nvSpPr>
          <p:cNvPr id="5" name="Text Placeholder 4">
            <a:extLst>
              <a:ext uri="{FF2B5EF4-FFF2-40B4-BE49-F238E27FC236}">
                <a16:creationId xmlns:a16="http://schemas.microsoft.com/office/drawing/2014/main" id="{9AB6A40C-B940-7902-345D-B8840D782C36}"/>
              </a:ext>
            </a:extLst>
          </p:cNvPr>
          <p:cNvSpPr>
            <a:spLocks noGrp="1"/>
          </p:cNvSpPr>
          <p:nvPr>
            <p:ph type="body" sz="quarter" idx="17"/>
          </p:nvPr>
        </p:nvSpPr>
        <p:spPr/>
        <p:txBody>
          <a:bodyPr/>
          <a:lstStyle/>
          <a:p>
            <a:endParaRPr lang="en-US"/>
          </a:p>
        </p:txBody>
      </p:sp>
      <p:sp>
        <p:nvSpPr>
          <p:cNvPr id="7" name="Rectangle 1027">
            <a:extLst>
              <a:ext uri="{FF2B5EF4-FFF2-40B4-BE49-F238E27FC236}">
                <a16:creationId xmlns:a16="http://schemas.microsoft.com/office/drawing/2014/main" id="{C743B24F-563C-9EBD-9363-E3304D04C375}"/>
              </a:ext>
            </a:extLst>
          </p:cNvPr>
          <p:cNvSpPr txBox="1">
            <a:spLocks noChangeArrowheads="1"/>
          </p:cNvSpPr>
          <p:nvPr/>
        </p:nvSpPr>
        <p:spPr>
          <a:xfrm>
            <a:off x="4672209" y="1334815"/>
            <a:ext cx="6965056" cy="4875486"/>
          </a:xfrm>
          <a:prstGeom prst="rect">
            <a:avLst/>
          </a:prstGeom>
          <a:noFill/>
          <a:ln w="9525" cap="flat" cmpd="sng">
            <a:noFill/>
            <a:prstDash val="solid"/>
            <a:miter lim="800000"/>
            <a:headEnd/>
            <a:tailEnd/>
          </a:ln>
        </p:spPr>
        <p:txBody>
          <a:bodyPr vert="horz" wrap="square" lIns="91440" tIns="91440" rIns="91440" bIns="9144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sz="1400" dirty="0">
                <a:solidFill>
                  <a:schemeClr val="tx1"/>
                </a:solidFill>
                <a:latin typeface="Arial" panose="020B0604020202020204" pitchFamily="34" charset="0"/>
              </a:rPr>
              <a:t>Based on the business case analysis presented here:</a:t>
            </a:r>
          </a:p>
          <a:p>
            <a:r>
              <a:rPr lang="en-US" sz="1400" b="1" dirty="0">
                <a:solidFill>
                  <a:schemeClr val="tx1"/>
                </a:solidFill>
                <a:latin typeface="Arial" panose="020B0604020202020204" pitchFamily="34" charset="0"/>
              </a:rPr>
              <a:t>We recommend that the Executive Leadership team vote to fund the </a:t>
            </a:r>
            <a:r>
              <a:rPr lang="en-US" sz="1400" b="1" dirty="0" err="1">
                <a:solidFill>
                  <a:schemeClr val="tx1"/>
                </a:solidFill>
                <a:latin typeface="Arial" panose="020B0604020202020204" pitchFamily="34" charset="0"/>
              </a:rPr>
              <a:t>SystemMax</a:t>
            </a:r>
            <a:r>
              <a:rPr lang="en-US" sz="1400" b="1" dirty="0">
                <a:solidFill>
                  <a:schemeClr val="tx1"/>
                </a:solidFill>
                <a:latin typeface="Arial" panose="020B0604020202020204" pitchFamily="34" charset="0"/>
              </a:rPr>
              <a:t> proposal from </a:t>
            </a:r>
            <a:r>
              <a:rPr lang="en-US" sz="1400" b="1" dirty="0" err="1">
                <a:solidFill>
                  <a:schemeClr val="tx1"/>
                </a:solidFill>
                <a:latin typeface="Arial" panose="020B0604020202020204" pitchFamily="34" charset="0"/>
              </a:rPr>
              <a:t>SoftwareCo</a:t>
            </a:r>
            <a:endParaRPr lang="en-US" sz="1400" b="1" dirty="0">
              <a:solidFill>
                <a:schemeClr val="tx1"/>
              </a:solidFill>
              <a:latin typeface="Arial" panose="020B0604020202020204" pitchFamily="34" charset="0"/>
            </a:endParaRPr>
          </a:p>
          <a:p>
            <a:pPr>
              <a:lnSpc>
                <a:spcPct val="90000"/>
              </a:lnSpc>
            </a:pPr>
            <a:endParaRPr lang="en-US" sz="1400" dirty="0">
              <a:solidFill>
                <a:schemeClr val="tx1"/>
              </a:solidFill>
              <a:latin typeface="Arial" panose="020B0604020202020204" pitchFamily="34" charset="0"/>
            </a:endParaRPr>
          </a:p>
          <a:p>
            <a:pPr>
              <a:lnSpc>
                <a:spcPct val="90000"/>
              </a:lnSpc>
            </a:pPr>
            <a:r>
              <a:rPr lang="en-US" sz="1400" dirty="0">
                <a:solidFill>
                  <a:schemeClr val="tx1"/>
                </a:solidFill>
                <a:latin typeface="Arial" panose="020B0604020202020204" pitchFamily="34" charset="0"/>
              </a:rPr>
              <a:t>	</a:t>
            </a:r>
          </a:p>
          <a:p>
            <a:pPr>
              <a:lnSpc>
                <a:spcPct val="90000"/>
              </a:lnSpc>
            </a:pPr>
            <a:r>
              <a:rPr lang="en-US" sz="1400" dirty="0">
                <a:solidFill>
                  <a:schemeClr val="tx1"/>
                </a:solidFill>
                <a:latin typeface="Arial" panose="020B0604020202020204" pitchFamily="34" charset="0"/>
              </a:rPr>
              <a:t>Immediate next steps are:</a:t>
            </a:r>
          </a:p>
          <a:p>
            <a:pPr marL="342900" indent="-342900">
              <a:lnSpc>
                <a:spcPct val="90000"/>
              </a:lnSpc>
              <a:buFont typeface="+mj-lt"/>
              <a:buAutoNum type="arabicPeriod"/>
            </a:pPr>
            <a:r>
              <a:rPr lang="en-US" sz="1400" dirty="0">
                <a:solidFill>
                  <a:schemeClr val="tx1"/>
                </a:solidFill>
                <a:latin typeface="Arial" panose="020B0604020202020204" pitchFamily="34" charset="0"/>
              </a:rPr>
              <a:t>Get final approval on business case</a:t>
            </a:r>
          </a:p>
          <a:p>
            <a:pPr marL="342900" indent="-342900">
              <a:lnSpc>
                <a:spcPct val="90000"/>
              </a:lnSpc>
              <a:buFont typeface="+mj-lt"/>
              <a:buAutoNum type="arabicPeriod"/>
            </a:pPr>
            <a:r>
              <a:rPr lang="en-US" sz="1400" dirty="0">
                <a:solidFill>
                  <a:schemeClr val="tx1"/>
                </a:solidFill>
                <a:latin typeface="Arial" panose="020B0604020202020204" pitchFamily="34" charset="0"/>
              </a:rPr>
              <a:t>Work with </a:t>
            </a:r>
            <a:r>
              <a:rPr lang="en-US" sz="1400" dirty="0" err="1">
                <a:solidFill>
                  <a:schemeClr val="tx1"/>
                </a:solidFill>
                <a:latin typeface="Arial" panose="020B0604020202020204" pitchFamily="34" charset="0"/>
              </a:rPr>
              <a:t>SoftwareCo</a:t>
            </a:r>
            <a:r>
              <a:rPr lang="en-US" sz="1400" dirty="0">
                <a:solidFill>
                  <a:schemeClr val="tx1"/>
                </a:solidFill>
                <a:latin typeface="Arial" panose="020B0604020202020204" pitchFamily="34" charset="0"/>
              </a:rPr>
              <a:t> consultants immediately to plan integration project</a:t>
            </a:r>
          </a:p>
          <a:p>
            <a:pPr marL="342900" indent="-342900">
              <a:lnSpc>
                <a:spcPct val="90000"/>
              </a:lnSpc>
              <a:buFont typeface="+mj-lt"/>
              <a:buAutoNum type="arabicPeriod"/>
            </a:pPr>
            <a:r>
              <a:rPr lang="en-US" sz="1400" dirty="0">
                <a:solidFill>
                  <a:schemeClr val="tx1"/>
                </a:solidFill>
                <a:latin typeface="Arial" panose="020B0604020202020204" pitchFamily="34" charset="0"/>
              </a:rPr>
              <a:t>Appoint transition manager responsible for ensuring that existing customer projects are completed on time without disruption during transition</a:t>
            </a:r>
          </a:p>
          <a:p>
            <a:pPr marL="342900" indent="-342900">
              <a:lnSpc>
                <a:spcPct val="90000"/>
              </a:lnSpc>
              <a:buFont typeface="+mj-lt"/>
              <a:buAutoNum type="arabicPeriod"/>
            </a:pPr>
            <a:r>
              <a:rPr lang="en-US" sz="1400" dirty="0">
                <a:solidFill>
                  <a:schemeClr val="tx1"/>
                </a:solidFill>
                <a:latin typeface="Arial" panose="020B0604020202020204" pitchFamily="34" charset="0"/>
              </a:rPr>
              <a:t>Ensure that IT staff and resources are committed to SoftwareMax installation and integration</a:t>
            </a:r>
          </a:p>
          <a:p>
            <a:pPr marL="342900" indent="-342900">
              <a:lnSpc>
                <a:spcPct val="90000"/>
              </a:lnSpc>
              <a:buFont typeface="+mj-lt"/>
              <a:buAutoNum type="arabicPeriod"/>
            </a:pPr>
            <a:r>
              <a:rPr lang="en-US" sz="1400" dirty="0">
                <a:solidFill>
                  <a:schemeClr val="tx1"/>
                </a:solidFill>
                <a:latin typeface="Arial" panose="020B0604020202020204" pitchFamily="34" charset="0"/>
              </a:rPr>
              <a:t>Finalize KPIs are tracking project implementation</a:t>
            </a:r>
          </a:p>
        </p:txBody>
      </p:sp>
    </p:spTree>
    <p:extLst>
      <p:ext uri="{BB962C8B-B14F-4D97-AF65-F5344CB8AC3E}">
        <p14:creationId xmlns:p14="http://schemas.microsoft.com/office/powerpoint/2010/main" val="31417986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1" y="2582635"/>
            <a:ext cx="7823751" cy="16927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noProof="0" dirty="0" err="1">
                <a:ln>
                  <a:noFill/>
                </a:ln>
                <a:solidFill>
                  <a:schemeClr val="accent2"/>
                </a:solidFill>
                <a:effectLst/>
                <a:uLnTx/>
                <a:uFillTx/>
                <a:latin typeface="Arial"/>
                <a:ea typeface="Georgia"/>
                <a:cs typeface="Arial"/>
                <a:sym typeface="Arial"/>
              </a:rPr>
              <a:t>IIIb</a:t>
            </a:r>
            <a:r>
              <a:rPr kumimoji="0" lang="en-US" sz="2000" b="1" i="0" u="none" strike="noStrike" kern="0" cap="none" spc="0" normalizeH="0" baseline="0" noProof="0" dirty="0">
                <a:ln>
                  <a:noFill/>
                </a:ln>
                <a:solidFill>
                  <a:schemeClr val="accent2"/>
                </a:solidFill>
                <a:effectLst/>
                <a:uLnTx/>
                <a:uFillTx/>
                <a:latin typeface="Arial"/>
                <a:ea typeface="Georgia"/>
                <a:cs typeface="Arial"/>
                <a:sym typeface="Arial"/>
              </a:rPr>
              <a:t>. Case</a:t>
            </a:r>
            <a:endParaRPr kumimoji="0" lang="en-US" sz="2000" b="1" i="0" u="none" strike="noStrike" kern="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noProof="0" dirty="0">
                <a:ln>
                  <a:noFill/>
                </a:ln>
                <a:solidFill>
                  <a:schemeClr val="bg1"/>
                </a:solidFill>
                <a:effectLst/>
                <a:uLnTx/>
                <a:uFillTx/>
                <a:latin typeface="Arial" panose="020B0604020202020204" pitchFamily="34" charset="0"/>
                <a:ea typeface="Georgia"/>
                <a:cs typeface="Arial" panose="020B0604020202020204" pitchFamily="34" charset="0"/>
                <a:sym typeface="Georgia"/>
              </a:rPr>
              <a:t>Real-life sanitized case example</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br>
              <a:rPr kumimoji="0" lang="en-US" sz="2000" b="1" i="0" u="none" strike="noStrike" kern="0" cap="none" spc="0" normalizeH="0" baseline="0" noProof="0" dirty="0">
                <a:ln>
                  <a:noFill/>
                </a:ln>
                <a:solidFill>
                  <a:schemeClr val="bg1"/>
                </a:solidFill>
                <a:effectLst/>
                <a:uLnTx/>
                <a:uFillTx/>
                <a:latin typeface="Georgia"/>
                <a:ea typeface="+mn-ea"/>
                <a:cs typeface="Arial"/>
                <a:sym typeface="Georgia"/>
              </a:rPr>
            </a:br>
            <a:r>
              <a:rPr kumimoji="0" lang="en-US"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Georgia"/>
              </a:rPr>
              <a:t>Business case for three new HR initiatives</a:t>
            </a:r>
            <a:endParaRPr kumimoji="0" lang="en-US" sz="20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
        <p:nvSpPr>
          <p:cNvPr id="2" name="Text Placeholder 1">
            <a:extLst>
              <a:ext uri="{FF2B5EF4-FFF2-40B4-BE49-F238E27FC236}">
                <a16:creationId xmlns:a16="http://schemas.microsoft.com/office/drawing/2014/main" id="{2EBEC65C-BB0E-F11E-C343-1AFC49517784}"/>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66269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1757BC-FB98-26E0-AD14-3D00BEF9D8FA}"/>
              </a:ext>
            </a:extLst>
          </p:cNvPr>
          <p:cNvSpPr/>
          <p:nvPr/>
        </p:nvSpPr>
        <p:spPr>
          <a:xfrm>
            <a:off x="551942" y="326582"/>
            <a:ext cx="1998218" cy="104501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[Company logo]</a:t>
            </a:r>
          </a:p>
        </p:txBody>
      </p:sp>
      <p:sp>
        <p:nvSpPr>
          <p:cNvPr id="4" name="Text Placeholder 3">
            <a:extLst>
              <a:ext uri="{FF2B5EF4-FFF2-40B4-BE49-F238E27FC236}">
                <a16:creationId xmlns:a16="http://schemas.microsoft.com/office/drawing/2014/main" id="{45F0E783-A7C4-C6AE-DC4A-D5119163D911}"/>
              </a:ext>
            </a:extLst>
          </p:cNvPr>
          <p:cNvSpPr>
            <a:spLocks noGrp="1"/>
          </p:cNvSpPr>
          <p:nvPr>
            <p:ph type="body" sz="quarter" idx="13"/>
          </p:nvPr>
        </p:nvSpPr>
        <p:spPr>
          <a:noFill/>
        </p:spPr>
        <p:txBody>
          <a:bodyPr/>
          <a:lstStyle/>
          <a:p>
            <a:r>
              <a:rPr lang="en-US" dirty="0">
                <a:solidFill>
                  <a:schemeClr val="bg1"/>
                </a:solidFill>
              </a:rPr>
              <a:t>[Insert date]</a:t>
            </a:r>
          </a:p>
        </p:txBody>
      </p:sp>
      <p:sp>
        <p:nvSpPr>
          <p:cNvPr id="3" name="Subtitle 2">
            <a:extLst>
              <a:ext uri="{FF2B5EF4-FFF2-40B4-BE49-F238E27FC236}">
                <a16:creationId xmlns:a16="http://schemas.microsoft.com/office/drawing/2014/main" id="{557290C0-6165-3DBD-C55C-3AD3B5D63AD0}"/>
              </a:ext>
            </a:extLst>
          </p:cNvPr>
          <p:cNvSpPr>
            <a:spLocks noGrp="1"/>
          </p:cNvSpPr>
          <p:nvPr>
            <p:ph type="subTitle" idx="1"/>
          </p:nvPr>
        </p:nvSpPr>
        <p:spPr>
          <a:xfrm>
            <a:off x="551941" y="4092559"/>
            <a:ext cx="7542577" cy="307777"/>
          </a:xfrm>
          <a:noFill/>
        </p:spPr>
        <p:txBody>
          <a:bodyPr/>
          <a:lstStyle/>
          <a:p>
            <a:r>
              <a:rPr lang="en-US" dirty="0">
                <a:solidFill>
                  <a:schemeClr val="bg1"/>
                </a:solidFill>
              </a:rPr>
              <a:t>Business case</a:t>
            </a:r>
          </a:p>
        </p:txBody>
      </p:sp>
      <p:sp>
        <p:nvSpPr>
          <p:cNvPr id="2" name="Title 1">
            <a:extLst>
              <a:ext uri="{FF2B5EF4-FFF2-40B4-BE49-F238E27FC236}">
                <a16:creationId xmlns:a16="http://schemas.microsoft.com/office/drawing/2014/main" id="{4B61914E-84F1-41E2-2ECD-D187FCB7EB50}"/>
              </a:ext>
            </a:extLst>
          </p:cNvPr>
          <p:cNvSpPr>
            <a:spLocks noGrp="1"/>
          </p:cNvSpPr>
          <p:nvPr>
            <p:ph type="title"/>
          </p:nvPr>
        </p:nvSpPr>
        <p:spPr>
          <a:xfrm>
            <a:off x="551942" y="2519680"/>
            <a:ext cx="10393964" cy="1451832"/>
          </a:xfrm>
          <a:noFill/>
        </p:spPr>
        <p:txBody>
          <a:bodyPr>
            <a:normAutofit/>
          </a:bodyPr>
          <a:lstStyle/>
          <a:p>
            <a:r>
              <a:rPr lang="en-US" dirty="0">
                <a:solidFill>
                  <a:schemeClr val="bg1"/>
                </a:solidFill>
              </a:rPr>
              <a:t>[Title of document]</a:t>
            </a:r>
          </a:p>
        </p:txBody>
      </p:sp>
      <p:sp>
        <p:nvSpPr>
          <p:cNvPr id="5" name="Rectangle 4">
            <a:extLst>
              <a:ext uri="{FF2B5EF4-FFF2-40B4-BE49-F238E27FC236}">
                <a16:creationId xmlns:a16="http://schemas.microsoft.com/office/drawing/2014/main" id="{3DFCFED5-EA9A-880A-EE4B-4E5B8BD5A68F}"/>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a:ea typeface="+mn-ea"/>
                <a:cs typeface="+mn-cs"/>
              </a:rPr>
              <a:t>Change picture to match company pictures/ industry/project</a:t>
            </a:r>
          </a:p>
        </p:txBody>
      </p:sp>
      <p:sp>
        <p:nvSpPr>
          <p:cNvPr id="7" name="TextBox 6">
            <a:extLst>
              <a:ext uri="{FF2B5EF4-FFF2-40B4-BE49-F238E27FC236}">
                <a16:creationId xmlns:a16="http://schemas.microsoft.com/office/drawing/2014/main" id="{A85A5291-C629-8C68-229B-CAAA25D8D8AE}"/>
              </a:ext>
            </a:extLst>
          </p:cNvPr>
          <p:cNvSpPr txBox="1"/>
          <p:nvPr/>
        </p:nvSpPr>
        <p:spPr>
          <a:xfrm>
            <a:off x="-1116106" y="4693024"/>
            <a:ext cx="0" cy="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DK" sz="1600" b="0" i="0" u="none" strike="noStrike" kern="1200" cap="none" spc="0" normalizeH="0" baseline="0" noProof="0" dirty="0">
              <a:ln>
                <a:noFill/>
              </a:ln>
              <a:effectLst/>
              <a:uLnTx/>
              <a:uFillTx/>
              <a:latin typeface="Arial"/>
              <a:ea typeface="+mn-ea"/>
              <a:cs typeface="+mn-cs"/>
            </a:endParaRPr>
          </a:p>
        </p:txBody>
      </p:sp>
      <p:sp>
        <p:nvSpPr>
          <p:cNvPr id="8" name="TextBox 7">
            <a:extLst>
              <a:ext uri="{FF2B5EF4-FFF2-40B4-BE49-F238E27FC236}">
                <a16:creationId xmlns:a16="http://schemas.microsoft.com/office/drawing/2014/main" id="{F741AF7E-7E85-9B90-AA0C-488DC7BB275E}"/>
              </a:ext>
            </a:extLst>
          </p:cNvPr>
          <p:cNvSpPr txBox="1"/>
          <p:nvPr/>
        </p:nvSpPr>
        <p:spPr>
          <a:xfrm>
            <a:off x="12895729" y="2958353"/>
            <a:ext cx="0" cy="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DK" sz="1600" b="0" i="0" u="none" strike="noStrike" kern="1200" cap="none" spc="0" normalizeH="0" baseline="0" noProof="0" dirty="0">
              <a:ln>
                <a:noFill/>
              </a:ln>
              <a:effectLst/>
              <a:uLnTx/>
              <a:uFillTx/>
              <a:latin typeface="Arial"/>
              <a:ea typeface="+mn-ea"/>
              <a:cs typeface="+mn-cs"/>
            </a:endParaRPr>
          </a:p>
        </p:txBody>
      </p:sp>
    </p:spTree>
    <p:extLst>
      <p:ext uri="{BB962C8B-B14F-4D97-AF65-F5344CB8AC3E}">
        <p14:creationId xmlns:p14="http://schemas.microsoft.com/office/powerpoint/2010/main" val="7832327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Disclaimer</a:t>
            </a:r>
            <a:endParaRPr lang="en-US" dirty="0"/>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details presented in this case example have been altered intentionally to safeguard any potential confidentiality concerns and ensure the privacy of individuals or entities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primary purpose of this content is to serve as a source of inspiration, offering guidance on structuring and presenting presentations, particularly in relation to data. It is crucial to emphasize that the content is not intended to be utilized as factual information. Instead, it should be viewed as a creative tool designed to inspire and inform, encouraging users to adapt and apply the principles demonstrated to their unique contexts and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content in this case example may also have internal inconsistencies due to the altered nature. Slideworks takes no responsibility for inaccuracies, inconsistencies, or similar in the presented content.</a:t>
            </a:r>
          </a:p>
        </p:txBody>
      </p:sp>
    </p:spTree>
    <p:extLst>
      <p:ext uri="{BB962C8B-B14F-4D97-AF65-F5344CB8AC3E}">
        <p14:creationId xmlns:p14="http://schemas.microsoft.com/office/powerpoint/2010/main" val="125925666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216A8233-8020-5CF5-28B6-E778435FE1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8" name="think-cell data - do not delete" hidden="1">
                        <a:extLst>
                          <a:ext uri="{FF2B5EF4-FFF2-40B4-BE49-F238E27FC236}">
                            <a16:creationId xmlns:a16="http://schemas.microsoft.com/office/drawing/2014/main" id="{216A8233-8020-5CF5-28B6-E778435FE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3297014B-3D81-1403-462D-F413D03D0400}"/>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66E120D5-0C4C-2A10-8C98-84B05A011F0B}"/>
              </a:ext>
            </a:extLst>
          </p:cNvPr>
          <p:cNvSpPr>
            <a:spLocks noGrp="1"/>
          </p:cNvSpPr>
          <p:nvPr>
            <p:ph type="body" sz="quarter" idx="13"/>
          </p:nvPr>
        </p:nvSpPr>
        <p:spPr>
          <a:xfrm>
            <a:off x="554736" y="4802776"/>
            <a:ext cx="6255258" cy="215444"/>
          </a:xfrm>
        </p:spPr>
        <p:txBody>
          <a:bodyPr/>
          <a:lstStyle/>
          <a:p>
            <a:r>
              <a:rPr lang="en-US" dirty="0"/>
              <a:t>October 2024</a:t>
            </a:r>
          </a:p>
        </p:txBody>
      </p:sp>
      <p:sp>
        <p:nvSpPr>
          <p:cNvPr id="3" name="Subtitle 2">
            <a:extLst>
              <a:ext uri="{FF2B5EF4-FFF2-40B4-BE49-F238E27FC236}">
                <a16:creationId xmlns:a16="http://schemas.microsoft.com/office/drawing/2014/main" id="{5CC4D24C-E750-CD7D-F500-6E75F42AACD3}"/>
              </a:ext>
            </a:extLst>
          </p:cNvPr>
          <p:cNvSpPr>
            <a:spLocks noGrp="1"/>
          </p:cNvSpPr>
          <p:nvPr>
            <p:ph type="subTitle" idx="1"/>
          </p:nvPr>
        </p:nvSpPr>
        <p:spPr/>
        <p:txBody>
          <a:bodyPr/>
          <a:lstStyle/>
          <a:p>
            <a:r>
              <a:rPr lang="en-US" sz="2000" dirty="0"/>
              <a:t>Business case for implementing employee initiatives to improve performance after COVID-19</a:t>
            </a:r>
            <a:endParaRPr lang="en-US" dirty="0"/>
          </a:p>
        </p:txBody>
      </p:sp>
      <p:sp>
        <p:nvSpPr>
          <p:cNvPr id="2" name="Title 1">
            <a:extLst>
              <a:ext uri="{FF2B5EF4-FFF2-40B4-BE49-F238E27FC236}">
                <a16:creationId xmlns:a16="http://schemas.microsoft.com/office/drawing/2014/main" id="{BD7CDCAE-7D16-4226-0C4A-A1D345D535B6}"/>
              </a:ext>
            </a:extLst>
          </p:cNvPr>
          <p:cNvSpPr>
            <a:spLocks noGrp="1"/>
          </p:cNvSpPr>
          <p:nvPr>
            <p:ph type="title"/>
          </p:nvPr>
        </p:nvSpPr>
        <p:spPr/>
        <p:txBody>
          <a:bodyPr vert="horz">
            <a:normAutofit/>
          </a:bodyPr>
          <a:lstStyle/>
          <a:p>
            <a:r>
              <a:rPr lang="en-US" dirty="0"/>
              <a:t>Lifting our employees</a:t>
            </a:r>
          </a:p>
        </p:txBody>
      </p:sp>
      <p:sp>
        <p:nvSpPr>
          <p:cNvPr id="6" name="Rectangle 5">
            <a:extLst>
              <a:ext uri="{FF2B5EF4-FFF2-40B4-BE49-F238E27FC236}">
                <a16:creationId xmlns:a16="http://schemas.microsoft.com/office/drawing/2014/main" id="{495BF9E9-5DC5-5961-E25A-E124132CF04E}"/>
              </a:ext>
            </a:extLst>
          </p:cNvPr>
          <p:cNvSpPr/>
          <p:nvPr/>
        </p:nvSpPr>
        <p:spPr>
          <a:xfrm>
            <a:off x="551942" y="326582"/>
            <a:ext cx="1998218" cy="1045018"/>
          </a:xfrm>
          <a:prstGeom prst="rect">
            <a:avLst/>
          </a:prstGeom>
          <a:solidFill>
            <a:schemeClr val="accent6">
              <a:lumMod val="20000"/>
              <a:lumOff val="80000"/>
            </a:schemeClr>
          </a:solidFill>
          <a:ln w="9525"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[Sanitized company logo]</a:t>
            </a:r>
          </a:p>
        </p:txBody>
      </p:sp>
      <p:pic>
        <p:nvPicPr>
          <p:cNvPr id="7" name="Picture 6" descr="A picture containing screenshot&#10;&#10;Description automatically generated">
            <a:extLst>
              <a:ext uri="{FF2B5EF4-FFF2-40B4-BE49-F238E27FC236}">
                <a16:creationId xmlns:a16="http://schemas.microsoft.com/office/drawing/2014/main" id="{85C4529F-D9E8-9C23-C2D1-D083B63018F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a:off x="5890878" y="-36512"/>
            <a:ext cx="6334668" cy="6894512"/>
          </a:xfrm>
          <a:prstGeom prst="rect">
            <a:avLst/>
          </a:prstGeom>
        </p:spPr>
      </p:pic>
      <p:sp>
        <p:nvSpPr>
          <p:cNvPr id="9" name="Subtitle 2">
            <a:extLst>
              <a:ext uri="{FF2B5EF4-FFF2-40B4-BE49-F238E27FC236}">
                <a16:creationId xmlns:a16="http://schemas.microsoft.com/office/drawing/2014/main" id="{C128F2D4-B3E5-044B-5D0B-D6DF6E0646B4}"/>
              </a:ext>
            </a:extLst>
          </p:cNvPr>
          <p:cNvSpPr txBox="1">
            <a:spLocks/>
          </p:cNvSpPr>
          <p:nvPr/>
        </p:nvSpPr>
        <p:spPr>
          <a:xfrm>
            <a:off x="551942" y="5637917"/>
            <a:ext cx="5774430" cy="307777"/>
          </a:xfrm>
          <a:prstGeom prst="rect">
            <a:avLst/>
          </a:prstGeom>
          <a:noFill/>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00" kern="1200">
                <a:solidFill>
                  <a:schemeClr val="tx1"/>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sz="1400" dirty="0">
                <a:solidFill>
                  <a:schemeClr val="bg1"/>
                </a:solidFill>
              </a:rPr>
              <a:t>Prepared by [Name Namesen], CHRO and [Name Namesen], Head of People and Culture</a:t>
            </a:r>
          </a:p>
        </p:txBody>
      </p:sp>
    </p:spTree>
    <p:extLst>
      <p:ext uri="{BB962C8B-B14F-4D97-AF65-F5344CB8AC3E}">
        <p14:creationId xmlns:p14="http://schemas.microsoft.com/office/powerpoint/2010/main" val="25201259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92DE0-0FF9-15CB-8620-3FCE231A3F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B16A5-BB48-5357-835A-63205D66B8DF}"/>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0EC6815F-6F2A-20F3-2E17-D554D287502C}"/>
              </a:ext>
            </a:extLst>
          </p:cNvPr>
          <p:cNvSpPr>
            <a:spLocks noGrp="1"/>
          </p:cNvSpPr>
          <p:nvPr>
            <p:ph type="body" sz="quarter" idx="17"/>
          </p:nvPr>
        </p:nvSpPr>
        <p:spPr/>
        <p:txBody>
          <a:bodyPr/>
          <a:lstStyle/>
          <a:p>
            <a:endParaRPr lang="en-US"/>
          </a:p>
        </p:txBody>
      </p:sp>
      <p:sp>
        <p:nvSpPr>
          <p:cNvPr id="4" name="Rectangle 3">
            <a:extLst>
              <a:ext uri="{FF2B5EF4-FFF2-40B4-BE49-F238E27FC236}">
                <a16:creationId xmlns:a16="http://schemas.microsoft.com/office/drawing/2014/main" id="{C00EEA2C-2A92-195C-3A93-C2010344AB5B}"/>
              </a:ext>
            </a:extLst>
          </p:cNvPr>
          <p:cNvSpPr/>
          <p:nvPr/>
        </p:nvSpPr>
        <p:spPr>
          <a:xfrm>
            <a:off x="554736" y="163068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Problem</a:t>
            </a:r>
          </a:p>
        </p:txBody>
      </p:sp>
      <p:sp>
        <p:nvSpPr>
          <p:cNvPr id="6" name="Rectangle 5">
            <a:extLst>
              <a:ext uri="{FF2B5EF4-FFF2-40B4-BE49-F238E27FC236}">
                <a16:creationId xmlns:a16="http://schemas.microsoft.com/office/drawing/2014/main" id="{26358D52-BD29-388D-EBD2-4055FE218B7A}"/>
              </a:ext>
            </a:extLst>
          </p:cNvPr>
          <p:cNvSpPr/>
          <p:nvPr/>
        </p:nvSpPr>
        <p:spPr>
          <a:xfrm>
            <a:off x="554736" y="281940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Business case objectives</a:t>
            </a:r>
          </a:p>
        </p:txBody>
      </p:sp>
      <p:sp>
        <p:nvSpPr>
          <p:cNvPr id="8" name="Rectangle 7">
            <a:extLst>
              <a:ext uri="{FF2B5EF4-FFF2-40B4-BE49-F238E27FC236}">
                <a16:creationId xmlns:a16="http://schemas.microsoft.com/office/drawing/2014/main" id="{DF1424E6-E7C9-04CA-0EE6-1713180D9A74}"/>
              </a:ext>
            </a:extLst>
          </p:cNvPr>
          <p:cNvSpPr/>
          <p:nvPr/>
        </p:nvSpPr>
        <p:spPr>
          <a:xfrm>
            <a:off x="554736" y="400812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Solution</a:t>
            </a:r>
          </a:p>
        </p:txBody>
      </p:sp>
      <p:sp>
        <p:nvSpPr>
          <p:cNvPr id="9" name="Rectangle 8">
            <a:extLst>
              <a:ext uri="{FF2B5EF4-FFF2-40B4-BE49-F238E27FC236}">
                <a16:creationId xmlns:a16="http://schemas.microsoft.com/office/drawing/2014/main" id="{C833D1DD-7F4A-0272-37CE-E2E691913ED6}"/>
              </a:ext>
            </a:extLst>
          </p:cNvPr>
          <p:cNvSpPr/>
          <p:nvPr/>
        </p:nvSpPr>
        <p:spPr>
          <a:xfrm>
            <a:off x="554736" y="519684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Sponsor</a:t>
            </a:r>
          </a:p>
        </p:txBody>
      </p:sp>
      <p:sp>
        <p:nvSpPr>
          <p:cNvPr id="10" name="Rectangle 9">
            <a:extLst>
              <a:ext uri="{FF2B5EF4-FFF2-40B4-BE49-F238E27FC236}">
                <a16:creationId xmlns:a16="http://schemas.microsoft.com/office/drawing/2014/main" id="{9DF5D043-E03E-9AED-A28E-5FA9F34FD87A}"/>
              </a:ext>
            </a:extLst>
          </p:cNvPr>
          <p:cNvSpPr/>
          <p:nvPr/>
        </p:nvSpPr>
        <p:spPr>
          <a:xfrm>
            <a:off x="2246376" y="163068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Employee absenteeism has increased since COVID-19, resulting in build up of backloaded tickets by 53.6% and an increase in costs per customer of 30.1% in 2024 YTD compared to 2020 levels</a:t>
            </a:r>
          </a:p>
        </p:txBody>
      </p:sp>
      <p:sp>
        <p:nvSpPr>
          <p:cNvPr id="11" name="Rectangle 10">
            <a:extLst>
              <a:ext uri="{FF2B5EF4-FFF2-40B4-BE49-F238E27FC236}">
                <a16:creationId xmlns:a16="http://schemas.microsoft.com/office/drawing/2014/main" id="{D4F3A943-3900-C4B7-ACBF-3C4108BE0710}"/>
              </a:ext>
            </a:extLst>
          </p:cNvPr>
          <p:cNvSpPr/>
          <p:nvPr/>
        </p:nvSpPr>
        <p:spPr>
          <a:xfrm>
            <a:off x="2246376" y="281940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pPr>
            <a:r>
              <a:rPr lang="en-US" sz="1400" dirty="0">
                <a:solidFill>
                  <a:schemeClr val="tx1"/>
                </a:solidFill>
              </a:rPr>
              <a:t>Three primary objectives:</a:t>
            </a:r>
          </a:p>
          <a:p>
            <a:pPr marL="342900" indent="-342900">
              <a:spcBef>
                <a:spcPts val="300"/>
              </a:spcBef>
              <a:buAutoNum type="arabicPeriod"/>
            </a:pPr>
            <a:r>
              <a:rPr lang="en-US" sz="1400" dirty="0">
                <a:solidFill>
                  <a:schemeClr val="tx1"/>
                </a:solidFill>
              </a:rPr>
              <a:t>Improve productivity and efficiency in the work processes</a:t>
            </a:r>
          </a:p>
          <a:p>
            <a:pPr marL="342900" indent="-342900">
              <a:spcBef>
                <a:spcPts val="300"/>
              </a:spcBef>
              <a:buAutoNum type="arabicPeriod"/>
            </a:pPr>
            <a:r>
              <a:rPr lang="en-US" sz="1400" dirty="0">
                <a:solidFill>
                  <a:schemeClr val="tx1"/>
                </a:solidFill>
              </a:rPr>
              <a:t>Improve employee satisfaction</a:t>
            </a:r>
          </a:p>
          <a:p>
            <a:pPr marL="342900" indent="-342900">
              <a:spcBef>
                <a:spcPts val="300"/>
              </a:spcBef>
              <a:buAutoNum type="arabicPeriod"/>
            </a:pPr>
            <a:r>
              <a:rPr lang="en-US" sz="1400" dirty="0">
                <a:solidFill>
                  <a:schemeClr val="tx1"/>
                </a:solidFill>
              </a:rPr>
              <a:t>Develop employee performance measurements</a:t>
            </a:r>
          </a:p>
        </p:txBody>
      </p:sp>
      <p:sp>
        <p:nvSpPr>
          <p:cNvPr id="12" name="Rectangle 11">
            <a:extLst>
              <a:ext uri="{FF2B5EF4-FFF2-40B4-BE49-F238E27FC236}">
                <a16:creationId xmlns:a16="http://schemas.microsoft.com/office/drawing/2014/main" id="{F9B14D84-C01D-8592-7D2D-9A62E131E442}"/>
              </a:ext>
            </a:extLst>
          </p:cNvPr>
          <p:cNvSpPr/>
          <p:nvPr/>
        </p:nvSpPr>
        <p:spPr>
          <a:xfrm>
            <a:off x="2246376" y="400812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400" dirty="0">
                <a:solidFill>
                  <a:schemeClr val="tx1"/>
                </a:solidFill>
              </a:rPr>
              <a:t>Plan and execute advancements to encourage employee involvement and participation</a:t>
            </a:r>
          </a:p>
          <a:p>
            <a:pPr marL="285750" indent="-285750">
              <a:spcBef>
                <a:spcPts val="300"/>
              </a:spcBef>
              <a:spcAft>
                <a:spcPts val="300"/>
              </a:spcAft>
              <a:buFont typeface="Arial" panose="020B0604020202020204" pitchFamily="34" charset="0"/>
              <a:buChar char="•"/>
            </a:pPr>
            <a:r>
              <a:rPr lang="en-US" sz="1400" dirty="0">
                <a:solidFill>
                  <a:schemeClr val="tx1"/>
                </a:solidFill>
              </a:rPr>
              <a:t>Develop performance improvement plan to educate and encourage employees to allow them to discover all their potential and encourage teamwork among employees</a:t>
            </a:r>
          </a:p>
          <a:p>
            <a:pPr marL="285750" indent="-285750">
              <a:spcBef>
                <a:spcPts val="300"/>
              </a:spcBef>
              <a:spcAft>
                <a:spcPts val="300"/>
              </a:spcAft>
              <a:buFont typeface="Arial" panose="020B0604020202020204" pitchFamily="34" charset="0"/>
              <a:buChar char="•"/>
            </a:pPr>
            <a:r>
              <a:rPr lang="en-US" sz="1400" dirty="0">
                <a:solidFill>
                  <a:schemeClr val="tx1"/>
                </a:solidFill>
              </a:rPr>
              <a:t>Foster culture of gratitude, appreciation, and feedback</a:t>
            </a:r>
          </a:p>
        </p:txBody>
      </p:sp>
      <p:sp>
        <p:nvSpPr>
          <p:cNvPr id="13" name="Rectangle 12">
            <a:extLst>
              <a:ext uri="{FF2B5EF4-FFF2-40B4-BE49-F238E27FC236}">
                <a16:creationId xmlns:a16="http://schemas.microsoft.com/office/drawing/2014/main" id="{DBD2BCC5-A1FF-9C59-7D42-2337143FC8FA}"/>
              </a:ext>
            </a:extLst>
          </p:cNvPr>
          <p:cNvSpPr/>
          <p:nvPr/>
        </p:nvSpPr>
        <p:spPr>
          <a:xfrm>
            <a:off x="2246376" y="519684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[Name Namesen], CHRO</a:t>
            </a:r>
          </a:p>
        </p:txBody>
      </p:sp>
      <p:cxnSp>
        <p:nvCxnSpPr>
          <p:cNvPr id="15" name="Straight Connector 14">
            <a:extLst>
              <a:ext uri="{FF2B5EF4-FFF2-40B4-BE49-F238E27FC236}">
                <a16:creationId xmlns:a16="http://schemas.microsoft.com/office/drawing/2014/main" id="{7DFD6B8D-B0B7-918C-6FB9-7295345A38FE}"/>
              </a:ext>
            </a:extLst>
          </p:cNvPr>
          <p:cNvCxnSpPr>
            <a:cxnSpLocks/>
          </p:cNvCxnSpPr>
          <p:nvPr/>
        </p:nvCxnSpPr>
        <p:spPr>
          <a:xfrm>
            <a:off x="554736" y="275653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51F319-0858-953D-89B3-98487D726425}"/>
              </a:ext>
            </a:extLst>
          </p:cNvPr>
          <p:cNvCxnSpPr>
            <a:cxnSpLocks/>
          </p:cNvCxnSpPr>
          <p:nvPr/>
        </p:nvCxnSpPr>
        <p:spPr>
          <a:xfrm>
            <a:off x="554736" y="394525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AC06C6-3F43-0116-A4AF-D51602A8221C}"/>
              </a:ext>
            </a:extLst>
          </p:cNvPr>
          <p:cNvCxnSpPr>
            <a:cxnSpLocks/>
          </p:cNvCxnSpPr>
          <p:nvPr/>
        </p:nvCxnSpPr>
        <p:spPr>
          <a:xfrm>
            <a:off x="554736" y="513397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28666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DA5B-2ECB-E52C-FE94-9FFA02830C4B}"/>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BB1F796-2971-B030-3ED1-C5D2B5AF3DC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5BB1F796-2971-B030-3ED1-C5D2B5AF3DC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BF921E2-CD36-40BA-801E-3DB9AD0CA797}"/>
              </a:ext>
            </a:extLst>
          </p:cNvPr>
          <p:cNvSpPr>
            <a:spLocks noGrp="1"/>
          </p:cNvSpPr>
          <p:nvPr>
            <p:ph type="title"/>
          </p:nvPr>
        </p:nvSpPr>
        <p:spPr>
          <a:xfrm>
            <a:off x="554735" y="1706563"/>
            <a:ext cx="4437395" cy="694944"/>
          </a:xfrm>
        </p:spPr>
        <p:txBody>
          <a:bodyPr vert="horz"/>
          <a:lstStyle/>
          <a:p>
            <a:r>
              <a:rPr lang="en-US" sz="4800" dirty="0"/>
              <a:t>The problem</a:t>
            </a:r>
          </a:p>
        </p:txBody>
      </p:sp>
      <p:sp>
        <p:nvSpPr>
          <p:cNvPr id="2" name="Text Placeholder 1">
            <a:extLst>
              <a:ext uri="{FF2B5EF4-FFF2-40B4-BE49-F238E27FC236}">
                <a16:creationId xmlns:a16="http://schemas.microsoft.com/office/drawing/2014/main" id="{B02ECBDC-51B8-9209-893B-410D1BAC54B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01883397-7474-95D4-C9D0-134E297AA2BF}"/>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1</a:t>
            </a:r>
          </a:p>
        </p:txBody>
      </p:sp>
    </p:spTree>
    <p:extLst>
      <p:ext uri="{BB962C8B-B14F-4D97-AF65-F5344CB8AC3E}">
        <p14:creationId xmlns:p14="http://schemas.microsoft.com/office/powerpoint/2010/main" val="32796213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4F8ACE41-BC5E-C1AC-5039-E02AC2D4BE0E}"/>
              </a:ext>
            </a:extLst>
          </p:cNvPr>
          <p:cNvGraphicFramePr>
            <a:graphicFrameLocks/>
          </p:cNvGraphicFramePr>
          <p:nvPr>
            <p:extLst>
              <p:ext uri="{D42A27DB-BD31-4B8C-83A1-F6EECF244321}">
                <p14:modId xmlns:p14="http://schemas.microsoft.com/office/powerpoint/2010/main" val="2187290036"/>
              </p:ext>
            </p:extLst>
          </p:nvPr>
        </p:nvGraphicFramePr>
        <p:xfrm>
          <a:off x="536295" y="2235200"/>
          <a:ext cx="11082528" cy="3975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Since COVID-19, we have seen an increase in employee absenteeism</a:t>
            </a:r>
            <a:endParaRPr lang="en-DK" dirty="0"/>
          </a:p>
        </p:txBody>
      </p:sp>
      <p:sp>
        <p:nvSpPr>
          <p:cNvPr id="22" name="Text Placeholder 21">
            <a:extLst>
              <a:ext uri="{FF2B5EF4-FFF2-40B4-BE49-F238E27FC236}">
                <a16:creationId xmlns:a16="http://schemas.microsoft.com/office/drawing/2014/main" id="{7FC8F40B-5D1C-B4BE-521D-17D6AAEC3DF3}"/>
              </a:ext>
            </a:extLst>
          </p:cNvPr>
          <p:cNvSpPr>
            <a:spLocks noGrp="1"/>
          </p:cNvSpPr>
          <p:nvPr>
            <p:ph type="body" sz="quarter" idx="17"/>
          </p:nvPr>
        </p:nvSpPr>
        <p:spPr/>
        <p:txBody>
          <a:bodyPr/>
          <a:lstStyle/>
          <a:p>
            <a:endParaRPr lang="en-US"/>
          </a:p>
        </p:txBody>
      </p:sp>
      <p:cxnSp>
        <p:nvCxnSpPr>
          <p:cNvPr id="28" name="Straight Arrow Connector 27">
            <a:extLst>
              <a:ext uri="{FF2B5EF4-FFF2-40B4-BE49-F238E27FC236}">
                <a16:creationId xmlns:a16="http://schemas.microsoft.com/office/drawing/2014/main" id="{2C0668A1-C70A-FB8B-4B14-4D2ABEB97FAB}"/>
              </a:ext>
            </a:extLst>
          </p:cNvPr>
          <p:cNvCxnSpPr>
            <a:cxnSpLocks/>
          </p:cNvCxnSpPr>
          <p:nvPr/>
        </p:nvCxnSpPr>
        <p:spPr>
          <a:xfrm flipV="1">
            <a:off x="1703721" y="3592701"/>
            <a:ext cx="4707601" cy="567912"/>
          </a:xfrm>
          <a:prstGeom prst="straightConnector1">
            <a:avLst/>
          </a:prstGeom>
          <a:noFill/>
          <a:ln w="15875" cap="flat" cmpd="sng" algn="ctr">
            <a:solidFill>
              <a:schemeClr val="accent1"/>
            </a:solidFill>
            <a:prstDash val="solid"/>
            <a:miter lim="800000"/>
            <a:headEnd type="none" w="med" len="med"/>
            <a:tailEnd type="triangle" w="med" len="med"/>
          </a:ln>
          <a:effectLst/>
        </p:spPr>
      </p:cxnSp>
      <p:cxnSp>
        <p:nvCxnSpPr>
          <p:cNvPr id="30" name="Straight Arrow Connector 29">
            <a:extLst>
              <a:ext uri="{FF2B5EF4-FFF2-40B4-BE49-F238E27FC236}">
                <a16:creationId xmlns:a16="http://schemas.microsoft.com/office/drawing/2014/main" id="{3CCC77A6-F6A6-32FF-708B-385F91F4B914}"/>
              </a:ext>
            </a:extLst>
          </p:cNvPr>
          <p:cNvCxnSpPr>
            <a:cxnSpLocks/>
          </p:cNvCxnSpPr>
          <p:nvPr/>
        </p:nvCxnSpPr>
        <p:spPr>
          <a:xfrm flipV="1">
            <a:off x="6411322" y="2235200"/>
            <a:ext cx="4318591" cy="1278965"/>
          </a:xfrm>
          <a:prstGeom prst="straightConnector1">
            <a:avLst/>
          </a:prstGeom>
          <a:noFill/>
          <a:ln w="15875" cap="flat" cmpd="sng" algn="ctr">
            <a:solidFill>
              <a:schemeClr val="accent1"/>
            </a:solidFill>
            <a:prstDash val="solid"/>
            <a:miter lim="800000"/>
            <a:headEnd type="none" w="med" len="med"/>
            <a:tailEnd type="triangle" w="med" len="med"/>
          </a:ln>
          <a:effectLst/>
        </p:spPr>
      </p:cxnSp>
      <p:sp>
        <p:nvSpPr>
          <p:cNvPr id="37" name="Oval 36">
            <a:extLst>
              <a:ext uri="{FF2B5EF4-FFF2-40B4-BE49-F238E27FC236}">
                <a16:creationId xmlns:a16="http://schemas.microsoft.com/office/drawing/2014/main" id="{227ECF3C-3EDF-9F42-7CC3-46932B2DD843}"/>
              </a:ext>
            </a:extLst>
          </p:cNvPr>
          <p:cNvSpPr>
            <a:spLocks/>
          </p:cNvSpPr>
          <p:nvPr/>
        </p:nvSpPr>
        <p:spPr>
          <a:xfrm>
            <a:off x="3609511" y="3711461"/>
            <a:ext cx="896019" cy="330391"/>
          </a:xfrm>
          <a:prstGeom prst="ellipse">
            <a:avLst/>
          </a:prstGeom>
          <a:solidFill>
            <a:schemeClr val="accent1"/>
          </a:solidFill>
          <a:ln w="15875">
            <a:solidFill>
              <a:schemeClr val="accent1"/>
            </a:solid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400" i="0" u="none" strike="noStrike" kern="0" cap="none" spc="0" normalizeH="0" baseline="0" noProof="0" dirty="0">
                <a:ln>
                  <a:noFill/>
                </a:ln>
                <a:solidFill>
                  <a:schemeClr val="bg1"/>
                </a:solidFill>
                <a:effectLst/>
                <a:uLnTx/>
                <a:uFillTx/>
              </a:rPr>
              <a:t>8.2%</a:t>
            </a:r>
            <a:endParaRPr kumimoji="0" lang="en-US" sz="1400" i="0" u="none" strike="noStrike" kern="0" cap="none" spc="0" normalizeH="0" baseline="0" noProof="0" dirty="0">
              <a:ln>
                <a:noFill/>
              </a:ln>
              <a:solidFill>
                <a:schemeClr val="bg1"/>
              </a:solidFill>
              <a:effectLst/>
              <a:uLnTx/>
              <a:uFillTx/>
            </a:endParaRPr>
          </a:p>
        </p:txBody>
      </p:sp>
      <p:sp>
        <p:nvSpPr>
          <p:cNvPr id="38" name="Oval 37">
            <a:extLst>
              <a:ext uri="{FF2B5EF4-FFF2-40B4-BE49-F238E27FC236}">
                <a16:creationId xmlns:a16="http://schemas.microsoft.com/office/drawing/2014/main" id="{5E7C82EC-0C64-D392-2763-5FC55B1B19C7}"/>
              </a:ext>
            </a:extLst>
          </p:cNvPr>
          <p:cNvSpPr>
            <a:spLocks/>
          </p:cNvSpPr>
          <p:nvPr/>
        </p:nvSpPr>
        <p:spPr>
          <a:xfrm>
            <a:off x="8122607" y="2709486"/>
            <a:ext cx="896019" cy="330391"/>
          </a:xfrm>
          <a:prstGeom prst="ellipse">
            <a:avLst/>
          </a:prstGeom>
          <a:solidFill>
            <a:schemeClr val="accent1"/>
          </a:solidFill>
          <a:ln w="15875">
            <a:solidFill>
              <a:schemeClr val="accent1"/>
            </a:solid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400" i="0" u="none" strike="noStrike" kern="0" cap="none" spc="0" normalizeH="0" baseline="0" noProof="0" dirty="0">
                <a:ln>
                  <a:noFill/>
                </a:ln>
                <a:solidFill>
                  <a:schemeClr val="bg1"/>
                </a:solidFill>
                <a:effectLst/>
                <a:uLnTx/>
                <a:uFillTx/>
              </a:rPr>
              <a:t>16.6%</a:t>
            </a:r>
            <a:endParaRPr kumimoji="0" lang="en-US" sz="1400" i="0" u="none" strike="noStrike" kern="0" cap="none" spc="0" normalizeH="0" baseline="0" noProof="0" dirty="0">
              <a:ln>
                <a:noFill/>
              </a:ln>
              <a:solidFill>
                <a:schemeClr val="bg1"/>
              </a:solidFill>
              <a:effectLst/>
              <a:uLnTx/>
              <a:uFillTx/>
            </a:endParaRPr>
          </a:p>
        </p:txBody>
      </p:sp>
      <p:sp>
        <p:nvSpPr>
          <p:cNvPr id="6" name="TextBox 5">
            <a:extLst>
              <a:ext uri="{FF2B5EF4-FFF2-40B4-BE49-F238E27FC236}">
                <a16:creationId xmlns:a16="http://schemas.microsoft.com/office/drawing/2014/main" id="{62A65932-1ED7-5BFB-9872-B4E320D808CB}"/>
              </a:ext>
            </a:extLst>
          </p:cNvPr>
          <p:cNvSpPr txBox="1"/>
          <p:nvPr/>
        </p:nvSpPr>
        <p:spPr>
          <a:xfrm>
            <a:off x="554735" y="1717987"/>
            <a:ext cx="501738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panose="020B0604020202020204"/>
                <a:ea typeface="+mn-ea"/>
                <a:cs typeface="+mn-cs"/>
              </a:rPr>
              <a:t>Employee absenteeism, </a:t>
            </a:r>
            <a:r>
              <a:rPr kumimoji="0" lang="en-GB" sz="16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FTEs (full-</a:t>
            </a:r>
            <a:r>
              <a:rPr lang="en-GB" sz="1600" dirty="0">
                <a:solidFill>
                  <a:schemeClr val="bg1">
                    <a:lumMod val="65000"/>
                  </a:schemeClr>
                </a:solidFill>
                <a:latin typeface="Arial" panose="020B0604020202020204"/>
              </a:rPr>
              <a:t>year equivalent)</a:t>
            </a:r>
            <a:endParaRPr kumimoji="0" lang="en-GB" sz="1600" b="0" i="0" u="none" strike="noStrike" kern="1200" cap="none" spc="0" normalizeH="0" baseline="0" noProof="0" dirty="0">
              <a:ln>
                <a:noFill/>
              </a:ln>
              <a:solidFill>
                <a:schemeClr val="bg1">
                  <a:lumMod val="65000"/>
                </a:schemeClr>
              </a:solidFill>
              <a:effectLst/>
              <a:uLnTx/>
              <a:uFillTx/>
              <a:latin typeface="Arial" panose="020B0604020202020204"/>
            </a:endParaRPr>
          </a:p>
        </p:txBody>
      </p:sp>
      <p:sp>
        <p:nvSpPr>
          <p:cNvPr id="7" name="Google Shape;507;p14">
            <a:extLst>
              <a:ext uri="{FF2B5EF4-FFF2-40B4-BE49-F238E27FC236}">
                <a16:creationId xmlns:a16="http://schemas.microsoft.com/office/drawing/2014/main" id="{D20A5F0C-77D2-6D0E-E629-1D2EF9A4209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Employee database</a:t>
            </a:r>
            <a:endParaRPr sz="900" b="0" i="0" u="none" strike="noStrike" cap="none" dirty="0">
              <a:latin typeface="Arial"/>
              <a:ea typeface="Arial"/>
              <a:cs typeface="Arial"/>
              <a:sym typeface="Arial"/>
            </a:endParaRPr>
          </a:p>
        </p:txBody>
      </p:sp>
      <p:cxnSp>
        <p:nvCxnSpPr>
          <p:cNvPr id="16" name="Straight Connector 15">
            <a:extLst>
              <a:ext uri="{FF2B5EF4-FFF2-40B4-BE49-F238E27FC236}">
                <a16:creationId xmlns:a16="http://schemas.microsoft.com/office/drawing/2014/main" id="{C728DC40-E9B6-6026-8F9B-DF15ABEBEDA6}"/>
              </a:ext>
            </a:extLst>
          </p:cNvPr>
          <p:cNvCxnSpPr>
            <a:cxnSpLocks/>
          </p:cNvCxnSpPr>
          <p:nvPr/>
        </p:nvCxnSpPr>
        <p:spPr>
          <a:xfrm>
            <a:off x="6176962" y="2379106"/>
            <a:ext cx="0" cy="3393125"/>
          </a:xfrm>
          <a:prstGeom prst="line">
            <a:avLst/>
          </a:prstGeom>
          <a:ln w="31750" cap="sq">
            <a:solidFill>
              <a:schemeClr val="accent2"/>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1C72D9C-3EA1-39C0-1FE7-89024A23470D}"/>
              </a:ext>
            </a:extLst>
          </p:cNvPr>
          <p:cNvSpPr/>
          <p:nvPr/>
        </p:nvSpPr>
        <p:spPr>
          <a:xfrm>
            <a:off x="5521324" y="2056541"/>
            <a:ext cx="1311276" cy="29295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COVID-19</a:t>
            </a:r>
          </a:p>
        </p:txBody>
      </p:sp>
    </p:spTree>
    <p:extLst>
      <p:ext uri="{BB962C8B-B14F-4D97-AF65-F5344CB8AC3E}">
        <p14:creationId xmlns:p14="http://schemas.microsoft.com/office/powerpoint/2010/main" val="28025056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This has resulted in a build up of backloaded tickets and rising costs per customer, risking both customer satisfaction and </a:t>
            </a:r>
            <a:r>
              <a:rPr lang="en-US" dirty="0" err="1"/>
              <a:t>BigCo’s</a:t>
            </a:r>
            <a:r>
              <a:rPr lang="en-US" dirty="0"/>
              <a:t> bottom line</a:t>
            </a:r>
            <a:endParaRPr lang="en-DK"/>
          </a:p>
        </p:txBody>
      </p:sp>
      <p:sp>
        <p:nvSpPr>
          <p:cNvPr id="8" name="Text Placeholder 7">
            <a:extLst>
              <a:ext uri="{FF2B5EF4-FFF2-40B4-BE49-F238E27FC236}">
                <a16:creationId xmlns:a16="http://schemas.microsoft.com/office/drawing/2014/main" id="{F41F4665-9BA0-BBAE-4067-66735A91815F}"/>
              </a:ext>
            </a:extLst>
          </p:cNvPr>
          <p:cNvSpPr>
            <a:spLocks noGrp="1"/>
          </p:cNvSpPr>
          <p:nvPr>
            <p:ph type="body" sz="quarter" idx="17"/>
          </p:nvPr>
        </p:nvSpPr>
        <p:spPr/>
        <p:txBody>
          <a:bodyPr/>
          <a:lstStyle/>
          <a:p>
            <a:endParaRPr lang="en-US"/>
          </a:p>
        </p:txBody>
      </p:sp>
      <p:sp>
        <p:nvSpPr>
          <p:cNvPr id="82" name="TextBox 81">
            <a:extLst>
              <a:ext uri="{FF2B5EF4-FFF2-40B4-BE49-F238E27FC236}">
                <a16:creationId xmlns:a16="http://schemas.microsoft.com/office/drawing/2014/main" id="{8BE3591C-DF0C-D842-B209-880DAEDE9586}"/>
              </a:ext>
            </a:extLst>
          </p:cNvPr>
          <p:cNvSpPr txBox="1"/>
          <p:nvPr/>
        </p:nvSpPr>
        <p:spPr>
          <a:xfrm>
            <a:off x="554736"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Ticket backlog has risen by 53.6% since 2020, which is dramatically more than historic levels</a:t>
            </a:r>
          </a:p>
        </p:txBody>
      </p:sp>
      <p:sp>
        <p:nvSpPr>
          <p:cNvPr id="83" name="TextBox 82">
            <a:extLst>
              <a:ext uri="{FF2B5EF4-FFF2-40B4-BE49-F238E27FC236}">
                <a16:creationId xmlns:a16="http://schemas.microsoft.com/office/drawing/2014/main" id="{E3EDCC31-177A-234F-84CE-145754C29DB8}"/>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Serving each customer has also become drastically more expensive since COVID-19</a:t>
            </a:r>
          </a:p>
        </p:txBody>
      </p:sp>
      <p:cxnSp>
        <p:nvCxnSpPr>
          <p:cNvPr id="4" name="Straight Connector 3">
            <a:extLst>
              <a:ext uri="{FF2B5EF4-FFF2-40B4-BE49-F238E27FC236}">
                <a16:creationId xmlns:a16="http://schemas.microsoft.com/office/drawing/2014/main" id="{3AF9D0EC-235C-E443-A209-07EFE2CA59A7}"/>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408A58-EE2A-2643-959E-FE505E892143}"/>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71F91979-5552-8641-AC2C-0F90C6A33D3B}"/>
              </a:ext>
            </a:extLst>
          </p:cNvPr>
          <p:cNvSpPr txBox="1"/>
          <p:nvPr/>
        </p:nvSpPr>
        <p:spPr>
          <a:xfrm>
            <a:off x="554735" y="2379723"/>
            <a:ext cx="246172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Ticket backlog,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#of open tickets</a:t>
            </a:r>
          </a:p>
        </p:txBody>
      </p:sp>
      <p:sp>
        <p:nvSpPr>
          <p:cNvPr id="146" name="TextBox 145">
            <a:extLst>
              <a:ext uri="{FF2B5EF4-FFF2-40B4-BE49-F238E27FC236}">
                <a16:creationId xmlns:a16="http://schemas.microsoft.com/office/drawing/2014/main" id="{DB15A90C-A0BE-2740-89BF-330919B6B436}"/>
              </a:ext>
            </a:extLst>
          </p:cNvPr>
          <p:cNvSpPr txBox="1"/>
          <p:nvPr/>
        </p:nvSpPr>
        <p:spPr>
          <a:xfrm>
            <a:off x="6381446" y="2379723"/>
            <a:ext cx="41087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a:rPr>
              <a:t>Avg. c</a:t>
            </a:r>
            <a:r>
              <a:rPr kumimoji="0" lang="en-GB" sz="1200" b="1" i="0" u="none" strike="noStrike" kern="1200" cap="none" spc="0" normalizeH="0" baseline="0" noProof="0" dirty="0" err="1">
                <a:ln>
                  <a:noFill/>
                </a:ln>
                <a:effectLst/>
                <a:uLnTx/>
                <a:uFillTx/>
                <a:latin typeface="Arial" panose="020B0604020202020204"/>
                <a:ea typeface="+mn-ea"/>
                <a:cs typeface="+mn-cs"/>
              </a:rPr>
              <a:t>ost</a:t>
            </a:r>
            <a:r>
              <a:rPr kumimoji="0" lang="en-GB" sz="1200" b="1" i="0" u="none" strike="noStrike" kern="1200" cap="none" spc="0" normalizeH="0" baseline="0" noProof="0" dirty="0">
                <a:ln>
                  <a:noFill/>
                </a:ln>
                <a:effectLst/>
                <a:uLnTx/>
                <a:uFillTx/>
                <a:latin typeface="Arial" panose="020B0604020202020204"/>
                <a:ea typeface="+mn-ea"/>
                <a:cs typeface="+mn-cs"/>
              </a:rPr>
              <a:t> per customer, </a:t>
            </a:r>
            <a:r>
              <a:rPr lang="en-GB" sz="1200" dirty="0">
                <a:solidFill>
                  <a:schemeClr val="bg1">
                    <a:lumMod val="65000"/>
                  </a:schemeClr>
                </a:solidFill>
                <a:latin typeface="Arial" panose="020B0604020202020204"/>
              </a:rPr>
              <a:t>k</a:t>
            </a:r>
            <a:r>
              <a:rPr kumimoji="0" lang="en-GB" sz="120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USD</a:t>
            </a:r>
          </a:p>
        </p:txBody>
      </p:sp>
      <p:sp>
        <p:nvSpPr>
          <p:cNvPr id="3" name="Google Shape;507;p14">
            <a:extLst>
              <a:ext uri="{FF2B5EF4-FFF2-40B4-BE49-F238E27FC236}">
                <a16:creationId xmlns:a16="http://schemas.microsoft.com/office/drawing/2014/main" id="{ED81D679-2BEE-736E-489D-2D8E4C0612C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Finance; JIRA</a:t>
            </a:r>
            <a:endParaRPr sz="900" b="0" i="0" u="none" strike="noStrike" cap="none" dirty="0">
              <a:latin typeface="Arial"/>
              <a:ea typeface="Arial"/>
              <a:cs typeface="Arial"/>
              <a:sym typeface="Arial"/>
            </a:endParaRPr>
          </a:p>
        </p:txBody>
      </p:sp>
      <p:graphicFrame>
        <p:nvGraphicFramePr>
          <p:cNvPr id="9" name="Chart 8">
            <a:extLst>
              <a:ext uri="{FF2B5EF4-FFF2-40B4-BE49-F238E27FC236}">
                <a16:creationId xmlns:a16="http://schemas.microsoft.com/office/drawing/2014/main" id="{959BD368-E907-F04D-69F5-7DBDD6C0CE6A}"/>
              </a:ext>
            </a:extLst>
          </p:cNvPr>
          <p:cNvGraphicFramePr>
            <a:graphicFrameLocks/>
          </p:cNvGraphicFramePr>
          <p:nvPr>
            <p:extLst>
              <p:ext uri="{D42A27DB-BD31-4B8C-83A1-F6EECF244321}">
                <p14:modId xmlns:p14="http://schemas.microsoft.com/office/powerpoint/2010/main" val="450229938"/>
              </p:ext>
            </p:extLst>
          </p:nvPr>
        </p:nvGraphicFramePr>
        <p:xfrm>
          <a:off x="536296" y="3107079"/>
          <a:ext cx="5259690" cy="3032982"/>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Arrow Connector 9">
            <a:extLst>
              <a:ext uri="{FF2B5EF4-FFF2-40B4-BE49-F238E27FC236}">
                <a16:creationId xmlns:a16="http://schemas.microsoft.com/office/drawing/2014/main" id="{F86F877A-13CA-8C7C-A25F-27CBC6086424}"/>
              </a:ext>
            </a:extLst>
          </p:cNvPr>
          <p:cNvCxnSpPr>
            <a:cxnSpLocks/>
          </p:cNvCxnSpPr>
          <p:nvPr/>
        </p:nvCxnSpPr>
        <p:spPr>
          <a:xfrm>
            <a:off x="3407568" y="2742510"/>
            <a:ext cx="2128782" cy="0"/>
          </a:xfrm>
          <a:prstGeom prst="straightConnector1">
            <a:avLst/>
          </a:prstGeom>
          <a:noFill/>
          <a:ln w="15875" cap="flat" cmpd="sng" algn="ctr">
            <a:solidFill>
              <a:schemeClr val="tx1"/>
            </a:solidFill>
            <a:prstDash val="solid"/>
            <a:miter lim="800000"/>
            <a:headEnd type="none" w="med" len="med"/>
            <a:tailEnd type="none" w="med" len="med"/>
          </a:ln>
          <a:effectLst/>
        </p:spPr>
      </p:cxnSp>
      <p:sp>
        <p:nvSpPr>
          <p:cNvPr id="11" name="Oval 10">
            <a:extLst>
              <a:ext uri="{FF2B5EF4-FFF2-40B4-BE49-F238E27FC236}">
                <a16:creationId xmlns:a16="http://schemas.microsoft.com/office/drawing/2014/main" id="{35AA0A1B-CC62-FB2B-638F-0E8BF2B30E27}"/>
              </a:ext>
            </a:extLst>
          </p:cNvPr>
          <p:cNvSpPr>
            <a:spLocks/>
          </p:cNvSpPr>
          <p:nvPr/>
        </p:nvSpPr>
        <p:spPr>
          <a:xfrm>
            <a:off x="4023950" y="2577314"/>
            <a:ext cx="896019" cy="330391"/>
          </a:xfrm>
          <a:prstGeom prst="ellipse">
            <a:avLst/>
          </a:prstGeom>
          <a:solidFill>
            <a:schemeClr val="accent2"/>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+53.6%</a:t>
            </a:r>
            <a:endParaRPr kumimoji="0" lang="en-US" sz="1200" i="0" u="none" strike="noStrike" kern="0" cap="none" spc="0" normalizeH="0" baseline="0" noProof="0" dirty="0">
              <a:ln>
                <a:noFill/>
              </a:ln>
              <a:solidFill>
                <a:schemeClr val="bg1"/>
              </a:solidFill>
              <a:effectLst/>
              <a:uLnTx/>
              <a:uFillTx/>
            </a:endParaRPr>
          </a:p>
        </p:txBody>
      </p:sp>
      <p:cxnSp>
        <p:nvCxnSpPr>
          <p:cNvPr id="14" name="Straight Arrow Connector 13">
            <a:extLst>
              <a:ext uri="{FF2B5EF4-FFF2-40B4-BE49-F238E27FC236}">
                <a16:creationId xmlns:a16="http://schemas.microsoft.com/office/drawing/2014/main" id="{5A27C0BB-573B-672C-30DF-9A3F9E05291E}"/>
              </a:ext>
            </a:extLst>
          </p:cNvPr>
          <p:cNvCxnSpPr>
            <a:cxnSpLocks/>
          </p:cNvCxnSpPr>
          <p:nvPr/>
        </p:nvCxnSpPr>
        <p:spPr>
          <a:xfrm>
            <a:off x="3407568" y="2742510"/>
            <a:ext cx="0" cy="1006796"/>
          </a:xfrm>
          <a:prstGeom prst="straightConnector1">
            <a:avLst/>
          </a:prstGeom>
          <a:noFill/>
          <a:ln w="15875" cap="flat" cmpd="sng" algn="ctr">
            <a:solidFill>
              <a:schemeClr val="tx1"/>
            </a:solidFill>
            <a:prstDash val="solid"/>
            <a:miter lim="800000"/>
            <a:headEnd type="none" w="med" len="med"/>
            <a:tailEnd type="none" w="med" len="med"/>
          </a:ln>
          <a:effectLst/>
        </p:spPr>
      </p:cxnSp>
      <p:cxnSp>
        <p:nvCxnSpPr>
          <p:cNvPr id="19" name="Straight Arrow Connector 18">
            <a:extLst>
              <a:ext uri="{FF2B5EF4-FFF2-40B4-BE49-F238E27FC236}">
                <a16:creationId xmlns:a16="http://schemas.microsoft.com/office/drawing/2014/main" id="{2AAF3488-71DC-6F0E-8B44-B0C94642847F}"/>
              </a:ext>
            </a:extLst>
          </p:cNvPr>
          <p:cNvCxnSpPr>
            <a:cxnSpLocks/>
          </p:cNvCxnSpPr>
          <p:nvPr/>
        </p:nvCxnSpPr>
        <p:spPr>
          <a:xfrm>
            <a:off x="5536350" y="2742510"/>
            <a:ext cx="0" cy="421949"/>
          </a:xfrm>
          <a:prstGeom prst="straightConnector1">
            <a:avLst/>
          </a:prstGeom>
          <a:noFill/>
          <a:ln w="15875" cap="flat" cmpd="sng" algn="ctr">
            <a:solidFill>
              <a:schemeClr val="tx1"/>
            </a:solidFill>
            <a:prstDash val="solid"/>
            <a:miter lim="800000"/>
            <a:headEnd type="none" w="med" len="med"/>
            <a:tailEnd type="triangle" w="med" len="med"/>
          </a:ln>
          <a:effectLst/>
        </p:spPr>
      </p:cxnSp>
      <p:graphicFrame>
        <p:nvGraphicFramePr>
          <p:cNvPr id="25" name="Chart 24">
            <a:extLst>
              <a:ext uri="{FF2B5EF4-FFF2-40B4-BE49-F238E27FC236}">
                <a16:creationId xmlns:a16="http://schemas.microsoft.com/office/drawing/2014/main" id="{B9F132FA-AE3F-9D22-0375-5A13B4F753CC}"/>
              </a:ext>
            </a:extLst>
          </p:cNvPr>
          <p:cNvGraphicFramePr>
            <a:graphicFrameLocks/>
          </p:cNvGraphicFramePr>
          <p:nvPr>
            <p:extLst>
              <p:ext uri="{D42A27DB-BD31-4B8C-83A1-F6EECF244321}">
                <p14:modId xmlns:p14="http://schemas.microsoft.com/office/powerpoint/2010/main" val="432034371"/>
              </p:ext>
            </p:extLst>
          </p:nvPr>
        </p:nvGraphicFramePr>
        <p:xfrm>
          <a:off x="6381447" y="3107079"/>
          <a:ext cx="5259690" cy="3032982"/>
        </p:xfrm>
        <a:graphic>
          <a:graphicData uri="http://schemas.openxmlformats.org/drawingml/2006/chart">
            <c:chart xmlns:c="http://schemas.openxmlformats.org/drawingml/2006/chart" xmlns:r="http://schemas.openxmlformats.org/officeDocument/2006/relationships" r:id="rId4"/>
          </a:graphicData>
        </a:graphic>
      </p:graphicFrame>
      <p:cxnSp>
        <p:nvCxnSpPr>
          <p:cNvPr id="26" name="Straight Arrow Connector 25">
            <a:extLst>
              <a:ext uri="{FF2B5EF4-FFF2-40B4-BE49-F238E27FC236}">
                <a16:creationId xmlns:a16="http://schemas.microsoft.com/office/drawing/2014/main" id="{CD6DF7D4-F9EE-8560-6CB7-6FF5B0A3CAA5}"/>
              </a:ext>
            </a:extLst>
          </p:cNvPr>
          <p:cNvCxnSpPr>
            <a:cxnSpLocks/>
          </p:cNvCxnSpPr>
          <p:nvPr/>
        </p:nvCxnSpPr>
        <p:spPr>
          <a:xfrm>
            <a:off x="9160668" y="2742510"/>
            <a:ext cx="2128782" cy="0"/>
          </a:xfrm>
          <a:prstGeom prst="straightConnector1">
            <a:avLst/>
          </a:prstGeom>
          <a:noFill/>
          <a:ln w="15875" cap="flat" cmpd="sng" algn="ctr">
            <a:solidFill>
              <a:schemeClr val="tx1"/>
            </a:solidFill>
            <a:prstDash val="solid"/>
            <a:miter lim="800000"/>
            <a:headEnd type="none" w="med" len="med"/>
            <a:tailEnd type="none" w="med" len="med"/>
          </a:ln>
          <a:effectLst/>
        </p:spPr>
      </p:cxnSp>
      <p:sp>
        <p:nvSpPr>
          <p:cNvPr id="27" name="Oval 26">
            <a:extLst>
              <a:ext uri="{FF2B5EF4-FFF2-40B4-BE49-F238E27FC236}">
                <a16:creationId xmlns:a16="http://schemas.microsoft.com/office/drawing/2014/main" id="{8633A511-3C79-3788-1A97-1ECA2A832CF6}"/>
              </a:ext>
            </a:extLst>
          </p:cNvPr>
          <p:cNvSpPr>
            <a:spLocks/>
          </p:cNvSpPr>
          <p:nvPr/>
        </p:nvSpPr>
        <p:spPr>
          <a:xfrm>
            <a:off x="9777050" y="2577314"/>
            <a:ext cx="896019" cy="330391"/>
          </a:xfrm>
          <a:prstGeom prst="ellipse">
            <a:avLst/>
          </a:prstGeom>
          <a:solidFill>
            <a:schemeClr val="accent3"/>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+30.1%</a:t>
            </a:r>
            <a:endParaRPr kumimoji="0" lang="en-US" sz="1200" i="0" u="none" strike="noStrike" kern="0" cap="none" spc="0" normalizeH="0" baseline="0" noProof="0" dirty="0">
              <a:ln>
                <a:noFill/>
              </a:ln>
              <a:solidFill>
                <a:schemeClr val="bg1"/>
              </a:solidFill>
              <a:effectLst/>
              <a:uLnTx/>
              <a:uFillTx/>
            </a:endParaRPr>
          </a:p>
        </p:txBody>
      </p:sp>
      <p:cxnSp>
        <p:nvCxnSpPr>
          <p:cNvPr id="28" name="Straight Arrow Connector 27">
            <a:extLst>
              <a:ext uri="{FF2B5EF4-FFF2-40B4-BE49-F238E27FC236}">
                <a16:creationId xmlns:a16="http://schemas.microsoft.com/office/drawing/2014/main" id="{4F1EB15E-3EDD-1327-9C99-C6C4D42DA16A}"/>
              </a:ext>
            </a:extLst>
          </p:cNvPr>
          <p:cNvCxnSpPr>
            <a:cxnSpLocks/>
          </p:cNvCxnSpPr>
          <p:nvPr/>
        </p:nvCxnSpPr>
        <p:spPr>
          <a:xfrm>
            <a:off x="9160668" y="2742510"/>
            <a:ext cx="0" cy="714262"/>
          </a:xfrm>
          <a:prstGeom prst="straightConnector1">
            <a:avLst/>
          </a:prstGeom>
          <a:noFill/>
          <a:ln w="15875" cap="flat" cmpd="sng" algn="ctr">
            <a:solidFill>
              <a:schemeClr val="tx1"/>
            </a:solidFill>
            <a:prstDash val="solid"/>
            <a:miter lim="800000"/>
            <a:headEnd type="none" w="med" len="med"/>
            <a:tailEnd type="none" w="med" len="med"/>
          </a:ln>
          <a:effectLst/>
        </p:spPr>
      </p:cxnSp>
      <p:cxnSp>
        <p:nvCxnSpPr>
          <p:cNvPr id="29" name="Straight Arrow Connector 28">
            <a:extLst>
              <a:ext uri="{FF2B5EF4-FFF2-40B4-BE49-F238E27FC236}">
                <a16:creationId xmlns:a16="http://schemas.microsoft.com/office/drawing/2014/main" id="{0200D645-67F8-D098-D2A9-FFA5F0E25BFC}"/>
              </a:ext>
            </a:extLst>
          </p:cNvPr>
          <p:cNvCxnSpPr>
            <a:cxnSpLocks/>
          </p:cNvCxnSpPr>
          <p:nvPr/>
        </p:nvCxnSpPr>
        <p:spPr>
          <a:xfrm>
            <a:off x="11289450" y="2742510"/>
            <a:ext cx="0" cy="364569"/>
          </a:xfrm>
          <a:prstGeom prst="straightConnector1">
            <a:avLst/>
          </a:prstGeom>
          <a:noFill/>
          <a:ln w="15875" cap="flat" cmpd="sng" algn="ctr">
            <a:solidFill>
              <a:schemeClr val="tx1"/>
            </a:solidFill>
            <a:prstDash val="solid"/>
            <a:miter lim="800000"/>
            <a:headEnd type="none" w="med" len="med"/>
            <a:tailEnd type="triangle" w="med" len="med"/>
          </a:ln>
          <a:effectLst/>
        </p:spPr>
      </p:cxnSp>
    </p:spTree>
    <p:extLst>
      <p:ext uri="{BB962C8B-B14F-4D97-AF65-F5344CB8AC3E}">
        <p14:creationId xmlns:p14="http://schemas.microsoft.com/office/powerpoint/2010/main" val="34011742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9119A-F80E-2109-FFDD-48D203B74486}"/>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5D3ABF8-DCD0-035F-A251-EC2CCF2BA3D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8" name="think-cell data - do not delete" hidden="1">
                        <a:extLst>
                          <a:ext uri="{FF2B5EF4-FFF2-40B4-BE49-F238E27FC236}">
                            <a16:creationId xmlns:a16="http://schemas.microsoft.com/office/drawing/2014/main" id="{95D3ABF8-DCD0-035F-A251-EC2CCF2BA3D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object 2">
            <a:extLst>
              <a:ext uri="{FF2B5EF4-FFF2-40B4-BE49-F238E27FC236}">
                <a16:creationId xmlns:a16="http://schemas.microsoft.com/office/drawing/2014/main" id="{2D582B1F-B814-7E3D-BEF6-D780E6C63CAB}"/>
              </a:ext>
            </a:extLst>
          </p:cNvPr>
          <p:cNvSpPr txBox="1">
            <a:spLocks noGrp="1"/>
          </p:cNvSpPr>
          <p:nvPr>
            <p:ph type="title"/>
          </p:nvPr>
        </p:nvSpPr>
        <p:spPr>
          <a:xfrm>
            <a:off x="554736" y="445488"/>
            <a:ext cx="11082528" cy="641124"/>
          </a:xfrm>
        </p:spPr>
        <p:txBody>
          <a:bodyPr vert="horz" wrap="square" lIns="0" tIns="253924" rIns="0" bIns="0" rtlCol="0" anchor="b" anchorCtr="0">
            <a:spAutoFit/>
          </a:bodyPr>
          <a:lstStyle/>
          <a:p>
            <a:r>
              <a:rPr lang="en-US" dirty="0"/>
              <a:t>Our analysis shows absenteeism is driven by five main factors</a:t>
            </a:r>
          </a:p>
        </p:txBody>
      </p:sp>
      <p:sp>
        <p:nvSpPr>
          <p:cNvPr id="7" name="Text Placeholder 6">
            <a:extLst>
              <a:ext uri="{FF2B5EF4-FFF2-40B4-BE49-F238E27FC236}">
                <a16:creationId xmlns:a16="http://schemas.microsoft.com/office/drawing/2014/main" id="{E58F9920-3843-4C71-CC18-5A57B8D10318}"/>
              </a:ext>
            </a:extLst>
          </p:cNvPr>
          <p:cNvSpPr>
            <a:spLocks noGrp="1"/>
          </p:cNvSpPr>
          <p:nvPr>
            <p:ph type="body" sz="quarter" idx="17"/>
          </p:nvPr>
        </p:nvSpPr>
        <p:spPr/>
        <p:txBody>
          <a:bodyPr/>
          <a:lstStyle/>
          <a:p>
            <a:endParaRPr lang="en-US"/>
          </a:p>
        </p:txBody>
      </p:sp>
      <p:sp>
        <p:nvSpPr>
          <p:cNvPr id="19" name="Rectangle 18">
            <a:extLst>
              <a:ext uri="{FF2B5EF4-FFF2-40B4-BE49-F238E27FC236}">
                <a16:creationId xmlns:a16="http://schemas.microsoft.com/office/drawing/2014/main" id="{33E82ECE-3A69-645D-6D85-82D32981D946}"/>
              </a:ext>
            </a:extLst>
          </p:cNvPr>
          <p:cNvSpPr/>
          <p:nvPr/>
        </p:nvSpPr>
        <p:spPr>
          <a:xfrm>
            <a:off x="554736" y="1398335"/>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Lower job satisfaction</a:t>
            </a:r>
          </a:p>
        </p:txBody>
      </p:sp>
      <p:sp>
        <p:nvSpPr>
          <p:cNvPr id="22" name="Rectangle 21">
            <a:extLst>
              <a:ext uri="{FF2B5EF4-FFF2-40B4-BE49-F238E27FC236}">
                <a16:creationId xmlns:a16="http://schemas.microsoft.com/office/drawing/2014/main" id="{73CC8AA9-1F90-01D4-A306-E264141F87A3}"/>
              </a:ext>
            </a:extLst>
          </p:cNvPr>
          <p:cNvSpPr/>
          <p:nvPr/>
        </p:nvSpPr>
        <p:spPr>
          <a:xfrm>
            <a:off x="2252382" y="1398335"/>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Job satisfaction has been steadily declining since COVID-19</a:t>
            </a:r>
          </a:p>
          <a:p>
            <a:pPr marL="171450" indent="-171450">
              <a:spcBef>
                <a:spcPts val="300"/>
              </a:spcBef>
              <a:spcAft>
                <a:spcPts val="300"/>
              </a:spcAft>
              <a:buFont typeface="Arial" panose="020B0604020202020204" pitchFamily="34" charset="0"/>
              <a:buChar char="•"/>
            </a:pPr>
            <a:r>
              <a:rPr lang="en-US" sz="1400" dirty="0">
                <a:solidFill>
                  <a:schemeClr val="tx1"/>
                </a:solidFill>
              </a:rPr>
              <a:t>57% of employees report feeling less happy in current role than a year ago</a:t>
            </a:r>
          </a:p>
          <a:p>
            <a:pPr marL="171450" indent="-171450">
              <a:spcBef>
                <a:spcPts val="300"/>
              </a:spcBef>
              <a:spcAft>
                <a:spcPts val="300"/>
              </a:spcAft>
              <a:buFont typeface="Arial" panose="020B0604020202020204" pitchFamily="34" charset="0"/>
              <a:buChar char="•"/>
            </a:pPr>
            <a:r>
              <a:rPr lang="en-US" sz="1400" dirty="0">
                <a:solidFill>
                  <a:schemeClr val="tx1"/>
                </a:solidFill>
              </a:rPr>
              <a:t>Feeling is across teams and divisions</a:t>
            </a:r>
          </a:p>
        </p:txBody>
      </p:sp>
      <p:sp>
        <p:nvSpPr>
          <p:cNvPr id="26" name="Rectangle 25">
            <a:extLst>
              <a:ext uri="{FF2B5EF4-FFF2-40B4-BE49-F238E27FC236}">
                <a16:creationId xmlns:a16="http://schemas.microsoft.com/office/drawing/2014/main" id="{F475288C-C4A2-7CA5-AB7E-C776CC86AEA0}"/>
              </a:ext>
            </a:extLst>
          </p:cNvPr>
          <p:cNvSpPr/>
          <p:nvPr/>
        </p:nvSpPr>
        <p:spPr>
          <a:xfrm>
            <a:off x="554736" y="2391144"/>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Higher rates of burnout /stress</a:t>
            </a:r>
          </a:p>
        </p:txBody>
      </p:sp>
      <p:sp>
        <p:nvSpPr>
          <p:cNvPr id="27" name="Rectangle 26">
            <a:extLst>
              <a:ext uri="{FF2B5EF4-FFF2-40B4-BE49-F238E27FC236}">
                <a16:creationId xmlns:a16="http://schemas.microsoft.com/office/drawing/2014/main" id="{251D9B7F-4E65-2755-A7E9-9427FA3621F1}"/>
              </a:ext>
            </a:extLst>
          </p:cNvPr>
          <p:cNvSpPr/>
          <p:nvPr/>
        </p:nvSpPr>
        <p:spPr>
          <a:xfrm>
            <a:off x="2252382" y="2391144"/>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Increase in stress-related sick days from 5% pre-COVID-19 to 14% after COVID-19</a:t>
            </a:r>
          </a:p>
          <a:p>
            <a:pPr marL="171450" indent="-171450">
              <a:spcBef>
                <a:spcPts val="300"/>
              </a:spcBef>
              <a:spcAft>
                <a:spcPts val="300"/>
              </a:spcAft>
              <a:buFont typeface="Arial" panose="020B0604020202020204" pitchFamily="34" charset="0"/>
              <a:buChar char="•"/>
            </a:pPr>
            <a:r>
              <a:rPr lang="en-US" sz="1400" dirty="0">
                <a:solidFill>
                  <a:schemeClr val="tx1"/>
                </a:solidFill>
              </a:rPr>
              <a:t>Survey data shows decreased productivity due to feeling stressed, even if not reporting in sick</a:t>
            </a:r>
          </a:p>
          <a:p>
            <a:pPr marL="171450" indent="-171450">
              <a:spcBef>
                <a:spcPts val="300"/>
              </a:spcBef>
              <a:spcAft>
                <a:spcPts val="300"/>
              </a:spcAft>
              <a:buFont typeface="Arial" panose="020B0604020202020204" pitchFamily="34" charset="0"/>
              <a:buChar char="•"/>
            </a:pPr>
            <a:r>
              <a:rPr lang="en-US" sz="1400" dirty="0">
                <a:solidFill>
                  <a:schemeClr val="tx1"/>
                </a:solidFill>
              </a:rPr>
              <a:t>Managers report not knowing what to do</a:t>
            </a:r>
          </a:p>
        </p:txBody>
      </p:sp>
      <p:sp>
        <p:nvSpPr>
          <p:cNvPr id="28" name="Rectangle 27">
            <a:extLst>
              <a:ext uri="{FF2B5EF4-FFF2-40B4-BE49-F238E27FC236}">
                <a16:creationId xmlns:a16="http://schemas.microsoft.com/office/drawing/2014/main" id="{4D267C84-937F-7ECF-A8E2-4664F4661381}"/>
              </a:ext>
            </a:extLst>
          </p:cNvPr>
          <p:cNvSpPr/>
          <p:nvPr/>
        </p:nvSpPr>
        <p:spPr>
          <a:xfrm>
            <a:off x="554736" y="3383953"/>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Lack of team spirit</a:t>
            </a:r>
          </a:p>
        </p:txBody>
      </p:sp>
      <p:sp>
        <p:nvSpPr>
          <p:cNvPr id="29" name="Rectangle 28">
            <a:extLst>
              <a:ext uri="{FF2B5EF4-FFF2-40B4-BE49-F238E27FC236}">
                <a16:creationId xmlns:a16="http://schemas.microsoft.com/office/drawing/2014/main" id="{FCDCF16B-AFD0-E8AB-868E-DDFAA8C5202C}"/>
              </a:ext>
            </a:extLst>
          </p:cNvPr>
          <p:cNvSpPr/>
          <p:nvPr/>
        </p:nvSpPr>
        <p:spPr>
          <a:xfrm>
            <a:off x="2252382" y="3383953"/>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67% of employees report not feeling connection to company and/or team (up from 34% pre-COVID-19)</a:t>
            </a:r>
          </a:p>
          <a:p>
            <a:pPr marL="171450" indent="-171450">
              <a:spcBef>
                <a:spcPts val="300"/>
              </a:spcBef>
              <a:spcAft>
                <a:spcPts val="300"/>
              </a:spcAft>
              <a:buFont typeface="Arial" panose="020B0604020202020204" pitchFamily="34" charset="0"/>
              <a:buChar char="•"/>
            </a:pPr>
            <a:r>
              <a:rPr lang="en-US" sz="1400" dirty="0">
                <a:solidFill>
                  <a:schemeClr val="tx1"/>
                </a:solidFill>
              </a:rPr>
              <a:t>Survey answers site reasons like “not feeling like people will miss me”, “not knowing who will show up in office”, “no personal/face-to-face time when starting” as reasons for this</a:t>
            </a:r>
          </a:p>
        </p:txBody>
      </p:sp>
      <p:sp>
        <p:nvSpPr>
          <p:cNvPr id="30" name="Rectangle 29">
            <a:extLst>
              <a:ext uri="{FF2B5EF4-FFF2-40B4-BE49-F238E27FC236}">
                <a16:creationId xmlns:a16="http://schemas.microsoft.com/office/drawing/2014/main" id="{FBE62E88-287F-C9F6-BD08-1BCD02BD1BCB}"/>
              </a:ext>
            </a:extLst>
          </p:cNvPr>
          <p:cNvSpPr/>
          <p:nvPr/>
        </p:nvSpPr>
        <p:spPr>
          <a:xfrm>
            <a:off x="554736" y="4376762"/>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Inefficient WoW</a:t>
            </a:r>
          </a:p>
        </p:txBody>
      </p:sp>
      <p:sp>
        <p:nvSpPr>
          <p:cNvPr id="31" name="Rectangle 30">
            <a:extLst>
              <a:ext uri="{FF2B5EF4-FFF2-40B4-BE49-F238E27FC236}">
                <a16:creationId xmlns:a16="http://schemas.microsoft.com/office/drawing/2014/main" id="{AB67E101-6105-639E-FC4B-82ECA5DDCFE3}"/>
              </a:ext>
            </a:extLst>
          </p:cNvPr>
          <p:cNvSpPr/>
          <p:nvPr/>
        </p:nvSpPr>
        <p:spPr>
          <a:xfrm>
            <a:off x="2252382" y="4376762"/>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Increase in mistakes and communications both within and between teams</a:t>
            </a:r>
          </a:p>
          <a:p>
            <a:pPr marL="171450" indent="-171450">
              <a:spcBef>
                <a:spcPts val="300"/>
              </a:spcBef>
              <a:spcAft>
                <a:spcPts val="300"/>
              </a:spcAft>
              <a:buFont typeface="Arial" panose="020B0604020202020204" pitchFamily="34" charset="0"/>
              <a:buChar char="•"/>
            </a:pPr>
            <a:r>
              <a:rPr lang="en-US" sz="1400" dirty="0">
                <a:solidFill>
                  <a:schemeClr val="tx1"/>
                </a:solidFill>
              </a:rPr>
              <a:t>Managers report much more time spent aligning internally than before</a:t>
            </a:r>
          </a:p>
        </p:txBody>
      </p:sp>
      <p:sp>
        <p:nvSpPr>
          <p:cNvPr id="32" name="Rectangle 31">
            <a:extLst>
              <a:ext uri="{FF2B5EF4-FFF2-40B4-BE49-F238E27FC236}">
                <a16:creationId xmlns:a16="http://schemas.microsoft.com/office/drawing/2014/main" id="{2D034705-8C8C-1534-F564-8CF37EB581B8}"/>
              </a:ext>
            </a:extLst>
          </p:cNvPr>
          <p:cNvSpPr/>
          <p:nvPr/>
        </p:nvSpPr>
        <p:spPr>
          <a:xfrm>
            <a:off x="554736" y="5369571"/>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Mismatch between skill and role</a:t>
            </a:r>
          </a:p>
        </p:txBody>
      </p:sp>
      <p:sp>
        <p:nvSpPr>
          <p:cNvPr id="33" name="Rectangle 32">
            <a:extLst>
              <a:ext uri="{FF2B5EF4-FFF2-40B4-BE49-F238E27FC236}">
                <a16:creationId xmlns:a16="http://schemas.microsoft.com/office/drawing/2014/main" id="{A40A01AE-D6FC-5557-B490-782C57F9DAEE}"/>
              </a:ext>
            </a:extLst>
          </p:cNvPr>
          <p:cNvSpPr/>
          <p:nvPr/>
        </p:nvSpPr>
        <p:spPr>
          <a:xfrm>
            <a:off x="2252382" y="5369571"/>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35% of employees report feeling that their skill set is not a right match for their role</a:t>
            </a:r>
          </a:p>
          <a:p>
            <a:pPr marL="171450" indent="-171450">
              <a:spcBef>
                <a:spcPts val="300"/>
              </a:spcBef>
              <a:spcAft>
                <a:spcPts val="300"/>
              </a:spcAft>
              <a:buFont typeface="Arial" panose="020B0604020202020204" pitchFamily="34" charset="0"/>
              <a:buChar char="•"/>
            </a:pPr>
            <a:r>
              <a:rPr lang="en-US" sz="1400" dirty="0">
                <a:solidFill>
                  <a:schemeClr val="tx1"/>
                </a:solidFill>
              </a:rPr>
              <a:t>Survey answers site reasons like “role has changed since before COVID”, “unclear expectations” and similar as reasons for this</a:t>
            </a:r>
          </a:p>
        </p:txBody>
      </p:sp>
      <p:sp>
        <p:nvSpPr>
          <p:cNvPr id="35" name="Google Shape;507;p14">
            <a:extLst>
              <a:ext uri="{FF2B5EF4-FFF2-40B4-BE49-F238E27FC236}">
                <a16:creationId xmlns:a16="http://schemas.microsoft.com/office/drawing/2014/main" id="{B017C217-F094-0FDC-DCD2-E12A606E645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Survey data; Interviews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563968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C4F6-F768-680C-055F-E5CA808F25F1}"/>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904BA90-8C5D-9404-926B-170F99F92C5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2904BA90-8C5D-9404-926B-170F99F92C5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0020C1A-D327-93AD-4882-D8912A2EC762}"/>
              </a:ext>
            </a:extLst>
          </p:cNvPr>
          <p:cNvSpPr>
            <a:spLocks noGrp="1"/>
          </p:cNvSpPr>
          <p:nvPr>
            <p:ph type="title"/>
          </p:nvPr>
        </p:nvSpPr>
        <p:spPr>
          <a:xfrm>
            <a:off x="554735" y="1706563"/>
            <a:ext cx="4091405" cy="694944"/>
          </a:xfrm>
        </p:spPr>
        <p:txBody>
          <a:bodyPr vert="horz"/>
          <a:lstStyle/>
          <a:p>
            <a:r>
              <a:rPr lang="en-US" sz="4800" dirty="0"/>
              <a:t>The vision</a:t>
            </a:r>
          </a:p>
        </p:txBody>
      </p:sp>
      <p:sp>
        <p:nvSpPr>
          <p:cNvPr id="2" name="Text Placeholder 1">
            <a:extLst>
              <a:ext uri="{FF2B5EF4-FFF2-40B4-BE49-F238E27FC236}">
                <a16:creationId xmlns:a16="http://schemas.microsoft.com/office/drawing/2014/main" id="{EA8E4155-D003-2591-9CAB-AA9A32E9666C}"/>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F18EBACC-B60A-2DA0-7A45-BDBB1DA7468B}"/>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2</a:t>
            </a:r>
          </a:p>
        </p:txBody>
      </p:sp>
    </p:spTree>
    <p:extLst>
      <p:ext uri="{BB962C8B-B14F-4D97-AF65-F5344CB8AC3E}">
        <p14:creationId xmlns:p14="http://schemas.microsoft.com/office/powerpoint/2010/main" val="21115770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479DA-F889-CD9C-4388-0358F17E80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683ED2-1C1B-2E0E-76C5-947BC812195B}"/>
              </a:ext>
            </a:extLst>
          </p:cNvPr>
          <p:cNvSpPr>
            <a:spLocks noGrp="1"/>
          </p:cNvSpPr>
          <p:nvPr>
            <p:ph type="title"/>
          </p:nvPr>
        </p:nvSpPr>
        <p:spPr/>
        <p:txBody>
          <a:bodyPr/>
          <a:lstStyle/>
          <a:p>
            <a:r>
              <a:rPr lang="en-US" dirty="0"/>
              <a:t>Vision</a:t>
            </a:r>
          </a:p>
        </p:txBody>
      </p:sp>
      <p:sp>
        <p:nvSpPr>
          <p:cNvPr id="5" name="Text Placeholder 4">
            <a:extLst>
              <a:ext uri="{FF2B5EF4-FFF2-40B4-BE49-F238E27FC236}">
                <a16:creationId xmlns:a16="http://schemas.microsoft.com/office/drawing/2014/main" id="{3C6CB0F2-7625-78E1-1CCC-ABCE2CC3B642}"/>
              </a:ext>
            </a:extLst>
          </p:cNvPr>
          <p:cNvSpPr>
            <a:spLocks noGrp="1"/>
          </p:cNvSpPr>
          <p:nvPr>
            <p:ph type="body" sz="quarter" idx="17"/>
          </p:nvPr>
        </p:nvSpPr>
        <p:spPr>
          <a:xfrm>
            <a:off x="7156704" y="89319"/>
            <a:ext cx="4480560" cy="123111"/>
          </a:xfrm>
        </p:spPr>
        <p:txBody>
          <a:bodyPr/>
          <a:lstStyle/>
          <a:p>
            <a:endParaRPr lang="en-US"/>
          </a:p>
        </p:txBody>
      </p:sp>
      <p:sp>
        <p:nvSpPr>
          <p:cNvPr id="8" name="TextBox 7">
            <a:extLst>
              <a:ext uri="{FF2B5EF4-FFF2-40B4-BE49-F238E27FC236}">
                <a16:creationId xmlns:a16="http://schemas.microsoft.com/office/drawing/2014/main" id="{D10A1AE1-4CD6-5E58-711B-CDC7A0C49BFC}"/>
              </a:ext>
            </a:extLst>
          </p:cNvPr>
          <p:cNvSpPr txBox="1"/>
          <p:nvPr/>
        </p:nvSpPr>
        <p:spPr>
          <a:xfrm>
            <a:off x="554736" y="1859340"/>
            <a:ext cx="5065776" cy="3631763"/>
          </a:xfrm>
          <a:prstGeom prst="rect">
            <a:avLst/>
          </a:prstGeom>
          <a:noFill/>
          <a:ln w="6350">
            <a:noFill/>
            <a:miter lim="800000"/>
          </a:ln>
        </p:spPr>
        <p:txBody>
          <a:bodyPr wrap="square" lIns="0">
            <a:spAutoFit/>
          </a:bodyPr>
          <a:lstStyle/>
          <a:p>
            <a:pPr>
              <a:spcAft>
                <a:spcPts val="1200"/>
              </a:spcAft>
              <a:defRPr/>
            </a:pPr>
            <a:r>
              <a:rPr lang="en-US" sz="1800" dirty="0">
                <a:latin typeface="Arial" panose="020B0604020202020204" pitchFamily="34" charset="0"/>
                <a:ea typeface="Graphik Regular" charset="0"/>
                <a:cs typeface="Arial" panose="020B0604020202020204" pitchFamily="34" charset="0"/>
              </a:rPr>
              <a:t>We want to create a better, more productive </a:t>
            </a:r>
            <a:r>
              <a:rPr lang="en-US" sz="1800" dirty="0" err="1">
                <a:latin typeface="Arial" panose="020B0604020202020204" pitchFamily="34" charset="0"/>
                <a:ea typeface="Graphik Regular" charset="0"/>
                <a:cs typeface="Arial" panose="020B0604020202020204" pitchFamily="34" charset="0"/>
              </a:rPr>
              <a:t>BigCo</a:t>
            </a:r>
            <a:r>
              <a:rPr lang="en-US" sz="1800" dirty="0">
                <a:latin typeface="Arial" panose="020B0604020202020204" pitchFamily="34" charset="0"/>
                <a:ea typeface="Graphik Regular" charset="0"/>
                <a:cs typeface="Arial" panose="020B0604020202020204" pitchFamily="34" charset="0"/>
              </a:rPr>
              <a:t> workforce where:</a:t>
            </a:r>
          </a:p>
          <a:p>
            <a:pPr marL="285750" indent="-285750">
              <a:spcAft>
                <a:spcPts val="1200"/>
              </a:spcAft>
              <a:buFont typeface="Arial" panose="020B0604020202020204" pitchFamily="34" charset="0"/>
              <a:buChar char="•"/>
              <a:defRPr/>
            </a:pPr>
            <a:r>
              <a:rPr lang="en-US" sz="1800" dirty="0">
                <a:latin typeface="Arial" panose="020B0604020202020204" pitchFamily="34" charset="0"/>
                <a:ea typeface="Graphik Regular" charset="0"/>
                <a:cs typeface="Arial" panose="020B0604020202020204" pitchFamily="34" charset="0"/>
              </a:rPr>
              <a:t>Active engagement of all employees is increased, including new professionals</a:t>
            </a:r>
          </a:p>
          <a:p>
            <a:pPr marL="285750" indent="-285750">
              <a:spcAft>
                <a:spcPts val="1200"/>
              </a:spcAft>
              <a:buFont typeface="Arial" panose="020B0604020202020204" pitchFamily="34" charset="0"/>
              <a:buChar char="•"/>
              <a:defRPr/>
            </a:pPr>
            <a:r>
              <a:rPr lang="en-US" sz="1800" dirty="0">
                <a:latin typeface="Arial" panose="020B0604020202020204" pitchFamily="34" charset="0"/>
                <a:ea typeface="Graphik Regular" charset="0"/>
                <a:cs typeface="Arial" panose="020B0604020202020204" pitchFamily="34" charset="0"/>
              </a:rPr>
              <a:t>Productivity goes back to pre-COVID levels</a:t>
            </a:r>
          </a:p>
          <a:p>
            <a:pPr marL="285750" indent="-285750">
              <a:spcAft>
                <a:spcPts val="1200"/>
              </a:spcAft>
              <a:buFont typeface="Arial" panose="020B0604020202020204" pitchFamily="34" charset="0"/>
              <a:buChar char="•"/>
              <a:defRPr/>
            </a:pPr>
            <a:r>
              <a:rPr lang="en-US" dirty="0">
                <a:latin typeface="Arial" panose="020B0604020202020204" pitchFamily="34" charset="0"/>
                <a:ea typeface="Graphik Regular" charset="0"/>
                <a:cs typeface="Arial" panose="020B0604020202020204" pitchFamily="34" charset="0"/>
              </a:rPr>
              <a:t>Employees stay longer</a:t>
            </a:r>
            <a:endParaRPr lang="en-US" sz="1800" dirty="0">
              <a:latin typeface="Arial" panose="020B0604020202020204" pitchFamily="34" charset="0"/>
              <a:ea typeface="Graphik Regular" charset="0"/>
              <a:cs typeface="Arial" panose="020B0604020202020204" pitchFamily="34" charset="0"/>
            </a:endParaRPr>
          </a:p>
          <a:p>
            <a:pPr>
              <a:spcAft>
                <a:spcPts val="1200"/>
              </a:spcAft>
              <a:defRPr/>
            </a:pPr>
            <a:endParaRPr lang="en-US" sz="1800" dirty="0">
              <a:latin typeface="Arial" panose="020B0604020202020204" pitchFamily="34" charset="0"/>
              <a:ea typeface="Graphik Regular" charset="0"/>
              <a:cs typeface="Arial" panose="020B0604020202020204" pitchFamily="34" charset="0"/>
            </a:endParaRPr>
          </a:p>
          <a:p>
            <a:pPr>
              <a:spcAft>
                <a:spcPts val="1200"/>
              </a:spcAft>
              <a:defRPr/>
            </a:pPr>
            <a:r>
              <a:rPr lang="en-US" dirty="0">
                <a:latin typeface="Arial" panose="020B0604020202020204" pitchFamily="34" charset="0"/>
                <a:ea typeface="Graphik Regular" charset="0"/>
                <a:cs typeface="Arial" panose="020B0604020202020204" pitchFamily="34" charset="0"/>
              </a:rPr>
              <a:t>…s</a:t>
            </a:r>
            <a:r>
              <a:rPr lang="en-US" sz="1800" dirty="0">
                <a:latin typeface="Arial" panose="020B0604020202020204" pitchFamily="34" charset="0"/>
                <a:ea typeface="Graphik Regular" charset="0"/>
                <a:cs typeface="Arial" panose="020B0604020202020204" pitchFamily="34" charset="0"/>
              </a:rPr>
              <a:t>o we can move to an environment where </a:t>
            </a:r>
            <a:r>
              <a:rPr lang="en-US" sz="1800" b="1" dirty="0">
                <a:latin typeface="Arial" panose="020B0604020202020204" pitchFamily="34" charset="0"/>
                <a:ea typeface="Graphik Regular" charset="0"/>
                <a:cs typeface="Arial" panose="020B0604020202020204" pitchFamily="34" charset="0"/>
              </a:rPr>
              <a:t>fewer personnel </a:t>
            </a:r>
            <a:r>
              <a:rPr lang="en-US" sz="1800" dirty="0">
                <a:latin typeface="Arial" panose="020B0604020202020204" pitchFamily="34" charset="0"/>
                <a:ea typeface="Graphik Regular" charset="0"/>
                <a:cs typeface="Arial" panose="020B0604020202020204" pitchFamily="34" charset="0"/>
              </a:rPr>
              <a:t>contribute to a </a:t>
            </a:r>
            <a:r>
              <a:rPr lang="en-US" sz="1800" b="1" dirty="0">
                <a:latin typeface="Arial" panose="020B0604020202020204" pitchFamily="34" charset="0"/>
                <a:ea typeface="Graphik Regular" charset="0"/>
                <a:cs typeface="Arial" panose="020B0604020202020204" pitchFamily="34" charset="0"/>
              </a:rPr>
              <a:t>greater commitment</a:t>
            </a:r>
            <a:r>
              <a:rPr lang="en-US" sz="1800" dirty="0">
                <a:latin typeface="Arial" panose="020B0604020202020204" pitchFamily="34" charset="0"/>
                <a:ea typeface="Graphik Regular" charset="0"/>
                <a:cs typeface="Arial" panose="020B0604020202020204" pitchFamily="34" charset="0"/>
              </a:rPr>
              <a:t>.</a:t>
            </a:r>
          </a:p>
        </p:txBody>
      </p:sp>
      <p:pic>
        <p:nvPicPr>
          <p:cNvPr id="10" name="Picture 9">
            <a:extLst>
              <a:ext uri="{FF2B5EF4-FFF2-40B4-BE49-F238E27FC236}">
                <a16:creationId xmlns:a16="http://schemas.microsoft.com/office/drawing/2014/main" id="{B7B535A4-F5A5-78DA-546F-AEF9EBF01691}"/>
              </a:ext>
            </a:extLst>
          </p:cNvPr>
          <p:cNvPicPr>
            <a:picLocks noChangeAspect="1"/>
          </p:cNvPicPr>
          <p:nvPr/>
        </p:nvPicPr>
        <p:blipFill>
          <a:blip r:embed="rId2"/>
          <a:srcRect l="19941" r="20800"/>
          <a:stretch/>
        </p:blipFill>
        <p:spPr>
          <a:xfrm>
            <a:off x="6096000" y="1"/>
            <a:ext cx="6096000" cy="6858000"/>
          </a:xfrm>
          <a:prstGeom prst="rect">
            <a:avLst/>
          </a:prstGeom>
        </p:spPr>
      </p:pic>
    </p:spTree>
    <p:extLst>
      <p:ext uri="{BB962C8B-B14F-4D97-AF65-F5344CB8AC3E}">
        <p14:creationId xmlns:p14="http://schemas.microsoft.com/office/powerpoint/2010/main" val="31229717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54F75-8F24-365A-9A98-105D28F14B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397CF9-153F-B8BC-75F7-5E853FD9F7FD}"/>
              </a:ext>
            </a:extLst>
          </p:cNvPr>
          <p:cNvSpPr>
            <a:spLocks noGrp="1"/>
          </p:cNvSpPr>
          <p:nvPr>
            <p:ph type="title"/>
          </p:nvPr>
        </p:nvSpPr>
        <p:spPr/>
        <p:txBody>
          <a:bodyPr/>
          <a:lstStyle/>
          <a:p>
            <a:r>
              <a:rPr lang="en-US" dirty="0"/>
              <a:t>We have three main objectives with this business case</a:t>
            </a:r>
          </a:p>
        </p:txBody>
      </p:sp>
      <p:sp>
        <p:nvSpPr>
          <p:cNvPr id="7" name="Rectangle 6">
            <a:extLst>
              <a:ext uri="{FF2B5EF4-FFF2-40B4-BE49-F238E27FC236}">
                <a16:creationId xmlns:a16="http://schemas.microsoft.com/office/drawing/2014/main" id="{842CA5C3-8B4D-E211-0C73-6AC6E8CF25FD}"/>
              </a:ext>
            </a:extLst>
          </p:cNvPr>
          <p:cNvSpPr/>
          <p:nvPr/>
        </p:nvSpPr>
        <p:spPr>
          <a:xfrm>
            <a:off x="1112382"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Improve productivity and efficiency in the work processes</a:t>
            </a:r>
          </a:p>
          <a:p>
            <a:pPr algn="ctr"/>
            <a:endParaRPr lang="en-GB" sz="1400" dirty="0">
              <a:solidFill>
                <a:schemeClr val="tx1"/>
              </a:solidFill>
            </a:endParaRPr>
          </a:p>
          <a:p>
            <a:pPr>
              <a:spcAft>
                <a:spcPts val="600"/>
              </a:spcAft>
            </a:pPr>
            <a:r>
              <a:rPr lang="en-GB" sz="1400" dirty="0">
                <a:solidFill>
                  <a:schemeClr val="tx1"/>
                </a:solidFill>
              </a:rPr>
              <a:t>Metrics used to measure it:</a:t>
            </a:r>
          </a:p>
          <a:p>
            <a:pPr marL="285750" indent="-285750">
              <a:spcAft>
                <a:spcPts val="600"/>
              </a:spcAft>
              <a:buFont typeface="Arial" panose="020B0604020202020204" pitchFamily="34" charset="0"/>
              <a:buChar char="•"/>
            </a:pPr>
            <a:r>
              <a:rPr lang="en-GB" sz="1400" dirty="0">
                <a:solidFill>
                  <a:schemeClr val="tx1"/>
                </a:solidFill>
              </a:rPr>
              <a:t>Revenue per employee</a:t>
            </a:r>
          </a:p>
          <a:p>
            <a:pPr marL="285750" indent="-285750">
              <a:spcAft>
                <a:spcPts val="600"/>
              </a:spcAft>
              <a:buFont typeface="Arial" panose="020B0604020202020204" pitchFamily="34" charset="0"/>
              <a:buChar char="•"/>
            </a:pPr>
            <a:r>
              <a:rPr lang="en-GB" sz="1400" dirty="0">
                <a:solidFill>
                  <a:schemeClr val="tx1"/>
                </a:solidFill>
              </a:rPr>
              <a:t>Ticket backload level</a:t>
            </a:r>
          </a:p>
          <a:p>
            <a:pPr marL="285750" indent="-285750">
              <a:spcAft>
                <a:spcPts val="600"/>
              </a:spcAft>
              <a:buFont typeface="Arial" panose="020B0604020202020204" pitchFamily="34" charset="0"/>
              <a:buChar char="•"/>
            </a:pPr>
            <a:r>
              <a:rPr lang="en-GB" sz="1400" dirty="0">
                <a:solidFill>
                  <a:schemeClr val="tx1"/>
                </a:solidFill>
              </a:rPr>
              <a:t>Cost of employee promotions</a:t>
            </a:r>
          </a:p>
        </p:txBody>
      </p:sp>
      <p:sp>
        <p:nvSpPr>
          <p:cNvPr id="8" name="Rectangle 7">
            <a:extLst>
              <a:ext uri="{FF2B5EF4-FFF2-40B4-BE49-F238E27FC236}">
                <a16:creationId xmlns:a16="http://schemas.microsoft.com/office/drawing/2014/main" id="{68718FB8-80EA-0379-8806-5E943E32DC35}"/>
              </a:ext>
            </a:extLst>
          </p:cNvPr>
          <p:cNvSpPr/>
          <p:nvPr/>
        </p:nvSpPr>
        <p:spPr>
          <a:xfrm>
            <a:off x="4756268"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Improve employee satisfaction</a:t>
            </a:r>
          </a:p>
          <a:p>
            <a:pPr algn="ctr"/>
            <a:endParaRPr lang="en-GB" sz="1600" b="1" dirty="0">
              <a:solidFill>
                <a:schemeClr val="tx1"/>
              </a:solidFill>
            </a:endParaRPr>
          </a:p>
          <a:p>
            <a:pPr algn="ctr"/>
            <a:endParaRPr lang="en-GB" sz="1400" dirty="0">
              <a:solidFill>
                <a:schemeClr val="tx1"/>
              </a:solidFill>
            </a:endParaRPr>
          </a:p>
          <a:p>
            <a:pPr>
              <a:spcAft>
                <a:spcPts val="600"/>
              </a:spcAft>
            </a:pPr>
            <a:r>
              <a:rPr lang="en-GB" sz="1400" dirty="0">
                <a:solidFill>
                  <a:schemeClr val="tx1"/>
                </a:solidFill>
              </a:rPr>
              <a:t>Metrics used to measure it:</a:t>
            </a:r>
          </a:p>
          <a:p>
            <a:pPr marL="285750" indent="-285750">
              <a:spcAft>
                <a:spcPts val="600"/>
              </a:spcAft>
              <a:buFont typeface="Arial" panose="020B0604020202020204" pitchFamily="34" charset="0"/>
              <a:buChar char="•"/>
            </a:pPr>
            <a:r>
              <a:rPr lang="en-GB" sz="1400" dirty="0">
                <a:solidFill>
                  <a:schemeClr val="tx1"/>
                </a:solidFill>
              </a:rPr>
              <a:t>Engagement score per employee</a:t>
            </a:r>
          </a:p>
          <a:p>
            <a:pPr marL="285750" indent="-285750">
              <a:spcAft>
                <a:spcPts val="600"/>
              </a:spcAft>
              <a:buFont typeface="Arial" panose="020B0604020202020204" pitchFamily="34" charset="0"/>
              <a:buChar char="•"/>
            </a:pPr>
            <a:r>
              <a:rPr lang="en-GB" sz="1400" dirty="0">
                <a:solidFill>
                  <a:schemeClr val="tx1"/>
                </a:solidFill>
              </a:rPr>
              <a:t>Turnover rates</a:t>
            </a:r>
          </a:p>
          <a:p>
            <a:pPr marL="285750" indent="-285750">
              <a:spcAft>
                <a:spcPts val="600"/>
              </a:spcAft>
              <a:buFont typeface="Arial" panose="020B0604020202020204" pitchFamily="34" charset="0"/>
              <a:buChar char="•"/>
            </a:pPr>
            <a:r>
              <a:rPr lang="en-GB" sz="1400" dirty="0">
                <a:solidFill>
                  <a:schemeClr val="tx1"/>
                </a:solidFill>
              </a:rPr>
              <a:t>Employee satisfaction index</a:t>
            </a:r>
          </a:p>
        </p:txBody>
      </p:sp>
      <p:sp>
        <p:nvSpPr>
          <p:cNvPr id="9" name="Rectangle 8">
            <a:extLst>
              <a:ext uri="{FF2B5EF4-FFF2-40B4-BE49-F238E27FC236}">
                <a16:creationId xmlns:a16="http://schemas.microsoft.com/office/drawing/2014/main" id="{F7FBC600-BA3C-D4E6-EA7C-EAF7C2CEB747}"/>
              </a:ext>
            </a:extLst>
          </p:cNvPr>
          <p:cNvSpPr/>
          <p:nvPr/>
        </p:nvSpPr>
        <p:spPr>
          <a:xfrm>
            <a:off x="8400154"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Develop employee performance measurements</a:t>
            </a:r>
          </a:p>
          <a:p>
            <a:pPr algn="ctr"/>
            <a:endParaRPr lang="en-GB" sz="1400" dirty="0">
              <a:solidFill>
                <a:schemeClr val="tx1"/>
              </a:solidFill>
            </a:endParaRPr>
          </a:p>
          <a:p>
            <a:pPr>
              <a:spcAft>
                <a:spcPts val="600"/>
              </a:spcAft>
            </a:pPr>
            <a:r>
              <a:rPr lang="en-GB" sz="1400" dirty="0">
                <a:solidFill>
                  <a:schemeClr val="tx1"/>
                </a:solidFill>
              </a:rPr>
              <a:t>Metrics used to measure it:</a:t>
            </a:r>
          </a:p>
          <a:p>
            <a:pPr marL="285750" indent="-285750">
              <a:spcAft>
                <a:spcPts val="600"/>
              </a:spcAft>
              <a:buFont typeface="Arial" panose="020B0604020202020204" pitchFamily="34" charset="0"/>
              <a:buChar char="•"/>
            </a:pPr>
            <a:r>
              <a:rPr lang="en-GB" sz="1400" dirty="0">
                <a:solidFill>
                  <a:schemeClr val="tx1"/>
                </a:solidFill>
              </a:rPr>
              <a:t>Success rate of performance system</a:t>
            </a:r>
          </a:p>
          <a:p>
            <a:pPr marL="285750" indent="-285750">
              <a:spcAft>
                <a:spcPts val="600"/>
              </a:spcAft>
              <a:buFont typeface="Arial" panose="020B0604020202020204" pitchFamily="34" charset="0"/>
              <a:buChar char="•"/>
            </a:pPr>
            <a:r>
              <a:rPr lang="en-GB" sz="1400" dirty="0">
                <a:solidFill>
                  <a:schemeClr val="tx1"/>
                </a:solidFill>
              </a:rPr>
              <a:t>Number of promoted employees</a:t>
            </a:r>
          </a:p>
          <a:p>
            <a:pPr marL="285750" indent="-285750">
              <a:spcAft>
                <a:spcPts val="600"/>
              </a:spcAft>
              <a:buFont typeface="Arial" panose="020B0604020202020204" pitchFamily="34" charset="0"/>
              <a:buChar char="•"/>
            </a:pPr>
            <a:r>
              <a:rPr lang="en-GB" sz="1400" dirty="0">
                <a:solidFill>
                  <a:schemeClr val="tx1"/>
                </a:solidFill>
              </a:rPr>
              <a:t>360-degree performance tool</a:t>
            </a:r>
          </a:p>
        </p:txBody>
      </p:sp>
      <p:sp>
        <p:nvSpPr>
          <p:cNvPr id="10" name="Oval 9">
            <a:extLst>
              <a:ext uri="{FF2B5EF4-FFF2-40B4-BE49-F238E27FC236}">
                <a16:creationId xmlns:a16="http://schemas.microsoft.com/office/drawing/2014/main" id="{8F9163C2-18B2-7333-2EE8-8C4F52728D60}"/>
              </a:ext>
            </a:extLst>
          </p:cNvPr>
          <p:cNvSpPr>
            <a:spLocks noChangeAspect="1"/>
          </p:cNvSpPr>
          <p:nvPr/>
        </p:nvSpPr>
        <p:spPr>
          <a:xfrm>
            <a:off x="1780585"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Oval 10">
            <a:extLst>
              <a:ext uri="{FF2B5EF4-FFF2-40B4-BE49-F238E27FC236}">
                <a16:creationId xmlns:a16="http://schemas.microsoft.com/office/drawing/2014/main" id="{C830F649-AA7A-390D-FE40-3134BA6B7D01}"/>
              </a:ext>
            </a:extLst>
          </p:cNvPr>
          <p:cNvSpPr>
            <a:spLocks noChangeAspect="1"/>
          </p:cNvSpPr>
          <p:nvPr/>
        </p:nvSpPr>
        <p:spPr>
          <a:xfrm>
            <a:off x="5424471"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Oval 11">
            <a:extLst>
              <a:ext uri="{FF2B5EF4-FFF2-40B4-BE49-F238E27FC236}">
                <a16:creationId xmlns:a16="http://schemas.microsoft.com/office/drawing/2014/main" id="{7DB18365-9E99-5CAC-CB2A-AB2C99FAE2EF}"/>
              </a:ext>
            </a:extLst>
          </p:cNvPr>
          <p:cNvSpPr>
            <a:spLocks noChangeAspect="1"/>
          </p:cNvSpPr>
          <p:nvPr/>
        </p:nvSpPr>
        <p:spPr>
          <a:xfrm>
            <a:off x="9068357"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5" name="Picture 14">
            <a:extLst>
              <a:ext uri="{FF2B5EF4-FFF2-40B4-BE49-F238E27FC236}">
                <a16:creationId xmlns:a16="http://schemas.microsoft.com/office/drawing/2014/main" id="{13A84233-075C-E091-6AFB-4DC40CAC7B44}"/>
              </a:ext>
            </a:extLst>
          </p:cNvPr>
          <p:cNvPicPr>
            <a:picLocks noChangeAspect="1"/>
          </p:cNvPicPr>
          <p:nvPr/>
        </p:nvPicPr>
        <p:blipFill>
          <a:blip r:embed="rId2"/>
          <a:stretch>
            <a:fillRect/>
          </a:stretch>
        </p:blipFill>
        <p:spPr>
          <a:xfrm>
            <a:off x="9394888" y="2262953"/>
            <a:ext cx="606938" cy="606938"/>
          </a:xfrm>
          <a:prstGeom prst="rect">
            <a:avLst/>
          </a:prstGeom>
        </p:spPr>
      </p:pic>
      <p:pic>
        <p:nvPicPr>
          <p:cNvPr id="16" name="Picture 15">
            <a:extLst>
              <a:ext uri="{FF2B5EF4-FFF2-40B4-BE49-F238E27FC236}">
                <a16:creationId xmlns:a16="http://schemas.microsoft.com/office/drawing/2014/main" id="{2B0FCECA-3928-639D-A195-2534F2B5B1C4}"/>
              </a:ext>
            </a:extLst>
          </p:cNvPr>
          <p:cNvPicPr>
            <a:picLocks noChangeAspect="1"/>
          </p:cNvPicPr>
          <p:nvPr/>
        </p:nvPicPr>
        <p:blipFill>
          <a:blip r:embed="rId3"/>
          <a:stretch>
            <a:fillRect/>
          </a:stretch>
        </p:blipFill>
        <p:spPr>
          <a:xfrm>
            <a:off x="2106385" y="2262222"/>
            <a:ext cx="608400" cy="608400"/>
          </a:xfrm>
          <a:prstGeom prst="rect">
            <a:avLst/>
          </a:prstGeom>
        </p:spPr>
      </p:pic>
      <p:pic>
        <p:nvPicPr>
          <p:cNvPr id="17" name="Picture 16">
            <a:extLst>
              <a:ext uri="{FF2B5EF4-FFF2-40B4-BE49-F238E27FC236}">
                <a16:creationId xmlns:a16="http://schemas.microsoft.com/office/drawing/2014/main" id="{7F6C5580-AB40-D363-F554-266263EE51A5}"/>
              </a:ext>
            </a:extLst>
          </p:cNvPr>
          <p:cNvPicPr>
            <a:picLocks noChangeAspect="1"/>
          </p:cNvPicPr>
          <p:nvPr/>
        </p:nvPicPr>
        <p:blipFill>
          <a:blip r:embed="rId4"/>
          <a:stretch>
            <a:fillRect/>
          </a:stretch>
        </p:blipFill>
        <p:spPr>
          <a:xfrm>
            <a:off x="5750271" y="2262222"/>
            <a:ext cx="608400" cy="608400"/>
          </a:xfrm>
          <a:prstGeom prst="rect">
            <a:avLst/>
          </a:prstGeom>
        </p:spPr>
      </p:pic>
      <p:sp>
        <p:nvSpPr>
          <p:cNvPr id="18" name="Text Placeholder 17">
            <a:extLst>
              <a:ext uri="{FF2B5EF4-FFF2-40B4-BE49-F238E27FC236}">
                <a16:creationId xmlns:a16="http://schemas.microsoft.com/office/drawing/2014/main" id="{6B8D0C3C-D0D9-86C8-E443-95F109896C62}"/>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678650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D985FE0-3F1E-4B8E-CFCB-E9250F6CBF2C}"/>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66E120D5-0C4C-2A10-8C98-84B05A011F0B}"/>
              </a:ext>
            </a:extLst>
          </p:cNvPr>
          <p:cNvSpPr>
            <a:spLocks noGrp="1"/>
          </p:cNvSpPr>
          <p:nvPr>
            <p:ph type="body" sz="quarter" idx="13"/>
          </p:nvPr>
        </p:nvSpPr>
        <p:spPr/>
        <p:txBody>
          <a:bodyPr/>
          <a:lstStyle/>
          <a:p>
            <a:r>
              <a:rPr lang="en-US" dirty="0"/>
              <a:t>[Date]</a:t>
            </a:r>
          </a:p>
        </p:txBody>
      </p:sp>
      <p:sp>
        <p:nvSpPr>
          <p:cNvPr id="3" name="Subtitle 2">
            <a:extLst>
              <a:ext uri="{FF2B5EF4-FFF2-40B4-BE49-F238E27FC236}">
                <a16:creationId xmlns:a16="http://schemas.microsoft.com/office/drawing/2014/main" id="{5CC4D24C-E750-CD7D-F500-6E75F42AACD3}"/>
              </a:ext>
            </a:extLst>
          </p:cNvPr>
          <p:cNvSpPr>
            <a:spLocks noGrp="1"/>
          </p:cNvSpPr>
          <p:nvPr>
            <p:ph type="subTitle" idx="1"/>
          </p:nvPr>
        </p:nvSpPr>
        <p:spPr/>
        <p:txBody>
          <a:bodyPr/>
          <a:lstStyle/>
          <a:p>
            <a:r>
              <a:rPr lang="en-US" dirty="0"/>
              <a:t>[Subtitle]</a:t>
            </a:r>
          </a:p>
        </p:txBody>
      </p:sp>
      <p:sp>
        <p:nvSpPr>
          <p:cNvPr id="2" name="Title 1">
            <a:extLst>
              <a:ext uri="{FF2B5EF4-FFF2-40B4-BE49-F238E27FC236}">
                <a16:creationId xmlns:a16="http://schemas.microsoft.com/office/drawing/2014/main" id="{BD7CDCAE-7D16-4226-0C4A-A1D345D535B6}"/>
              </a:ext>
            </a:extLst>
          </p:cNvPr>
          <p:cNvSpPr>
            <a:spLocks noGrp="1"/>
          </p:cNvSpPr>
          <p:nvPr>
            <p:ph type="title"/>
          </p:nvPr>
        </p:nvSpPr>
        <p:spPr/>
        <p:txBody>
          <a:bodyPr>
            <a:normAutofit/>
          </a:bodyPr>
          <a:lstStyle/>
          <a:p>
            <a:r>
              <a:rPr lang="en-US" dirty="0"/>
              <a:t>[Title of document]</a:t>
            </a:r>
          </a:p>
        </p:txBody>
      </p:sp>
      <p:sp>
        <p:nvSpPr>
          <p:cNvPr id="8" name="Text Placeholder 7">
            <a:extLst>
              <a:ext uri="{FF2B5EF4-FFF2-40B4-BE49-F238E27FC236}">
                <a16:creationId xmlns:a16="http://schemas.microsoft.com/office/drawing/2014/main" id="{D9E2C788-8E31-8EE6-CE00-4FB7538D662F}"/>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495BF9E9-5DC5-5961-E25A-E124132CF04E}"/>
              </a:ext>
            </a:extLst>
          </p:cNvPr>
          <p:cNvSpPr/>
          <p:nvPr/>
        </p:nvSpPr>
        <p:spPr>
          <a:xfrm>
            <a:off x="551942" y="326582"/>
            <a:ext cx="1998218" cy="1045018"/>
          </a:xfrm>
          <a:prstGeom prst="rect">
            <a:avLst/>
          </a:prstGeom>
          <a:solidFill>
            <a:schemeClr val="bg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[Company logo]</a:t>
            </a:r>
          </a:p>
        </p:txBody>
      </p:sp>
      <p:pic>
        <p:nvPicPr>
          <p:cNvPr id="7" name="Picture 6" descr="A picture containing screenshot&#10;&#10;Description automatically generated">
            <a:extLst>
              <a:ext uri="{FF2B5EF4-FFF2-40B4-BE49-F238E27FC236}">
                <a16:creationId xmlns:a16="http://schemas.microsoft.com/office/drawing/2014/main" id="{85C4529F-D9E8-9C23-C2D1-D083B63018F5}"/>
              </a:ext>
            </a:extLst>
          </p:cNvPr>
          <p:cNvPicPr>
            <a:picLocks noChangeAspect="1"/>
          </p:cNvPicPr>
          <p:nvPr/>
        </p:nvPicPr>
        <p:blipFill>
          <a:blip r:embed="rId2">
            <a:biLevel thresh="75000"/>
          </a:blip>
          <a:stretch>
            <a:fillRect/>
          </a:stretch>
        </p:blipFill>
        <p:spPr>
          <a:xfrm flipH="1">
            <a:off x="5890878" y="-36512"/>
            <a:ext cx="6334668" cy="6894512"/>
          </a:xfrm>
          <a:prstGeom prst="rect">
            <a:avLst/>
          </a:prstGeom>
        </p:spPr>
      </p:pic>
    </p:spTree>
    <p:extLst>
      <p:ext uri="{BB962C8B-B14F-4D97-AF65-F5344CB8AC3E}">
        <p14:creationId xmlns:p14="http://schemas.microsoft.com/office/powerpoint/2010/main" val="20061583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8B232-2C04-1381-0A58-38A507789888}"/>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B21C618-266F-2338-62AE-9CA75C5E75A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8B21C618-266F-2338-62AE-9CA75C5E75A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1622B79-2B7A-B393-3DB7-42F71AE8177F}"/>
              </a:ext>
            </a:extLst>
          </p:cNvPr>
          <p:cNvSpPr>
            <a:spLocks noGrp="1"/>
          </p:cNvSpPr>
          <p:nvPr>
            <p:ph type="title"/>
          </p:nvPr>
        </p:nvSpPr>
        <p:spPr>
          <a:xfrm>
            <a:off x="554735" y="1706563"/>
            <a:ext cx="4091405" cy="694944"/>
          </a:xfrm>
        </p:spPr>
        <p:txBody>
          <a:bodyPr vert="horz"/>
          <a:lstStyle/>
          <a:p>
            <a:r>
              <a:rPr lang="en-US" sz="4800" dirty="0"/>
              <a:t>The solution</a:t>
            </a:r>
          </a:p>
        </p:txBody>
      </p:sp>
      <p:sp>
        <p:nvSpPr>
          <p:cNvPr id="2" name="Text Placeholder 1">
            <a:extLst>
              <a:ext uri="{FF2B5EF4-FFF2-40B4-BE49-F238E27FC236}">
                <a16:creationId xmlns:a16="http://schemas.microsoft.com/office/drawing/2014/main" id="{28582BC6-B757-CD0F-31A9-275756FC8C48}"/>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F6DA4EF3-A987-D8B1-9FA7-BB2CDD486D7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3</a:t>
            </a:r>
          </a:p>
        </p:txBody>
      </p:sp>
    </p:spTree>
    <p:extLst>
      <p:ext uri="{BB962C8B-B14F-4D97-AF65-F5344CB8AC3E}">
        <p14:creationId xmlns:p14="http://schemas.microsoft.com/office/powerpoint/2010/main" val="214506858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CAA3-2FF9-2C2E-34BD-8BCA673176A2}"/>
              </a:ext>
            </a:extLst>
          </p:cNvPr>
          <p:cNvSpPr>
            <a:spLocks noGrp="1"/>
          </p:cNvSpPr>
          <p:nvPr>
            <p:ph type="title"/>
          </p:nvPr>
        </p:nvSpPr>
        <p:spPr/>
        <p:txBody>
          <a:bodyPr/>
          <a:lstStyle/>
          <a:p>
            <a:r>
              <a:rPr lang="en-US" dirty="0"/>
              <a:t>We have looked at over 20 different solution options and narrowed the list to three recommend initiatives</a:t>
            </a:r>
          </a:p>
        </p:txBody>
      </p:sp>
      <p:sp>
        <p:nvSpPr>
          <p:cNvPr id="9" name="Rectangle 8">
            <a:extLst>
              <a:ext uri="{FF2B5EF4-FFF2-40B4-BE49-F238E27FC236}">
                <a16:creationId xmlns:a16="http://schemas.microsoft.com/office/drawing/2014/main" id="{027923F1-5436-52A6-3C94-6B3292034793}"/>
              </a:ext>
            </a:extLst>
          </p:cNvPr>
          <p:cNvSpPr/>
          <p:nvPr/>
        </p:nvSpPr>
        <p:spPr>
          <a:xfrm>
            <a:off x="554736"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noProof="0" dirty="0">
                <a:solidFill>
                  <a:schemeClr val="tx1"/>
                </a:solidFill>
              </a:rPr>
              <a:t>20+ initial ideas</a:t>
            </a:r>
          </a:p>
          <a:p>
            <a:endParaRPr lang="en-US" sz="1400" noProof="0" dirty="0">
              <a:solidFill>
                <a:schemeClr val="tx1"/>
              </a:solidFill>
            </a:endParaRPr>
          </a:p>
          <a:p>
            <a:pPr marL="285750" indent="-285750">
              <a:buFont typeface="+mj-lt"/>
              <a:buAutoNum type="arabicPeriod"/>
            </a:pPr>
            <a:r>
              <a:rPr lang="en-US" sz="1200" dirty="0">
                <a:solidFill>
                  <a:schemeClr val="tx1"/>
                </a:solidFill>
              </a:rPr>
              <a:t>Invest in office “toys”</a:t>
            </a:r>
            <a:endParaRPr lang="en-US" sz="1200" noProof="0" dirty="0">
              <a:solidFill>
                <a:schemeClr val="tx1"/>
              </a:solidFill>
            </a:endParaRPr>
          </a:p>
          <a:p>
            <a:pPr marL="285750" indent="-285750">
              <a:buFont typeface="+mj-lt"/>
              <a:buAutoNum type="arabicPeriod"/>
            </a:pPr>
            <a:r>
              <a:rPr lang="en-US" sz="1200" noProof="0" dirty="0">
                <a:solidFill>
                  <a:schemeClr val="tx1"/>
                </a:solidFill>
              </a:rPr>
              <a:t>Develop PIPs</a:t>
            </a:r>
          </a:p>
          <a:p>
            <a:pPr marL="285750" indent="-285750">
              <a:buFont typeface="+mj-lt"/>
              <a:buAutoNum type="arabicPeriod"/>
            </a:pPr>
            <a:r>
              <a:rPr lang="en-US" sz="1200" noProof="0" dirty="0">
                <a:solidFill>
                  <a:schemeClr val="tx1"/>
                </a:solidFill>
              </a:rPr>
              <a:t>Reward good attendance</a:t>
            </a:r>
          </a:p>
          <a:p>
            <a:pPr marL="285750" indent="-285750">
              <a:buFont typeface="+mj-lt"/>
              <a:buAutoNum type="arabicPeriod"/>
            </a:pPr>
            <a:r>
              <a:rPr lang="en-US" sz="1200" noProof="0" dirty="0">
                <a:solidFill>
                  <a:schemeClr val="tx1"/>
                </a:solidFill>
              </a:rPr>
              <a:t>More office parties and trips</a:t>
            </a:r>
          </a:p>
          <a:p>
            <a:pPr marL="285750" indent="-285750">
              <a:buFont typeface="+mj-lt"/>
              <a:buAutoNum type="arabicPeriod"/>
            </a:pPr>
            <a:r>
              <a:rPr lang="en-US" sz="1200" dirty="0">
                <a:solidFill>
                  <a:schemeClr val="tx1"/>
                </a:solidFill>
              </a:rPr>
              <a:t>Encourage cross-team collaboration</a:t>
            </a:r>
          </a:p>
          <a:p>
            <a:pPr marL="285750" indent="-285750">
              <a:buFont typeface="+mj-lt"/>
              <a:buAutoNum type="arabicPeriod"/>
            </a:pPr>
            <a:r>
              <a:rPr lang="en-US" sz="1200" noProof="0" dirty="0">
                <a:solidFill>
                  <a:schemeClr val="tx1"/>
                </a:solidFill>
              </a:rPr>
              <a:t>Switch to a m</a:t>
            </a:r>
            <a:r>
              <a:rPr lang="en-US" sz="1200" dirty="0" err="1">
                <a:solidFill>
                  <a:schemeClr val="tx1"/>
                </a:solidFill>
              </a:rPr>
              <a:t>atrix</a:t>
            </a:r>
            <a:r>
              <a:rPr lang="en-US" sz="1200" dirty="0">
                <a:solidFill>
                  <a:schemeClr val="tx1"/>
                </a:solidFill>
              </a:rPr>
              <a:t> structure</a:t>
            </a:r>
            <a:endParaRPr lang="en-US" sz="1200" noProof="0" dirty="0">
              <a:solidFill>
                <a:schemeClr val="tx1"/>
              </a:solidFill>
            </a:endParaRPr>
          </a:p>
          <a:p>
            <a:pPr marL="285750" indent="-285750">
              <a:buFont typeface="+mj-lt"/>
              <a:buAutoNum type="arabicPeriod"/>
            </a:pPr>
            <a:r>
              <a:rPr lang="en-US" sz="1200" dirty="0">
                <a:solidFill>
                  <a:schemeClr val="tx1"/>
                </a:solidFill>
              </a:rPr>
              <a:t>Foster culture of gratitude</a:t>
            </a:r>
          </a:p>
          <a:p>
            <a:pPr marL="285750" indent="-285750">
              <a:buFont typeface="+mj-lt"/>
              <a:buAutoNum type="arabicPeriod"/>
            </a:pPr>
            <a:r>
              <a:rPr lang="en-US" sz="1200" dirty="0">
                <a:solidFill>
                  <a:schemeClr val="tx1"/>
                </a:solidFill>
              </a:rPr>
              <a:t>Offer flexible work options</a:t>
            </a:r>
          </a:p>
          <a:p>
            <a:pPr marL="285750" indent="-285750">
              <a:buFont typeface="+mj-lt"/>
              <a:buAutoNum type="arabicPeriod"/>
            </a:pPr>
            <a:r>
              <a:rPr lang="en-US" sz="1200" dirty="0">
                <a:solidFill>
                  <a:schemeClr val="tx1"/>
                </a:solidFill>
              </a:rPr>
              <a:t>Review attendance policy</a:t>
            </a:r>
          </a:p>
          <a:p>
            <a:pPr marL="285750" indent="-285750">
              <a:buFont typeface="+mj-lt"/>
              <a:buAutoNum type="arabicPeriod"/>
            </a:pPr>
            <a:r>
              <a:rPr lang="en-US" sz="1200" dirty="0">
                <a:solidFill>
                  <a:schemeClr val="tx1"/>
                </a:solidFill>
              </a:rPr>
              <a:t>…</a:t>
            </a:r>
            <a:endParaRPr lang="en-US" sz="1200" noProof="0" dirty="0">
              <a:solidFill>
                <a:schemeClr val="tx1"/>
              </a:solidFill>
            </a:endParaRPr>
          </a:p>
        </p:txBody>
      </p:sp>
      <p:sp>
        <p:nvSpPr>
          <p:cNvPr id="10" name="Rectangle 9">
            <a:extLst>
              <a:ext uri="{FF2B5EF4-FFF2-40B4-BE49-F238E27FC236}">
                <a16:creationId xmlns:a16="http://schemas.microsoft.com/office/drawing/2014/main" id="{E7E30668-3B67-5703-7636-2134B6CDEB00}"/>
              </a:ext>
            </a:extLst>
          </p:cNvPr>
          <p:cNvSpPr/>
          <p:nvPr/>
        </p:nvSpPr>
        <p:spPr>
          <a:xfrm>
            <a:off x="3384727"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b="1" noProof="0" dirty="0">
                <a:solidFill>
                  <a:schemeClr val="tx1"/>
                </a:solidFill>
              </a:rPr>
              <a:t>10 high-impact ideas</a:t>
            </a:r>
          </a:p>
          <a:p>
            <a:endParaRPr lang="en-US" sz="1400" noProof="0" dirty="0">
              <a:solidFill>
                <a:schemeClr val="tx1"/>
              </a:solidFill>
            </a:endParaRPr>
          </a:p>
          <a:p>
            <a:pPr marL="285750" indent="-285750">
              <a:buFont typeface="+mj-lt"/>
              <a:buAutoNum type="arabicPeriod"/>
            </a:pPr>
            <a:r>
              <a:rPr lang="en-US" sz="1200" noProof="0" dirty="0">
                <a:solidFill>
                  <a:schemeClr val="tx1"/>
                </a:solidFill>
              </a:rPr>
              <a:t>Process improvements</a:t>
            </a:r>
            <a:endParaRPr lang="en-US" sz="1200" dirty="0">
              <a:solidFill>
                <a:schemeClr val="tx1"/>
              </a:solidFill>
            </a:endParaRPr>
          </a:p>
          <a:p>
            <a:pPr marL="285750" indent="-285750">
              <a:buFont typeface="+mj-lt"/>
              <a:buAutoNum type="arabicPeriod"/>
            </a:pPr>
            <a:r>
              <a:rPr lang="en-US" sz="1200" noProof="0" dirty="0">
                <a:solidFill>
                  <a:schemeClr val="tx1"/>
                </a:solidFill>
              </a:rPr>
              <a:t>Develop PIPs</a:t>
            </a:r>
          </a:p>
          <a:p>
            <a:pPr marL="285750" indent="-285750">
              <a:buFont typeface="+mj-lt"/>
              <a:buAutoNum type="arabicPeriod"/>
            </a:pPr>
            <a:r>
              <a:rPr lang="en-US" sz="1200" noProof="0" dirty="0">
                <a:solidFill>
                  <a:schemeClr val="tx1"/>
                </a:solidFill>
              </a:rPr>
              <a:t>Reward good attendance</a:t>
            </a:r>
          </a:p>
          <a:p>
            <a:pPr marL="285750" indent="-285750">
              <a:buFont typeface="+mj-lt"/>
              <a:buAutoNum type="arabicPeriod"/>
            </a:pPr>
            <a:r>
              <a:rPr lang="en-US" sz="1200" noProof="0" dirty="0">
                <a:solidFill>
                  <a:schemeClr val="tx1"/>
                </a:solidFill>
              </a:rPr>
              <a:t>Magnify recognition</a:t>
            </a:r>
          </a:p>
          <a:p>
            <a:pPr marL="285750" indent="-285750">
              <a:buFont typeface="+mj-lt"/>
              <a:buAutoNum type="arabicPeriod"/>
            </a:pPr>
            <a:r>
              <a:rPr lang="en-US" sz="1200" dirty="0">
                <a:solidFill>
                  <a:schemeClr val="tx1"/>
                </a:solidFill>
              </a:rPr>
              <a:t>Foster culture of gratitude</a:t>
            </a:r>
          </a:p>
          <a:p>
            <a:pPr marL="285750" indent="-285750">
              <a:buFont typeface="+mj-lt"/>
              <a:buAutoNum type="arabicPeriod"/>
            </a:pPr>
            <a:r>
              <a:rPr lang="en-US" sz="1200" dirty="0">
                <a:solidFill>
                  <a:schemeClr val="tx1"/>
                </a:solidFill>
              </a:rPr>
              <a:t>Offer flexible work options</a:t>
            </a:r>
          </a:p>
          <a:p>
            <a:pPr marL="285750" indent="-285750">
              <a:buFont typeface="+mj-lt"/>
              <a:buAutoNum type="arabicPeriod"/>
            </a:pPr>
            <a:r>
              <a:rPr lang="en-US" sz="1200" dirty="0">
                <a:solidFill>
                  <a:schemeClr val="tx1"/>
                </a:solidFill>
              </a:rPr>
              <a:t>Review attendance policy</a:t>
            </a:r>
          </a:p>
          <a:p>
            <a:pPr marL="285750" indent="-285750">
              <a:buFont typeface="+mj-lt"/>
              <a:buAutoNum type="arabicPeriod"/>
            </a:pPr>
            <a:r>
              <a:rPr lang="en-US" sz="1200" dirty="0">
                <a:solidFill>
                  <a:schemeClr val="tx1"/>
                </a:solidFill>
              </a:rPr>
              <a:t>Create succession programs</a:t>
            </a:r>
          </a:p>
          <a:p>
            <a:pPr marL="285750" indent="-285750">
              <a:buFont typeface="+mj-lt"/>
              <a:buAutoNum type="arabicPeriod"/>
            </a:pPr>
            <a:r>
              <a:rPr lang="en-US" sz="1200" dirty="0">
                <a:solidFill>
                  <a:schemeClr val="tx1"/>
                </a:solidFill>
              </a:rPr>
              <a:t>Tie bonuses to attendance</a:t>
            </a:r>
          </a:p>
          <a:p>
            <a:pPr marL="285750" indent="-285750">
              <a:buFont typeface="+mj-lt"/>
              <a:buAutoNum type="arabicPeriod"/>
            </a:pPr>
            <a:r>
              <a:rPr lang="en-US" sz="1200" dirty="0">
                <a:solidFill>
                  <a:schemeClr val="tx1"/>
                </a:solidFill>
              </a:rPr>
              <a:t>Increase bonus shares</a:t>
            </a:r>
          </a:p>
        </p:txBody>
      </p:sp>
      <p:sp>
        <p:nvSpPr>
          <p:cNvPr id="11" name="Rectangle 10">
            <a:extLst>
              <a:ext uri="{FF2B5EF4-FFF2-40B4-BE49-F238E27FC236}">
                <a16:creationId xmlns:a16="http://schemas.microsoft.com/office/drawing/2014/main" id="{D17EA31D-38C5-5551-8E23-6F24B0C988EA}"/>
              </a:ext>
            </a:extLst>
          </p:cNvPr>
          <p:cNvSpPr/>
          <p:nvPr/>
        </p:nvSpPr>
        <p:spPr>
          <a:xfrm>
            <a:off x="6214561"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noProof="0" dirty="0">
                <a:solidFill>
                  <a:schemeClr val="tx1"/>
                </a:solidFill>
              </a:rPr>
              <a:t>5 most feasible ideas</a:t>
            </a:r>
          </a:p>
          <a:p>
            <a:endParaRPr lang="en-US" sz="1400" noProof="0" dirty="0">
              <a:solidFill>
                <a:schemeClr val="tx1"/>
              </a:solidFill>
            </a:endParaRPr>
          </a:p>
          <a:p>
            <a:pPr marL="285750" indent="-285750">
              <a:buFont typeface="+mj-lt"/>
              <a:buAutoNum type="arabicPeriod"/>
            </a:pPr>
            <a:r>
              <a:rPr lang="en-US" sz="1200" noProof="0" dirty="0">
                <a:solidFill>
                  <a:schemeClr val="tx1"/>
                </a:solidFill>
              </a:rPr>
              <a:t>Plan and execute process improvements</a:t>
            </a:r>
            <a:r>
              <a:rPr lang="en-US" sz="1200" dirty="0">
                <a:solidFill>
                  <a:schemeClr val="tx1"/>
                </a:solidFill>
              </a:rPr>
              <a:t> to encourage more efficiency and effectiveness</a:t>
            </a:r>
            <a:endParaRPr lang="en-US" sz="1200" noProof="0" dirty="0">
              <a:solidFill>
                <a:schemeClr val="tx1"/>
              </a:solidFill>
            </a:endParaRPr>
          </a:p>
          <a:p>
            <a:pPr marL="285750" indent="-285750">
              <a:buFont typeface="+mj-lt"/>
              <a:buAutoNum type="arabicPeriod"/>
            </a:pPr>
            <a:r>
              <a:rPr lang="en-US" sz="1200" noProof="0" dirty="0">
                <a:solidFill>
                  <a:schemeClr val="tx1"/>
                </a:solidFill>
              </a:rPr>
              <a:t>Develop better PIPs</a:t>
            </a:r>
          </a:p>
          <a:p>
            <a:pPr marL="285750" indent="-285750">
              <a:buFont typeface="+mj-lt"/>
              <a:buAutoNum type="arabicPeriod"/>
            </a:pPr>
            <a:r>
              <a:rPr lang="en-US" sz="1200" noProof="0" dirty="0">
                <a:solidFill>
                  <a:schemeClr val="tx1"/>
                </a:solidFill>
              </a:rPr>
              <a:t>Foster cultures of gratitude, appreciation, and feedback</a:t>
            </a:r>
          </a:p>
          <a:p>
            <a:pPr marL="285750" indent="-285750">
              <a:buFont typeface="+mj-lt"/>
              <a:buAutoNum type="arabicPeriod"/>
            </a:pPr>
            <a:r>
              <a:rPr lang="en-US" sz="1200" noProof="0" dirty="0">
                <a:solidFill>
                  <a:schemeClr val="tx1"/>
                </a:solidFill>
              </a:rPr>
              <a:t>Offer flexible work options to invest in employee well-being</a:t>
            </a:r>
          </a:p>
          <a:p>
            <a:pPr marL="285750" indent="-285750">
              <a:buFont typeface="+mj-lt"/>
              <a:buAutoNum type="arabicPeriod"/>
            </a:pPr>
            <a:r>
              <a:rPr lang="en-US" sz="1200" noProof="0" dirty="0">
                <a:solidFill>
                  <a:schemeClr val="tx1"/>
                </a:solidFill>
              </a:rPr>
              <a:t>Magnify recognition (</a:t>
            </a:r>
            <a:r>
              <a:rPr lang="en-US" sz="1200" noProof="0" dirty="0" err="1">
                <a:solidFill>
                  <a:schemeClr val="tx1"/>
                </a:solidFill>
              </a:rPr>
              <a:t>acknow</a:t>
            </a:r>
            <a:r>
              <a:rPr lang="en-US" sz="1200" noProof="0" dirty="0">
                <a:solidFill>
                  <a:schemeClr val="tx1"/>
                </a:solidFill>
              </a:rPr>
              <a:t>-ledge work milestones etc.)</a:t>
            </a:r>
          </a:p>
        </p:txBody>
      </p:sp>
      <p:sp>
        <p:nvSpPr>
          <p:cNvPr id="12" name="Rectangle 11">
            <a:extLst>
              <a:ext uri="{FF2B5EF4-FFF2-40B4-BE49-F238E27FC236}">
                <a16:creationId xmlns:a16="http://schemas.microsoft.com/office/drawing/2014/main" id="{EE521739-C9D6-8243-F654-359CE98AA980}"/>
              </a:ext>
            </a:extLst>
          </p:cNvPr>
          <p:cNvSpPr/>
          <p:nvPr/>
        </p:nvSpPr>
        <p:spPr>
          <a:xfrm>
            <a:off x="9084747" y="3953498"/>
            <a:ext cx="220555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b="1" noProof="0" dirty="0">
                <a:solidFill>
                  <a:schemeClr val="tx1"/>
                </a:solidFill>
              </a:rPr>
              <a:t>Final list of 3 initiatives</a:t>
            </a:r>
          </a:p>
          <a:p>
            <a:endParaRPr lang="en-US" sz="1400" noProof="0" dirty="0">
              <a:solidFill>
                <a:schemeClr val="tx1"/>
              </a:solidFill>
            </a:endParaRPr>
          </a:p>
          <a:p>
            <a:pPr marL="285750" indent="-285750">
              <a:buFont typeface="+mj-lt"/>
              <a:buAutoNum type="arabicPeriod"/>
            </a:pPr>
            <a:r>
              <a:rPr lang="en-US" sz="1200" noProof="0" dirty="0">
                <a:solidFill>
                  <a:schemeClr val="tx1"/>
                </a:solidFill>
              </a:rPr>
              <a:t>Plan and execute process improvements</a:t>
            </a:r>
            <a:r>
              <a:rPr lang="en-US" sz="1200" dirty="0">
                <a:solidFill>
                  <a:schemeClr val="tx1"/>
                </a:solidFill>
              </a:rPr>
              <a:t> to encourage more efficiency and effectiveness</a:t>
            </a:r>
            <a:endParaRPr lang="en-US" sz="1200" noProof="0" dirty="0">
              <a:solidFill>
                <a:schemeClr val="tx1"/>
              </a:solidFill>
            </a:endParaRPr>
          </a:p>
          <a:p>
            <a:pPr marL="285750" indent="-285750">
              <a:buFont typeface="+mj-lt"/>
              <a:buAutoNum type="arabicPeriod"/>
            </a:pPr>
            <a:r>
              <a:rPr lang="en-US" sz="1200" noProof="0" dirty="0">
                <a:solidFill>
                  <a:schemeClr val="tx1"/>
                </a:solidFill>
              </a:rPr>
              <a:t>Foster cultures of gratitude, appreciation, and feedback </a:t>
            </a:r>
          </a:p>
          <a:p>
            <a:pPr marL="285750" indent="-285750">
              <a:buFont typeface="+mj-lt"/>
              <a:buAutoNum type="arabicPeriod"/>
            </a:pPr>
            <a:r>
              <a:rPr lang="en-US" sz="1200" noProof="0" dirty="0">
                <a:solidFill>
                  <a:schemeClr val="tx1"/>
                </a:solidFill>
              </a:rPr>
              <a:t>Develop a performance improvement plan</a:t>
            </a:r>
          </a:p>
        </p:txBody>
      </p:sp>
      <p:cxnSp>
        <p:nvCxnSpPr>
          <p:cNvPr id="13" name="Straight Connector 12">
            <a:extLst>
              <a:ext uri="{FF2B5EF4-FFF2-40B4-BE49-F238E27FC236}">
                <a16:creationId xmlns:a16="http://schemas.microsoft.com/office/drawing/2014/main" id="{BF4C95F1-573D-6F61-BF57-96C43E91D38A}"/>
              </a:ext>
            </a:extLst>
          </p:cNvPr>
          <p:cNvCxnSpPr>
            <a:cxnSpLocks/>
          </p:cNvCxnSpPr>
          <p:nvPr/>
        </p:nvCxnSpPr>
        <p:spPr>
          <a:xfrm>
            <a:off x="554735" y="3895567"/>
            <a:ext cx="2715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F4E8F3-5FA7-5398-2252-2490F33CCEA6}"/>
              </a:ext>
            </a:extLst>
          </p:cNvPr>
          <p:cNvCxnSpPr>
            <a:cxnSpLocks/>
          </p:cNvCxnSpPr>
          <p:nvPr/>
        </p:nvCxnSpPr>
        <p:spPr>
          <a:xfrm>
            <a:off x="3384649" y="3895567"/>
            <a:ext cx="2715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204F84-1E23-3D94-7DC4-5A2BB71A64DE}"/>
              </a:ext>
            </a:extLst>
          </p:cNvPr>
          <p:cNvCxnSpPr>
            <a:cxnSpLocks/>
          </p:cNvCxnSpPr>
          <p:nvPr/>
        </p:nvCxnSpPr>
        <p:spPr>
          <a:xfrm>
            <a:off x="6214561" y="3895567"/>
            <a:ext cx="2715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63251F-247E-B398-9988-40376C527666}"/>
              </a:ext>
            </a:extLst>
          </p:cNvPr>
          <p:cNvCxnSpPr>
            <a:cxnSpLocks/>
          </p:cNvCxnSpPr>
          <p:nvPr/>
        </p:nvCxnSpPr>
        <p:spPr>
          <a:xfrm>
            <a:off x="9082810" y="3895567"/>
            <a:ext cx="21125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8E22A4-9D4D-F535-E1D5-FAD69D220820}"/>
              </a:ext>
            </a:extLst>
          </p:cNvPr>
          <p:cNvCxnSpPr>
            <a:cxnSpLocks/>
          </p:cNvCxnSpPr>
          <p:nvPr/>
        </p:nvCxnSpPr>
        <p:spPr>
          <a:xfrm>
            <a:off x="554736" y="1835809"/>
            <a:ext cx="82661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E8018C-D09B-DC03-FF39-347C612FC1F8}"/>
              </a:ext>
            </a:extLst>
          </p:cNvPr>
          <p:cNvCxnSpPr>
            <a:cxnSpLocks/>
          </p:cNvCxnSpPr>
          <p:nvPr/>
        </p:nvCxnSpPr>
        <p:spPr>
          <a:xfrm flipH="1">
            <a:off x="8926302" y="1835809"/>
            <a:ext cx="2112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C1363C0-EEE1-74A0-40C5-36A4F06E56D2}"/>
              </a:ext>
            </a:extLst>
          </p:cNvPr>
          <p:cNvCxnSpPr>
            <a:cxnSpLocks/>
          </p:cNvCxnSpPr>
          <p:nvPr/>
        </p:nvCxnSpPr>
        <p:spPr>
          <a:xfrm>
            <a:off x="1912619" y="3684046"/>
            <a:ext cx="0" cy="21152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0362CF-5500-15C8-CC48-5929D63CCB4A}"/>
              </a:ext>
            </a:extLst>
          </p:cNvPr>
          <p:cNvCxnSpPr>
            <a:cxnSpLocks/>
          </p:cNvCxnSpPr>
          <p:nvPr/>
        </p:nvCxnSpPr>
        <p:spPr>
          <a:xfrm>
            <a:off x="4742533" y="3684046"/>
            <a:ext cx="0" cy="21152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8CE4E6-5715-7933-58F4-837B6FB09D17}"/>
              </a:ext>
            </a:extLst>
          </p:cNvPr>
          <p:cNvCxnSpPr>
            <a:cxnSpLocks/>
          </p:cNvCxnSpPr>
          <p:nvPr/>
        </p:nvCxnSpPr>
        <p:spPr>
          <a:xfrm>
            <a:off x="7572367" y="3684046"/>
            <a:ext cx="0" cy="21152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EE7558-C7D2-1FF7-B469-F95CC6D6E989}"/>
              </a:ext>
            </a:extLst>
          </p:cNvPr>
          <p:cNvCxnSpPr>
            <a:cxnSpLocks/>
          </p:cNvCxnSpPr>
          <p:nvPr/>
        </p:nvCxnSpPr>
        <p:spPr>
          <a:xfrm>
            <a:off x="10139088" y="3684046"/>
            <a:ext cx="0" cy="21152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BC57A75-0868-EDBE-2695-3BCA6261FB2E}"/>
              </a:ext>
            </a:extLst>
          </p:cNvPr>
          <p:cNvSpPr>
            <a:spLocks noChangeAspect="1"/>
          </p:cNvSpPr>
          <p:nvPr/>
        </p:nvSpPr>
        <p:spPr>
          <a:xfrm>
            <a:off x="9613151" y="2690404"/>
            <a:ext cx="251999" cy="2519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Oval 28">
            <a:extLst>
              <a:ext uri="{FF2B5EF4-FFF2-40B4-BE49-F238E27FC236}">
                <a16:creationId xmlns:a16="http://schemas.microsoft.com/office/drawing/2014/main" id="{38FF102B-A6C6-B9F8-44F0-963F4D27402F}"/>
              </a:ext>
            </a:extLst>
          </p:cNvPr>
          <p:cNvSpPr>
            <a:spLocks noChangeAspect="1"/>
          </p:cNvSpPr>
          <p:nvPr/>
        </p:nvSpPr>
        <p:spPr>
          <a:xfrm>
            <a:off x="10139088" y="2982898"/>
            <a:ext cx="251999" cy="2519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Oval 29">
            <a:extLst>
              <a:ext uri="{FF2B5EF4-FFF2-40B4-BE49-F238E27FC236}">
                <a16:creationId xmlns:a16="http://schemas.microsoft.com/office/drawing/2014/main" id="{1F6410B6-191A-D59E-1CDC-984907DFAD85}"/>
              </a:ext>
            </a:extLst>
          </p:cNvPr>
          <p:cNvSpPr>
            <a:spLocks noChangeAspect="1"/>
          </p:cNvSpPr>
          <p:nvPr/>
        </p:nvSpPr>
        <p:spPr>
          <a:xfrm>
            <a:off x="10337195" y="2438405"/>
            <a:ext cx="251999" cy="2519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Manual Operation 30">
            <a:extLst>
              <a:ext uri="{FF2B5EF4-FFF2-40B4-BE49-F238E27FC236}">
                <a16:creationId xmlns:a16="http://schemas.microsoft.com/office/drawing/2014/main" id="{00099348-C6D8-F9B1-3473-EAB53C221323}"/>
              </a:ext>
            </a:extLst>
          </p:cNvPr>
          <p:cNvSpPr/>
          <p:nvPr/>
        </p:nvSpPr>
        <p:spPr>
          <a:xfrm rot="16200000">
            <a:off x="4121181" y="-1132155"/>
            <a:ext cx="1105116" cy="7864641"/>
          </a:xfrm>
          <a:prstGeom prst="flowChartManualOperati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Oval 31">
            <a:extLst>
              <a:ext uri="{FF2B5EF4-FFF2-40B4-BE49-F238E27FC236}">
                <a16:creationId xmlns:a16="http://schemas.microsoft.com/office/drawing/2014/main" id="{1C9AC4A8-9931-7AB7-7D18-1298068CE78A}"/>
              </a:ext>
            </a:extLst>
          </p:cNvPr>
          <p:cNvSpPr/>
          <p:nvPr/>
        </p:nvSpPr>
        <p:spPr>
          <a:xfrm>
            <a:off x="554736" y="2247607"/>
            <a:ext cx="480880" cy="110511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Oval 32">
            <a:extLst>
              <a:ext uri="{FF2B5EF4-FFF2-40B4-BE49-F238E27FC236}">
                <a16:creationId xmlns:a16="http://schemas.microsoft.com/office/drawing/2014/main" id="{DAFCB7BF-E18B-5DCF-CE67-AD6919467DF4}"/>
              </a:ext>
            </a:extLst>
          </p:cNvPr>
          <p:cNvSpPr>
            <a:spLocks noChangeAspect="1"/>
          </p:cNvSpPr>
          <p:nvPr/>
        </p:nvSpPr>
        <p:spPr>
          <a:xfrm>
            <a:off x="8455232" y="2464173"/>
            <a:ext cx="289805" cy="666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Oval 33">
            <a:extLst>
              <a:ext uri="{FF2B5EF4-FFF2-40B4-BE49-F238E27FC236}">
                <a16:creationId xmlns:a16="http://schemas.microsoft.com/office/drawing/2014/main" id="{4CC9FAFE-B15E-24F2-4320-08179A0B11D9}"/>
              </a:ext>
            </a:extLst>
          </p:cNvPr>
          <p:cNvSpPr>
            <a:spLocks noChangeAspect="1"/>
          </p:cNvSpPr>
          <p:nvPr/>
        </p:nvSpPr>
        <p:spPr>
          <a:xfrm>
            <a:off x="3252958" y="2324198"/>
            <a:ext cx="415126" cy="95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Oval 34">
            <a:extLst>
              <a:ext uri="{FF2B5EF4-FFF2-40B4-BE49-F238E27FC236}">
                <a16:creationId xmlns:a16="http://schemas.microsoft.com/office/drawing/2014/main" id="{C09747AA-E8E1-9E55-E017-1DBAAE2F5D2F}"/>
              </a:ext>
            </a:extLst>
          </p:cNvPr>
          <p:cNvSpPr>
            <a:spLocks noChangeAspect="1"/>
          </p:cNvSpPr>
          <p:nvPr/>
        </p:nvSpPr>
        <p:spPr>
          <a:xfrm>
            <a:off x="5885426" y="2392772"/>
            <a:ext cx="352465" cy="81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TextBox 35">
            <a:extLst>
              <a:ext uri="{FF2B5EF4-FFF2-40B4-BE49-F238E27FC236}">
                <a16:creationId xmlns:a16="http://schemas.microsoft.com/office/drawing/2014/main" id="{E8E888A3-E344-1E13-874D-058EC621D0F3}"/>
              </a:ext>
            </a:extLst>
          </p:cNvPr>
          <p:cNvSpPr txBox="1"/>
          <p:nvPr/>
        </p:nvSpPr>
        <p:spPr>
          <a:xfrm>
            <a:off x="1292376" y="2569333"/>
            <a:ext cx="1703823" cy="461665"/>
          </a:xfrm>
          <a:prstGeom prst="rect">
            <a:avLst/>
          </a:prstGeom>
          <a:noFill/>
        </p:spPr>
        <p:txBody>
          <a:bodyPr wrap="square" rtlCol="0">
            <a:spAutoFit/>
          </a:bodyPr>
          <a:lstStyle/>
          <a:p>
            <a:pPr algn="ctr"/>
            <a:r>
              <a:rPr lang="en-GB" sz="1200" dirty="0"/>
              <a:t>What can we think of to improve this?</a:t>
            </a:r>
          </a:p>
        </p:txBody>
      </p:sp>
      <p:sp>
        <p:nvSpPr>
          <p:cNvPr id="37" name="TextBox 36">
            <a:extLst>
              <a:ext uri="{FF2B5EF4-FFF2-40B4-BE49-F238E27FC236}">
                <a16:creationId xmlns:a16="http://schemas.microsoft.com/office/drawing/2014/main" id="{87D267B4-89AC-8D70-2290-3693F7AE78E7}"/>
              </a:ext>
            </a:extLst>
          </p:cNvPr>
          <p:cNvSpPr txBox="1"/>
          <p:nvPr/>
        </p:nvSpPr>
        <p:spPr>
          <a:xfrm>
            <a:off x="3926363" y="2569333"/>
            <a:ext cx="1700784" cy="461665"/>
          </a:xfrm>
          <a:prstGeom prst="rect">
            <a:avLst/>
          </a:prstGeom>
          <a:noFill/>
        </p:spPr>
        <p:txBody>
          <a:bodyPr wrap="square" rtlCol="0">
            <a:spAutoFit/>
          </a:bodyPr>
          <a:lstStyle/>
          <a:p>
            <a:pPr algn="ctr"/>
            <a:r>
              <a:rPr lang="en-GB" sz="1200" dirty="0"/>
              <a:t>Which ideas have the highest impact?</a:t>
            </a:r>
          </a:p>
        </p:txBody>
      </p:sp>
      <p:sp>
        <p:nvSpPr>
          <p:cNvPr id="38" name="TextBox 37">
            <a:extLst>
              <a:ext uri="{FF2B5EF4-FFF2-40B4-BE49-F238E27FC236}">
                <a16:creationId xmlns:a16="http://schemas.microsoft.com/office/drawing/2014/main" id="{3F33B08A-B8A2-AB21-E2AA-FDB0EC6F4AE2}"/>
              </a:ext>
            </a:extLst>
          </p:cNvPr>
          <p:cNvSpPr txBox="1"/>
          <p:nvPr/>
        </p:nvSpPr>
        <p:spPr>
          <a:xfrm>
            <a:off x="6496169" y="2477000"/>
            <a:ext cx="1700784" cy="646331"/>
          </a:xfrm>
          <a:prstGeom prst="rect">
            <a:avLst/>
          </a:prstGeom>
          <a:noFill/>
        </p:spPr>
        <p:txBody>
          <a:bodyPr wrap="square" rtlCol="0">
            <a:spAutoFit/>
          </a:bodyPr>
          <a:lstStyle/>
          <a:p>
            <a:pPr algn="ctr"/>
            <a:r>
              <a:rPr lang="en-GB" sz="1200" dirty="0"/>
              <a:t>Which ideas can we implement within the next 6-12 months?</a:t>
            </a:r>
          </a:p>
        </p:txBody>
      </p:sp>
      <p:sp>
        <p:nvSpPr>
          <p:cNvPr id="39" name="TextBox 38">
            <a:extLst>
              <a:ext uri="{FF2B5EF4-FFF2-40B4-BE49-F238E27FC236}">
                <a16:creationId xmlns:a16="http://schemas.microsoft.com/office/drawing/2014/main" id="{74542A60-ABA3-D59E-1DAD-9C5406C2B7CD}"/>
              </a:ext>
            </a:extLst>
          </p:cNvPr>
          <p:cNvSpPr txBox="1"/>
          <p:nvPr/>
        </p:nvSpPr>
        <p:spPr>
          <a:xfrm>
            <a:off x="554736" y="1505047"/>
            <a:ext cx="8265150" cy="307777"/>
          </a:xfrm>
          <a:prstGeom prst="rect">
            <a:avLst/>
          </a:prstGeom>
          <a:noFill/>
        </p:spPr>
        <p:txBody>
          <a:bodyPr wrap="square" rtlCol="0" anchor="b">
            <a:spAutoFit/>
          </a:bodyPr>
          <a:lstStyle/>
          <a:p>
            <a:r>
              <a:rPr lang="en-GB" sz="1400" b="1" dirty="0"/>
              <a:t>Funnel for evaluation of ideas</a:t>
            </a:r>
          </a:p>
        </p:txBody>
      </p:sp>
      <p:sp>
        <p:nvSpPr>
          <p:cNvPr id="40" name="TextBox 39">
            <a:extLst>
              <a:ext uri="{FF2B5EF4-FFF2-40B4-BE49-F238E27FC236}">
                <a16:creationId xmlns:a16="http://schemas.microsoft.com/office/drawing/2014/main" id="{A5AB541A-D66F-F9A3-75AF-6A3D37FF9EE1}"/>
              </a:ext>
            </a:extLst>
          </p:cNvPr>
          <p:cNvSpPr txBox="1"/>
          <p:nvPr/>
        </p:nvSpPr>
        <p:spPr>
          <a:xfrm>
            <a:off x="8926302" y="1505047"/>
            <a:ext cx="2112264" cy="307777"/>
          </a:xfrm>
          <a:prstGeom prst="rect">
            <a:avLst/>
          </a:prstGeom>
          <a:noFill/>
        </p:spPr>
        <p:txBody>
          <a:bodyPr wrap="square" rIns="0" rtlCol="0" anchor="b">
            <a:spAutoFit/>
          </a:bodyPr>
          <a:lstStyle/>
          <a:p>
            <a:r>
              <a:rPr lang="en-GB" sz="1400" b="1" dirty="0"/>
              <a:t>Recommendation</a:t>
            </a:r>
          </a:p>
        </p:txBody>
      </p:sp>
      <p:sp>
        <p:nvSpPr>
          <p:cNvPr id="6" name="Text Placeholder 5">
            <a:extLst>
              <a:ext uri="{FF2B5EF4-FFF2-40B4-BE49-F238E27FC236}">
                <a16:creationId xmlns:a16="http://schemas.microsoft.com/office/drawing/2014/main" id="{28293DCD-C418-D766-483C-D6BE8C1A5BDA}"/>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8367584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3D57-0757-023D-57D0-356C8724537D}"/>
              </a:ext>
            </a:extLst>
          </p:cNvPr>
          <p:cNvSpPr>
            <a:spLocks noGrp="1"/>
          </p:cNvSpPr>
          <p:nvPr>
            <p:ph type="title"/>
          </p:nvPr>
        </p:nvSpPr>
        <p:spPr/>
        <p:txBody>
          <a:bodyPr/>
          <a:lstStyle/>
          <a:p>
            <a:r>
              <a:rPr lang="en-US" dirty="0"/>
              <a:t>Our three recommended initiatives collectively address all five factors contributing to employee absenteeism while in line with strategic goals</a:t>
            </a:r>
          </a:p>
        </p:txBody>
      </p:sp>
      <p:sp>
        <p:nvSpPr>
          <p:cNvPr id="4" name="Text Placeholder 3">
            <a:extLst>
              <a:ext uri="{FF2B5EF4-FFF2-40B4-BE49-F238E27FC236}">
                <a16:creationId xmlns:a16="http://schemas.microsoft.com/office/drawing/2014/main" id="{3FB52D6F-93A6-82EA-A705-681732A89D88}"/>
              </a:ext>
            </a:extLst>
          </p:cNvPr>
          <p:cNvSpPr>
            <a:spLocks noGrp="1"/>
          </p:cNvSpPr>
          <p:nvPr>
            <p:ph type="body" sz="quarter" idx="17"/>
          </p:nvPr>
        </p:nvSpPr>
        <p:spPr/>
        <p:txBody>
          <a:bodyPr/>
          <a:lstStyle/>
          <a:p>
            <a:endParaRPr lang="en-US"/>
          </a:p>
        </p:txBody>
      </p:sp>
      <p:sp>
        <p:nvSpPr>
          <p:cNvPr id="13" name="Rectangle 12">
            <a:extLst>
              <a:ext uri="{FF2B5EF4-FFF2-40B4-BE49-F238E27FC236}">
                <a16:creationId xmlns:a16="http://schemas.microsoft.com/office/drawing/2014/main" id="{90276043-D398-3A19-2734-5CC8363D03F4}"/>
              </a:ext>
            </a:extLst>
          </p:cNvPr>
          <p:cNvSpPr/>
          <p:nvPr/>
        </p:nvSpPr>
        <p:spPr>
          <a:xfrm>
            <a:off x="827020" y="5393636"/>
            <a:ext cx="3223018" cy="71299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Objective of more efficient customer handling and less burnout</a:t>
            </a:r>
          </a:p>
        </p:txBody>
      </p:sp>
      <p:sp>
        <p:nvSpPr>
          <p:cNvPr id="14" name="Rectangle 13">
            <a:extLst>
              <a:ext uri="{FF2B5EF4-FFF2-40B4-BE49-F238E27FC236}">
                <a16:creationId xmlns:a16="http://schemas.microsoft.com/office/drawing/2014/main" id="{1C2DE0E7-D29E-E1EE-D3AF-1BE3D69EBA7F}"/>
              </a:ext>
            </a:extLst>
          </p:cNvPr>
          <p:cNvSpPr/>
          <p:nvPr/>
        </p:nvSpPr>
        <p:spPr>
          <a:xfrm>
            <a:off x="4484491" y="5393635"/>
            <a:ext cx="3223018" cy="71299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Objective of improving </a:t>
            </a:r>
            <a:br>
              <a:rPr lang="en-US" sz="1400" dirty="0">
                <a:solidFill>
                  <a:schemeClr val="bg1"/>
                </a:solidFill>
              </a:rPr>
            </a:br>
            <a:r>
              <a:rPr lang="en-US" sz="1400" dirty="0">
                <a:solidFill>
                  <a:schemeClr val="bg1"/>
                </a:solidFill>
              </a:rPr>
              <a:t>performance metrics</a:t>
            </a:r>
          </a:p>
        </p:txBody>
      </p:sp>
      <p:sp>
        <p:nvSpPr>
          <p:cNvPr id="15" name="Rectangle 14">
            <a:extLst>
              <a:ext uri="{FF2B5EF4-FFF2-40B4-BE49-F238E27FC236}">
                <a16:creationId xmlns:a16="http://schemas.microsoft.com/office/drawing/2014/main" id="{D0599AB8-7297-BE1A-B53B-970D3DDBAF68}"/>
              </a:ext>
            </a:extLst>
          </p:cNvPr>
          <p:cNvSpPr/>
          <p:nvPr/>
        </p:nvSpPr>
        <p:spPr>
          <a:xfrm>
            <a:off x="8141962" y="5393635"/>
            <a:ext cx="3223018" cy="71299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Objective of higher employee satisfaction and associated metrics</a:t>
            </a:r>
          </a:p>
        </p:txBody>
      </p:sp>
      <p:sp>
        <p:nvSpPr>
          <p:cNvPr id="17" name="Triangle 16">
            <a:extLst>
              <a:ext uri="{FF2B5EF4-FFF2-40B4-BE49-F238E27FC236}">
                <a16:creationId xmlns:a16="http://schemas.microsoft.com/office/drawing/2014/main" id="{9DBDD11C-3360-3259-FA67-41F9A58EFC53}"/>
              </a:ext>
            </a:extLst>
          </p:cNvPr>
          <p:cNvSpPr/>
          <p:nvPr/>
        </p:nvSpPr>
        <p:spPr>
          <a:xfrm rot="10800000">
            <a:off x="1268947" y="4505739"/>
            <a:ext cx="2339163" cy="275772"/>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8" name="Triangle 17">
            <a:extLst>
              <a:ext uri="{FF2B5EF4-FFF2-40B4-BE49-F238E27FC236}">
                <a16:creationId xmlns:a16="http://schemas.microsoft.com/office/drawing/2014/main" id="{919BE149-17DD-3205-D62A-D98C8EA77F06}"/>
              </a:ext>
            </a:extLst>
          </p:cNvPr>
          <p:cNvSpPr/>
          <p:nvPr/>
        </p:nvSpPr>
        <p:spPr>
          <a:xfrm rot="10800000">
            <a:off x="4926418" y="4505738"/>
            <a:ext cx="2339163" cy="275772"/>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9" name="Triangle 18">
            <a:extLst>
              <a:ext uri="{FF2B5EF4-FFF2-40B4-BE49-F238E27FC236}">
                <a16:creationId xmlns:a16="http://schemas.microsoft.com/office/drawing/2014/main" id="{9CCE3AC1-1852-46CD-7504-8954D725B94C}"/>
              </a:ext>
            </a:extLst>
          </p:cNvPr>
          <p:cNvSpPr/>
          <p:nvPr/>
        </p:nvSpPr>
        <p:spPr>
          <a:xfrm rot="10800000">
            <a:off x="8583889" y="4505738"/>
            <a:ext cx="2339163" cy="275772"/>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0" name="Rectangle 19">
            <a:extLst>
              <a:ext uri="{FF2B5EF4-FFF2-40B4-BE49-F238E27FC236}">
                <a16:creationId xmlns:a16="http://schemas.microsoft.com/office/drawing/2014/main" id="{FC823D41-5841-36D9-F553-226447A34ECF}"/>
              </a:ext>
            </a:extLst>
          </p:cNvPr>
          <p:cNvSpPr/>
          <p:nvPr/>
        </p:nvSpPr>
        <p:spPr>
          <a:xfrm>
            <a:off x="827020" y="2920410"/>
            <a:ext cx="3223018" cy="1431854"/>
          </a:xfrm>
          <a:prstGeom prst="rect">
            <a:avLst/>
          </a:prstGeom>
          <a:solidFill>
            <a:schemeClr val="bg1">
              <a:lumMod val="95000"/>
            </a:schemeClr>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algn="ctr">
              <a:spcBef>
                <a:spcPts val="300"/>
              </a:spcBef>
              <a:spcAft>
                <a:spcPts val="300"/>
              </a:spcAft>
            </a:pPr>
            <a:r>
              <a:rPr lang="en-US" sz="1400" b="1" dirty="0">
                <a:solidFill>
                  <a:schemeClr val="tx1"/>
                </a:solidFill>
              </a:rPr>
              <a:t>Process improvements</a:t>
            </a:r>
          </a:p>
          <a:p>
            <a:pPr algn="ctr">
              <a:spcBef>
                <a:spcPts val="300"/>
              </a:spcBef>
              <a:spcAft>
                <a:spcPts val="300"/>
              </a:spcAft>
            </a:pPr>
            <a:br>
              <a:rPr lang="en-US" sz="1400" b="1" dirty="0">
                <a:solidFill>
                  <a:schemeClr val="tx1"/>
                </a:solidFill>
              </a:rPr>
            </a:br>
            <a:r>
              <a:rPr lang="en-US" sz="1400" dirty="0">
                <a:solidFill>
                  <a:schemeClr val="tx1"/>
                </a:solidFill>
              </a:rPr>
              <a:t>Plan and executive improvements of processes throughout organization to help burnout etc.</a:t>
            </a:r>
          </a:p>
        </p:txBody>
      </p:sp>
      <p:sp>
        <p:nvSpPr>
          <p:cNvPr id="21" name="Rectangle 20">
            <a:extLst>
              <a:ext uri="{FF2B5EF4-FFF2-40B4-BE49-F238E27FC236}">
                <a16:creationId xmlns:a16="http://schemas.microsoft.com/office/drawing/2014/main" id="{321DA11B-BC21-3861-2802-58A9874C2BBE}"/>
              </a:ext>
            </a:extLst>
          </p:cNvPr>
          <p:cNvSpPr/>
          <p:nvPr/>
        </p:nvSpPr>
        <p:spPr>
          <a:xfrm>
            <a:off x="4484491" y="2920410"/>
            <a:ext cx="3223018" cy="1431854"/>
          </a:xfrm>
          <a:prstGeom prst="rect">
            <a:avLst/>
          </a:prstGeom>
          <a:solidFill>
            <a:schemeClr val="bg1">
              <a:lumMod val="95000"/>
            </a:schemeClr>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algn="ctr">
              <a:spcBef>
                <a:spcPts val="300"/>
              </a:spcBef>
              <a:spcAft>
                <a:spcPts val="300"/>
              </a:spcAft>
            </a:pPr>
            <a:r>
              <a:rPr lang="en-US" sz="1400" b="1" dirty="0">
                <a:solidFill>
                  <a:schemeClr val="tx1"/>
                </a:solidFill>
              </a:rPr>
              <a:t>Performance improvement plans</a:t>
            </a:r>
            <a:br>
              <a:rPr lang="en-US" sz="1400" b="1" dirty="0">
                <a:solidFill>
                  <a:schemeClr val="tx1"/>
                </a:solidFill>
              </a:rPr>
            </a:br>
            <a:endParaRPr lang="en-US" sz="1400" b="1" dirty="0">
              <a:solidFill>
                <a:schemeClr val="tx1"/>
              </a:solidFill>
            </a:endParaRPr>
          </a:p>
          <a:p>
            <a:pPr algn="ctr">
              <a:spcBef>
                <a:spcPts val="300"/>
              </a:spcBef>
              <a:spcAft>
                <a:spcPts val="300"/>
              </a:spcAft>
            </a:pPr>
            <a:r>
              <a:rPr lang="en-US" sz="1400" dirty="0">
                <a:solidFill>
                  <a:schemeClr val="tx1"/>
                </a:solidFill>
              </a:rPr>
              <a:t>Develop hyper-tailored performance improvement plan to educate and encourage employees</a:t>
            </a:r>
          </a:p>
        </p:txBody>
      </p:sp>
      <p:sp>
        <p:nvSpPr>
          <p:cNvPr id="22" name="Rectangle 21">
            <a:extLst>
              <a:ext uri="{FF2B5EF4-FFF2-40B4-BE49-F238E27FC236}">
                <a16:creationId xmlns:a16="http://schemas.microsoft.com/office/drawing/2014/main" id="{FEB69F2D-FF54-FE8A-D8E3-2A47F0001BAE}"/>
              </a:ext>
            </a:extLst>
          </p:cNvPr>
          <p:cNvSpPr/>
          <p:nvPr/>
        </p:nvSpPr>
        <p:spPr>
          <a:xfrm>
            <a:off x="8141962" y="2920410"/>
            <a:ext cx="3223018" cy="1431854"/>
          </a:xfrm>
          <a:prstGeom prst="rect">
            <a:avLst/>
          </a:prstGeom>
          <a:solidFill>
            <a:schemeClr val="bg1">
              <a:lumMod val="95000"/>
            </a:schemeClr>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algn="ctr">
              <a:spcBef>
                <a:spcPts val="300"/>
              </a:spcBef>
              <a:spcAft>
                <a:spcPts val="300"/>
              </a:spcAft>
            </a:pPr>
            <a:r>
              <a:rPr lang="en-US" sz="1400" b="1" dirty="0">
                <a:solidFill>
                  <a:schemeClr val="tx1"/>
                </a:solidFill>
              </a:rPr>
              <a:t>More recognition</a:t>
            </a:r>
          </a:p>
          <a:p>
            <a:pPr algn="ctr">
              <a:spcBef>
                <a:spcPts val="300"/>
              </a:spcBef>
              <a:spcAft>
                <a:spcPts val="300"/>
              </a:spcAft>
            </a:pPr>
            <a:br>
              <a:rPr lang="en-US" sz="1400" b="1" dirty="0">
                <a:solidFill>
                  <a:schemeClr val="tx1"/>
                </a:solidFill>
              </a:rPr>
            </a:br>
            <a:r>
              <a:rPr lang="en-US" sz="1400" dirty="0">
                <a:solidFill>
                  <a:schemeClr val="tx1"/>
                </a:solidFill>
              </a:rPr>
              <a:t>Foster cultures of gratitude, appreciation, and feedback to create more social and prosocial interaction</a:t>
            </a:r>
          </a:p>
        </p:txBody>
      </p:sp>
      <p:sp>
        <p:nvSpPr>
          <p:cNvPr id="23" name="Oval 22">
            <a:extLst>
              <a:ext uri="{FF2B5EF4-FFF2-40B4-BE49-F238E27FC236}">
                <a16:creationId xmlns:a16="http://schemas.microsoft.com/office/drawing/2014/main" id="{C87A6B8D-3F15-9CEF-3671-A8B9BB5CD5F2}"/>
              </a:ext>
            </a:extLst>
          </p:cNvPr>
          <p:cNvSpPr/>
          <p:nvPr/>
        </p:nvSpPr>
        <p:spPr>
          <a:xfrm>
            <a:off x="2168529" y="1908656"/>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24" name="Oval 23">
            <a:extLst>
              <a:ext uri="{FF2B5EF4-FFF2-40B4-BE49-F238E27FC236}">
                <a16:creationId xmlns:a16="http://schemas.microsoft.com/office/drawing/2014/main" id="{790F6685-CA0E-C09C-5AB4-CA985623AA63}"/>
              </a:ext>
            </a:extLst>
          </p:cNvPr>
          <p:cNvSpPr/>
          <p:nvPr/>
        </p:nvSpPr>
        <p:spPr>
          <a:xfrm>
            <a:off x="5826000" y="1908656"/>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sp>
        <p:nvSpPr>
          <p:cNvPr id="25" name="Oval 24">
            <a:extLst>
              <a:ext uri="{FF2B5EF4-FFF2-40B4-BE49-F238E27FC236}">
                <a16:creationId xmlns:a16="http://schemas.microsoft.com/office/drawing/2014/main" id="{01F91F6B-DF0F-F371-3F70-CBF077D0B488}"/>
              </a:ext>
            </a:extLst>
          </p:cNvPr>
          <p:cNvSpPr/>
          <p:nvPr/>
        </p:nvSpPr>
        <p:spPr>
          <a:xfrm>
            <a:off x="9483471" y="1908656"/>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26" name="TextBox 25">
            <a:extLst>
              <a:ext uri="{FF2B5EF4-FFF2-40B4-BE49-F238E27FC236}">
                <a16:creationId xmlns:a16="http://schemas.microsoft.com/office/drawing/2014/main" id="{2797E549-1A3A-AF5E-4A86-7A8677271528}"/>
              </a:ext>
            </a:extLst>
          </p:cNvPr>
          <p:cNvSpPr txBox="1"/>
          <p:nvPr/>
        </p:nvSpPr>
        <p:spPr>
          <a:xfrm>
            <a:off x="554736" y="2486758"/>
            <a:ext cx="2027582" cy="39756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b="1" dirty="0"/>
              <a:t>Initiative:</a:t>
            </a:r>
          </a:p>
        </p:txBody>
      </p:sp>
      <p:sp>
        <p:nvSpPr>
          <p:cNvPr id="27" name="TextBox 26">
            <a:extLst>
              <a:ext uri="{FF2B5EF4-FFF2-40B4-BE49-F238E27FC236}">
                <a16:creationId xmlns:a16="http://schemas.microsoft.com/office/drawing/2014/main" id="{14EEC905-0DF2-69ED-D1D9-3866D1799779}"/>
              </a:ext>
            </a:extLst>
          </p:cNvPr>
          <p:cNvSpPr txBox="1"/>
          <p:nvPr/>
        </p:nvSpPr>
        <p:spPr>
          <a:xfrm>
            <a:off x="554736" y="4955946"/>
            <a:ext cx="2027582" cy="39756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b="1" dirty="0"/>
              <a:t>Strategic objective:</a:t>
            </a:r>
          </a:p>
        </p:txBody>
      </p:sp>
    </p:spTree>
    <p:extLst>
      <p:ext uri="{BB962C8B-B14F-4D97-AF65-F5344CB8AC3E}">
        <p14:creationId xmlns:p14="http://schemas.microsoft.com/office/powerpoint/2010/main" val="24546288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00807-FDA9-4330-7037-63C2DB0B3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81398-E728-E6B7-A8D9-78ED51E4DE52}"/>
              </a:ext>
            </a:extLst>
          </p:cNvPr>
          <p:cNvSpPr>
            <a:spLocks noGrp="1"/>
          </p:cNvSpPr>
          <p:nvPr>
            <p:ph type="title"/>
          </p:nvPr>
        </p:nvSpPr>
        <p:spPr/>
        <p:txBody>
          <a:bodyPr lIns="648000"/>
          <a:lstStyle/>
          <a:p>
            <a:r>
              <a:rPr lang="en-US" dirty="0"/>
              <a:t>Process improvements</a:t>
            </a:r>
          </a:p>
        </p:txBody>
      </p:sp>
      <p:sp>
        <p:nvSpPr>
          <p:cNvPr id="4" name="Text Placeholder 3">
            <a:extLst>
              <a:ext uri="{FF2B5EF4-FFF2-40B4-BE49-F238E27FC236}">
                <a16:creationId xmlns:a16="http://schemas.microsoft.com/office/drawing/2014/main" id="{AD6198DE-213C-4287-B958-B489E1331E93}"/>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E16A66A3-ECF2-682A-E966-EC34AAEE8D78}"/>
              </a:ext>
            </a:extLst>
          </p:cNvPr>
          <p:cNvSpPr/>
          <p:nvPr/>
        </p:nvSpPr>
        <p:spPr>
          <a:xfrm>
            <a:off x="554736" y="594237"/>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8" name="Rectangle 7">
            <a:extLst>
              <a:ext uri="{FF2B5EF4-FFF2-40B4-BE49-F238E27FC236}">
                <a16:creationId xmlns:a16="http://schemas.microsoft.com/office/drawing/2014/main" id="{0CED9B4B-103B-C3F1-6198-71C734F83B53}"/>
              </a:ext>
            </a:extLst>
          </p:cNvPr>
          <p:cNvSpPr/>
          <p:nvPr/>
        </p:nvSpPr>
        <p:spPr>
          <a:xfrm>
            <a:off x="554735" y="1943100"/>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WHAT</a:t>
            </a:r>
          </a:p>
          <a:p>
            <a:pPr>
              <a:spcBef>
                <a:spcPts val="300"/>
              </a:spcBef>
              <a:spcAft>
                <a:spcPts val="300"/>
              </a:spcAft>
            </a:pPr>
            <a:endParaRPr lang="en-US" sz="1600" dirty="0">
              <a:solidFill>
                <a:schemeClr val="tx1"/>
              </a:solidFill>
            </a:endParaRPr>
          </a:p>
          <a:p>
            <a:pPr>
              <a:spcBef>
                <a:spcPts val="300"/>
              </a:spcBef>
              <a:spcAft>
                <a:spcPts val="300"/>
              </a:spcAft>
            </a:pPr>
            <a:r>
              <a:rPr lang="en-US" sz="1600" dirty="0">
                <a:solidFill>
                  <a:schemeClr val="tx1"/>
                </a:solidFill>
              </a:rPr>
              <a:t>Plan and executive improvements of processes throughout organization to help burnout etc.</a:t>
            </a:r>
          </a:p>
        </p:txBody>
      </p:sp>
      <p:sp>
        <p:nvSpPr>
          <p:cNvPr id="9" name="Rectangle 8">
            <a:extLst>
              <a:ext uri="{FF2B5EF4-FFF2-40B4-BE49-F238E27FC236}">
                <a16:creationId xmlns:a16="http://schemas.microsoft.com/office/drawing/2014/main" id="{F417E9A8-C45A-8039-79C8-110873F3C988}"/>
              </a:ext>
            </a:extLst>
          </p:cNvPr>
          <p:cNvSpPr/>
          <p:nvPr/>
        </p:nvSpPr>
        <p:spPr>
          <a:xfrm>
            <a:off x="554735" y="4203188"/>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WHY</a:t>
            </a:r>
          </a:p>
          <a:p>
            <a:pPr>
              <a:spcBef>
                <a:spcPts val="300"/>
              </a:spcBef>
              <a:spcAft>
                <a:spcPts val="300"/>
              </a:spcAft>
            </a:pPr>
            <a:endParaRPr lang="en-US" sz="1600" b="1" dirty="0">
              <a:solidFill>
                <a:schemeClr val="tx1"/>
              </a:solidFill>
            </a:endParaRPr>
          </a:p>
          <a:p>
            <a:pPr>
              <a:spcBef>
                <a:spcPts val="300"/>
              </a:spcBef>
              <a:spcAft>
                <a:spcPts val="300"/>
              </a:spcAft>
            </a:pPr>
            <a:r>
              <a:rPr lang="en-US" sz="1600" dirty="0">
                <a:solidFill>
                  <a:schemeClr val="tx1"/>
                </a:solidFill>
              </a:rPr>
              <a:t>Burnout and feeling unmotivated have been some of the biggest contributors to absenteeism. </a:t>
            </a:r>
          </a:p>
        </p:txBody>
      </p:sp>
      <p:sp>
        <p:nvSpPr>
          <p:cNvPr id="10" name="Rectangle 9">
            <a:extLst>
              <a:ext uri="{FF2B5EF4-FFF2-40B4-BE49-F238E27FC236}">
                <a16:creationId xmlns:a16="http://schemas.microsoft.com/office/drawing/2014/main" id="{F9A6CDB9-F0BE-5C14-7231-C95307FE1166}"/>
              </a:ext>
            </a:extLst>
          </p:cNvPr>
          <p:cNvSpPr/>
          <p:nvPr/>
        </p:nvSpPr>
        <p:spPr>
          <a:xfrm>
            <a:off x="5343469" y="1943100"/>
            <a:ext cx="6290553" cy="4292088"/>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HOW</a:t>
            </a:r>
          </a:p>
          <a:p>
            <a:pPr>
              <a:spcBef>
                <a:spcPts val="300"/>
              </a:spcBef>
              <a:spcAft>
                <a:spcPts val="300"/>
              </a:spcAft>
            </a:pPr>
            <a:endParaRPr lang="en-US" sz="1600" dirty="0">
              <a:solidFill>
                <a:schemeClr val="tx1"/>
              </a:solidFill>
            </a:endParaRPr>
          </a:p>
        </p:txBody>
      </p:sp>
      <p:cxnSp>
        <p:nvCxnSpPr>
          <p:cNvPr id="11" name="Straight Connector 10">
            <a:extLst>
              <a:ext uri="{FF2B5EF4-FFF2-40B4-BE49-F238E27FC236}">
                <a16:creationId xmlns:a16="http://schemas.microsoft.com/office/drawing/2014/main" id="{EB500FAB-0BAF-E99C-9B2A-E7392351C34A}"/>
              </a:ext>
            </a:extLst>
          </p:cNvPr>
          <p:cNvCxnSpPr>
            <a:cxnSpLocks/>
          </p:cNvCxnSpPr>
          <p:nvPr/>
        </p:nvCxnSpPr>
        <p:spPr>
          <a:xfrm>
            <a:off x="5022850" y="198992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0141CBB-4F5E-E9F7-1BE3-F7D26BB8D97D}"/>
              </a:ext>
            </a:extLst>
          </p:cNvPr>
          <p:cNvGrpSpPr/>
          <p:nvPr/>
        </p:nvGrpSpPr>
        <p:grpSpPr>
          <a:xfrm>
            <a:off x="4817650" y="3872180"/>
            <a:ext cx="410399" cy="411480"/>
            <a:chOff x="5945672" y="4205532"/>
            <a:chExt cx="410399" cy="411480"/>
          </a:xfrm>
          <a:solidFill>
            <a:schemeClr val="accent1"/>
          </a:solidFill>
        </p:grpSpPr>
        <p:sp>
          <p:nvSpPr>
            <p:cNvPr id="13" name="Oval 12">
              <a:extLst>
                <a:ext uri="{FF2B5EF4-FFF2-40B4-BE49-F238E27FC236}">
                  <a16:creationId xmlns:a16="http://schemas.microsoft.com/office/drawing/2014/main" id="{7E91F87E-71D1-1C51-40ED-42F736BD9A7F}"/>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Triangle 13">
              <a:extLst>
                <a:ext uri="{FF2B5EF4-FFF2-40B4-BE49-F238E27FC236}">
                  <a16:creationId xmlns:a16="http://schemas.microsoft.com/office/drawing/2014/main" id="{32721387-12F5-9515-0D65-9F1CF7250DC1}"/>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5" name="Rectangle 14">
              <a:extLst>
                <a:ext uri="{FF2B5EF4-FFF2-40B4-BE49-F238E27FC236}">
                  <a16:creationId xmlns:a16="http://schemas.microsoft.com/office/drawing/2014/main" id="{5F9FD046-FA19-96C4-3B13-ADD0B268008A}"/>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3" name="Rectangle 2">
            <a:extLst>
              <a:ext uri="{FF2B5EF4-FFF2-40B4-BE49-F238E27FC236}">
                <a16:creationId xmlns:a16="http://schemas.microsoft.com/office/drawing/2014/main" id="{18E36D62-CD57-B16A-0ED6-7D0E3609B039}"/>
              </a:ext>
            </a:extLst>
          </p:cNvPr>
          <p:cNvSpPr/>
          <p:nvPr/>
        </p:nvSpPr>
        <p:spPr>
          <a:xfrm>
            <a:off x="5566251" y="2492188"/>
            <a:ext cx="5844988" cy="3496236"/>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[Sanitized description]</a:t>
            </a:r>
          </a:p>
        </p:txBody>
      </p:sp>
    </p:spTree>
    <p:extLst>
      <p:ext uri="{BB962C8B-B14F-4D97-AF65-F5344CB8AC3E}">
        <p14:creationId xmlns:p14="http://schemas.microsoft.com/office/powerpoint/2010/main" val="39615350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86D621-CDFF-B2EC-1D6D-3BB6E559437C}"/>
              </a:ext>
            </a:extLst>
          </p:cNvPr>
          <p:cNvSpPr/>
          <p:nvPr/>
        </p:nvSpPr>
        <p:spPr>
          <a:xfrm>
            <a:off x="554735" y="1943100"/>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WHAT</a:t>
            </a:r>
          </a:p>
          <a:p>
            <a:pPr>
              <a:spcBef>
                <a:spcPts val="300"/>
              </a:spcBef>
              <a:spcAft>
                <a:spcPts val="300"/>
              </a:spcAft>
            </a:pPr>
            <a:endParaRPr lang="en-US" sz="1600" dirty="0">
              <a:solidFill>
                <a:schemeClr val="tx1"/>
              </a:solidFill>
            </a:endParaRPr>
          </a:p>
          <a:p>
            <a:pPr>
              <a:spcBef>
                <a:spcPts val="300"/>
              </a:spcBef>
              <a:spcAft>
                <a:spcPts val="300"/>
              </a:spcAft>
            </a:pPr>
            <a:r>
              <a:rPr lang="en-US" sz="1600" dirty="0">
                <a:solidFill>
                  <a:schemeClr val="tx1"/>
                </a:solidFill>
              </a:rPr>
              <a:t>Develop hyper-tailored performance improvement plans to educate and encourage employees</a:t>
            </a:r>
          </a:p>
        </p:txBody>
      </p:sp>
      <p:sp>
        <p:nvSpPr>
          <p:cNvPr id="17" name="Rectangle 16">
            <a:extLst>
              <a:ext uri="{FF2B5EF4-FFF2-40B4-BE49-F238E27FC236}">
                <a16:creationId xmlns:a16="http://schemas.microsoft.com/office/drawing/2014/main" id="{B52FE10B-1776-EE9D-828A-076D985C3E15}"/>
              </a:ext>
            </a:extLst>
          </p:cNvPr>
          <p:cNvSpPr/>
          <p:nvPr/>
        </p:nvSpPr>
        <p:spPr>
          <a:xfrm>
            <a:off x="554735" y="4203188"/>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WHY</a:t>
            </a:r>
          </a:p>
          <a:p>
            <a:pPr>
              <a:spcBef>
                <a:spcPts val="300"/>
              </a:spcBef>
              <a:spcAft>
                <a:spcPts val="300"/>
              </a:spcAft>
            </a:pPr>
            <a:endParaRPr lang="en-US" sz="1600" b="1" dirty="0">
              <a:solidFill>
                <a:schemeClr val="tx1"/>
              </a:solidFill>
            </a:endParaRPr>
          </a:p>
          <a:p>
            <a:pPr>
              <a:spcBef>
                <a:spcPts val="300"/>
              </a:spcBef>
              <a:spcAft>
                <a:spcPts val="300"/>
              </a:spcAft>
            </a:pPr>
            <a:r>
              <a:rPr lang="en-US" sz="1600" dirty="0">
                <a:solidFill>
                  <a:schemeClr val="tx1"/>
                </a:solidFill>
              </a:rPr>
              <a:t>Performance metrics have been deteriorating and feedback from employees shows this is highly linked to unclear roles, mismatch between skills and tasks, and fuzzy hierarchy structures in teams</a:t>
            </a:r>
          </a:p>
        </p:txBody>
      </p:sp>
      <p:sp>
        <p:nvSpPr>
          <p:cNvPr id="18" name="Rectangle 17">
            <a:extLst>
              <a:ext uri="{FF2B5EF4-FFF2-40B4-BE49-F238E27FC236}">
                <a16:creationId xmlns:a16="http://schemas.microsoft.com/office/drawing/2014/main" id="{77D19034-9E93-B9E3-8817-6801EB445F91}"/>
              </a:ext>
            </a:extLst>
          </p:cNvPr>
          <p:cNvSpPr/>
          <p:nvPr/>
        </p:nvSpPr>
        <p:spPr>
          <a:xfrm>
            <a:off x="5343469" y="1943100"/>
            <a:ext cx="6290553" cy="4292088"/>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HOW</a:t>
            </a:r>
          </a:p>
          <a:p>
            <a:pPr>
              <a:spcBef>
                <a:spcPts val="300"/>
              </a:spcBef>
              <a:spcAft>
                <a:spcPts val="300"/>
              </a:spcAft>
            </a:pPr>
            <a:endParaRPr lang="en-US" sz="1600" dirty="0">
              <a:solidFill>
                <a:schemeClr val="tx1"/>
              </a:solidFill>
            </a:endParaRPr>
          </a:p>
        </p:txBody>
      </p:sp>
      <p:sp>
        <p:nvSpPr>
          <p:cNvPr id="2" name="Title 1">
            <a:extLst>
              <a:ext uri="{FF2B5EF4-FFF2-40B4-BE49-F238E27FC236}">
                <a16:creationId xmlns:a16="http://schemas.microsoft.com/office/drawing/2014/main" id="{AB8393BE-64F3-5AEF-1EC9-74B1782871C1}"/>
              </a:ext>
            </a:extLst>
          </p:cNvPr>
          <p:cNvSpPr>
            <a:spLocks noGrp="1"/>
          </p:cNvSpPr>
          <p:nvPr>
            <p:ph type="title"/>
          </p:nvPr>
        </p:nvSpPr>
        <p:spPr/>
        <p:txBody>
          <a:bodyPr lIns="648000"/>
          <a:lstStyle/>
          <a:p>
            <a:r>
              <a:rPr lang="en-US" sz="2800" b="1" dirty="0"/>
              <a:t>Performance improvement plans</a:t>
            </a:r>
            <a:endParaRPr lang="en-US" dirty="0"/>
          </a:p>
        </p:txBody>
      </p:sp>
      <p:sp>
        <p:nvSpPr>
          <p:cNvPr id="4" name="Text Placeholder 3">
            <a:extLst>
              <a:ext uri="{FF2B5EF4-FFF2-40B4-BE49-F238E27FC236}">
                <a16:creationId xmlns:a16="http://schemas.microsoft.com/office/drawing/2014/main" id="{3B5D87FA-8069-84B4-13E1-76304E9D436E}"/>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98CE9376-BE3A-0AB9-F780-77AF07BA741B}"/>
              </a:ext>
            </a:extLst>
          </p:cNvPr>
          <p:cNvSpPr/>
          <p:nvPr/>
        </p:nvSpPr>
        <p:spPr>
          <a:xfrm>
            <a:off x="554736" y="594237"/>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cxnSp>
        <p:nvCxnSpPr>
          <p:cNvPr id="10" name="Straight Connector 9">
            <a:extLst>
              <a:ext uri="{FF2B5EF4-FFF2-40B4-BE49-F238E27FC236}">
                <a16:creationId xmlns:a16="http://schemas.microsoft.com/office/drawing/2014/main" id="{A002957C-1833-B37C-E291-8370991FF569}"/>
              </a:ext>
            </a:extLst>
          </p:cNvPr>
          <p:cNvCxnSpPr>
            <a:cxnSpLocks/>
          </p:cNvCxnSpPr>
          <p:nvPr/>
        </p:nvCxnSpPr>
        <p:spPr>
          <a:xfrm>
            <a:off x="5022850" y="198992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503077F-F6B4-A37E-E16A-CFF87523EE22}"/>
              </a:ext>
            </a:extLst>
          </p:cNvPr>
          <p:cNvGrpSpPr/>
          <p:nvPr/>
        </p:nvGrpSpPr>
        <p:grpSpPr>
          <a:xfrm>
            <a:off x="4817650" y="3872180"/>
            <a:ext cx="410399" cy="411480"/>
            <a:chOff x="5945672" y="4205532"/>
            <a:chExt cx="410399" cy="411480"/>
          </a:xfrm>
          <a:solidFill>
            <a:schemeClr val="accent1"/>
          </a:solidFill>
        </p:grpSpPr>
        <p:sp>
          <p:nvSpPr>
            <p:cNvPr id="12" name="Oval 11">
              <a:extLst>
                <a:ext uri="{FF2B5EF4-FFF2-40B4-BE49-F238E27FC236}">
                  <a16:creationId xmlns:a16="http://schemas.microsoft.com/office/drawing/2014/main" id="{0A8F13E0-AA82-41AF-9635-3C424427C2B5}"/>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3" name="Triangle 12">
              <a:extLst>
                <a:ext uri="{FF2B5EF4-FFF2-40B4-BE49-F238E27FC236}">
                  <a16:creationId xmlns:a16="http://schemas.microsoft.com/office/drawing/2014/main" id="{7497E7E5-9A89-B6E0-AD06-E6EF94BAB87E}"/>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Rectangle 13">
              <a:extLst>
                <a:ext uri="{FF2B5EF4-FFF2-40B4-BE49-F238E27FC236}">
                  <a16:creationId xmlns:a16="http://schemas.microsoft.com/office/drawing/2014/main" id="{D2135C7D-8520-E4F3-241F-AA711E374132}"/>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graphicFrame>
        <p:nvGraphicFramePr>
          <p:cNvPr id="19" name="Table 18">
            <a:extLst>
              <a:ext uri="{FF2B5EF4-FFF2-40B4-BE49-F238E27FC236}">
                <a16:creationId xmlns:a16="http://schemas.microsoft.com/office/drawing/2014/main" id="{CBDBB18E-5CF2-7046-6179-C76BFC68DC5F}"/>
              </a:ext>
            </a:extLst>
          </p:cNvPr>
          <p:cNvGraphicFramePr>
            <a:graphicFrameLocks noGrp="1"/>
          </p:cNvGraphicFramePr>
          <p:nvPr>
            <p:extLst>
              <p:ext uri="{D42A27DB-BD31-4B8C-83A1-F6EECF244321}">
                <p14:modId xmlns:p14="http://schemas.microsoft.com/office/powerpoint/2010/main" val="1057761600"/>
              </p:ext>
            </p:extLst>
          </p:nvPr>
        </p:nvGraphicFramePr>
        <p:xfrm>
          <a:off x="5548667" y="2501900"/>
          <a:ext cx="5954220" cy="3567534"/>
        </p:xfrm>
        <a:graphic>
          <a:graphicData uri="http://schemas.openxmlformats.org/drawingml/2006/table">
            <a:tbl>
              <a:tblPr firstRow="1" bandRow="1">
                <a:tableStyleId>{5C22544A-7EE6-4342-B048-85BDC9FD1C3A}</a:tableStyleId>
              </a:tblPr>
              <a:tblGrid>
                <a:gridCol w="2977110">
                  <a:extLst>
                    <a:ext uri="{9D8B030D-6E8A-4147-A177-3AD203B41FA5}">
                      <a16:colId xmlns:a16="http://schemas.microsoft.com/office/drawing/2014/main" val="2736425953"/>
                    </a:ext>
                  </a:extLst>
                </a:gridCol>
                <a:gridCol w="2977110">
                  <a:extLst>
                    <a:ext uri="{9D8B030D-6E8A-4147-A177-3AD203B41FA5}">
                      <a16:colId xmlns:a16="http://schemas.microsoft.com/office/drawing/2014/main" val="1905933885"/>
                    </a:ext>
                  </a:extLst>
                </a:gridCol>
              </a:tblGrid>
              <a:tr h="498298">
                <a:tc>
                  <a:txBody>
                    <a:bodyPr/>
                    <a:lstStyle/>
                    <a:p>
                      <a:pPr algn="ctr"/>
                      <a:r>
                        <a:rPr lang="en-US" sz="1600" u="sng" dirty="0">
                          <a:solidFill>
                            <a:schemeClr val="bg1"/>
                          </a:solidFill>
                        </a:rPr>
                        <a:t>Stop</a:t>
                      </a:r>
                      <a:r>
                        <a:rPr lang="en-US" sz="1600" dirty="0">
                          <a:solidFill>
                            <a:schemeClr val="bg1"/>
                          </a:solidFill>
                        </a:rPr>
                        <a:t> doing</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5546C"/>
                    </a:solidFill>
                  </a:tcPr>
                </a:tc>
                <a:tc>
                  <a:txBody>
                    <a:bodyPr/>
                    <a:lstStyle/>
                    <a:p>
                      <a:pPr algn="ctr"/>
                      <a:r>
                        <a:rPr lang="en-US" sz="1600" u="sng" dirty="0">
                          <a:solidFill>
                            <a:schemeClr val="bg1"/>
                          </a:solidFill>
                        </a:rPr>
                        <a:t>Start</a:t>
                      </a:r>
                      <a:r>
                        <a:rPr lang="en-US" sz="1600" dirty="0">
                          <a:solidFill>
                            <a:schemeClr val="bg1"/>
                          </a:solidFill>
                        </a:rPr>
                        <a:t> doing</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3C96B4"/>
                    </a:solidFill>
                  </a:tcPr>
                </a:tc>
                <a:extLst>
                  <a:ext uri="{0D108BD9-81ED-4DB2-BD59-A6C34878D82A}">
                    <a16:rowId xmlns:a16="http://schemas.microsoft.com/office/drawing/2014/main" val="3610094642"/>
                  </a:ext>
                </a:extLst>
              </a:tr>
              <a:tr h="498298">
                <a:tc>
                  <a:txBody>
                    <a:bodyPr/>
                    <a:lstStyle/>
                    <a:p>
                      <a:pPr algn="ctr"/>
                      <a:r>
                        <a:rPr lang="en-US" sz="1400" dirty="0">
                          <a:solidFill>
                            <a:schemeClr val="tx1"/>
                          </a:solidFill>
                        </a:rPr>
                        <a:t>One-size-fits-all PIPs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Individual PIPs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41833"/>
                  </a:ext>
                </a:extLst>
              </a:tr>
              <a:tr h="498298">
                <a:tc>
                  <a:txBody>
                    <a:bodyPr/>
                    <a:lstStyle/>
                    <a:p>
                      <a:pPr algn="ctr"/>
                      <a:r>
                        <a:rPr lang="en-US" sz="1400" dirty="0">
                          <a:solidFill>
                            <a:schemeClr val="tx1"/>
                          </a:solidFill>
                        </a:rPr>
                        <a:t>PIPs only for level 3+ employees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PIPs for all employees, initiated max 6 months after start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8357907"/>
                  </a:ext>
                </a:extLst>
              </a:tr>
              <a:tr h="498298">
                <a:tc>
                  <a:txBody>
                    <a:bodyPr/>
                    <a:lstStyle/>
                    <a:p>
                      <a:pPr algn="ctr"/>
                      <a:r>
                        <a:rPr lang="en-US" sz="1400" dirty="0">
                          <a:solidFill>
                            <a:schemeClr val="tx1"/>
                          </a:solidFill>
                        </a:rPr>
                        <a:t>PIP structure depending on team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Common PIP structure/categories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7200984"/>
                  </a:ext>
                </a:extLst>
              </a:tr>
              <a:tr h="498298">
                <a:tc>
                  <a:txBody>
                    <a:bodyPr/>
                    <a:lstStyle/>
                    <a:p>
                      <a:pPr algn="ctr"/>
                      <a:r>
                        <a:rPr lang="en-US" sz="1400" dirty="0">
                          <a:solidFill>
                            <a:schemeClr val="tx1"/>
                          </a:solidFill>
                        </a:rPr>
                        <a:t>Promotions based on tenure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Promotions based on skills and results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785852"/>
                  </a:ext>
                </a:extLst>
              </a:tr>
              <a:tr h="498298">
                <a:tc>
                  <a:txBody>
                    <a:bodyPr/>
                    <a:lstStyle/>
                    <a:p>
                      <a:pPr algn="ctr"/>
                      <a:r>
                        <a:rPr lang="en-US" sz="1400" dirty="0">
                          <a:solidFill>
                            <a:schemeClr val="tx1"/>
                          </a:solidFill>
                        </a:rPr>
                        <a:t>Leadership roles picked by tenure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Leadership roles picked by enthusiasm for role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8717016"/>
                  </a:ext>
                </a:extLst>
              </a:tr>
              <a:tr h="498298">
                <a:tc>
                  <a:txBody>
                    <a:bodyPr/>
                    <a:lstStyle/>
                    <a:p>
                      <a:pPr algn="ctr"/>
                      <a:r>
                        <a:rPr lang="en-US" sz="1400" dirty="0">
                          <a:solidFill>
                            <a:schemeClr val="tx1"/>
                          </a:solidFill>
                        </a:rPr>
                        <a:t>Unspoken rules and hierarchies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Each team works out own reporting structure and fills out one-pager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8101298"/>
                  </a:ext>
                </a:extLst>
              </a:tr>
            </a:tbl>
          </a:graphicData>
        </a:graphic>
      </p:graphicFrame>
    </p:spTree>
    <p:extLst>
      <p:ext uri="{BB962C8B-B14F-4D97-AF65-F5344CB8AC3E}">
        <p14:creationId xmlns:p14="http://schemas.microsoft.com/office/powerpoint/2010/main" val="11952997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6653F-FA7D-83CE-80DC-B13CF1ED6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74A5D-701D-72E8-297A-E1DC328ABD0A}"/>
              </a:ext>
            </a:extLst>
          </p:cNvPr>
          <p:cNvSpPr>
            <a:spLocks noGrp="1"/>
          </p:cNvSpPr>
          <p:nvPr>
            <p:ph type="title"/>
          </p:nvPr>
        </p:nvSpPr>
        <p:spPr/>
        <p:txBody>
          <a:bodyPr lIns="648000"/>
          <a:lstStyle/>
          <a:p>
            <a:r>
              <a:rPr lang="en-US" sz="2800" b="1" dirty="0"/>
              <a:t>More recognition</a:t>
            </a:r>
            <a:endParaRPr lang="en-US" dirty="0"/>
          </a:p>
        </p:txBody>
      </p:sp>
      <p:sp>
        <p:nvSpPr>
          <p:cNvPr id="4" name="Text Placeholder 3">
            <a:extLst>
              <a:ext uri="{FF2B5EF4-FFF2-40B4-BE49-F238E27FC236}">
                <a16:creationId xmlns:a16="http://schemas.microsoft.com/office/drawing/2014/main" id="{1B4521DC-7550-E36E-E3A5-9218759208A1}"/>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F544FDF7-85FF-C40E-4C36-7492B21CEC64}"/>
              </a:ext>
            </a:extLst>
          </p:cNvPr>
          <p:cNvSpPr/>
          <p:nvPr/>
        </p:nvSpPr>
        <p:spPr>
          <a:xfrm>
            <a:off x="554736" y="594237"/>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8" name="Rectangle 7">
            <a:extLst>
              <a:ext uri="{FF2B5EF4-FFF2-40B4-BE49-F238E27FC236}">
                <a16:creationId xmlns:a16="http://schemas.microsoft.com/office/drawing/2014/main" id="{3C6AC29A-5506-1979-4628-D653EC066B7A}"/>
              </a:ext>
            </a:extLst>
          </p:cNvPr>
          <p:cNvSpPr/>
          <p:nvPr/>
        </p:nvSpPr>
        <p:spPr>
          <a:xfrm>
            <a:off x="554735" y="1943100"/>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WHAT</a:t>
            </a:r>
          </a:p>
          <a:p>
            <a:pPr>
              <a:spcBef>
                <a:spcPts val="300"/>
              </a:spcBef>
              <a:spcAft>
                <a:spcPts val="300"/>
              </a:spcAft>
            </a:pPr>
            <a:endParaRPr lang="en-US" sz="1600" dirty="0">
              <a:solidFill>
                <a:schemeClr val="tx1"/>
              </a:solidFill>
            </a:endParaRPr>
          </a:p>
          <a:p>
            <a:pPr>
              <a:spcBef>
                <a:spcPts val="300"/>
              </a:spcBef>
              <a:spcAft>
                <a:spcPts val="300"/>
              </a:spcAft>
            </a:pPr>
            <a:r>
              <a:rPr lang="en-US" sz="1600" dirty="0">
                <a:solidFill>
                  <a:schemeClr val="tx1"/>
                </a:solidFill>
              </a:rPr>
              <a:t>Foster cultures of gratitude, appreciation, and feedback to create more social and prosocial interaction</a:t>
            </a:r>
          </a:p>
        </p:txBody>
      </p:sp>
      <p:sp>
        <p:nvSpPr>
          <p:cNvPr id="9" name="Rectangle 8">
            <a:extLst>
              <a:ext uri="{FF2B5EF4-FFF2-40B4-BE49-F238E27FC236}">
                <a16:creationId xmlns:a16="http://schemas.microsoft.com/office/drawing/2014/main" id="{9A860FED-DFFA-B4A1-670B-869C62578CB2}"/>
              </a:ext>
            </a:extLst>
          </p:cNvPr>
          <p:cNvSpPr/>
          <p:nvPr/>
        </p:nvSpPr>
        <p:spPr>
          <a:xfrm>
            <a:off x="554735" y="4203188"/>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WHY</a:t>
            </a:r>
          </a:p>
          <a:p>
            <a:pPr>
              <a:spcBef>
                <a:spcPts val="300"/>
              </a:spcBef>
              <a:spcAft>
                <a:spcPts val="300"/>
              </a:spcAft>
            </a:pPr>
            <a:endParaRPr lang="en-US" sz="1600" b="1" dirty="0">
              <a:solidFill>
                <a:schemeClr val="tx1"/>
              </a:solidFill>
            </a:endParaRPr>
          </a:p>
          <a:p>
            <a:pPr>
              <a:spcBef>
                <a:spcPts val="300"/>
              </a:spcBef>
              <a:spcAft>
                <a:spcPts val="300"/>
              </a:spcAft>
            </a:pPr>
            <a:r>
              <a:rPr lang="en-US" sz="1600" dirty="0">
                <a:solidFill>
                  <a:schemeClr val="tx1"/>
                </a:solidFill>
              </a:rPr>
              <a:t>Surveys and anecdotal feedback shows employee satisfaction highly correlated to feeling recognized and appreciated. We have no formal frameworks to encourage this at the moment</a:t>
            </a:r>
          </a:p>
        </p:txBody>
      </p:sp>
      <p:sp>
        <p:nvSpPr>
          <p:cNvPr id="10" name="Rectangle 9">
            <a:extLst>
              <a:ext uri="{FF2B5EF4-FFF2-40B4-BE49-F238E27FC236}">
                <a16:creationId xmlns:a16="http://schemas.microsoft.com/office/drawing/2014/main" id="{D5C42D4C-6B18-8D76-695B-8D939C9F7A60}"/>
              </a:ext>
            </a:extLst>
          </p:cNvPr>
          <p:cNvSpPr/>
          <p:nvPr/>
        </p:nvSpPr>
        <p:spPr>
          <a:xfrm>
            <a:off x="5343469" y="1943100"/>
            <a:ext cx="6290553" cy="4292088"/>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HOW</a:t>
            </a:r>
          </a:p>
          <a:p>
            <a:pPr>
              <a:spcBef>
                <a:spcPts val="300"/>
              </a:spcBef>
              <a:spcAft>
                <a:spcPts val="300"/>
              </a:spcAft>
            </a:pPr>
            <a:endParaRPr lang="en-US" sz="1600" b="1" dirty="0">
              <a:solidFill>
                <a:schemeClr val="tx1"/>
              </a:solidFill>
            </a:endParaRPr>
          </a:p>
          <a:p>
            <a:pPr marL="342900" indent="-342900">
              <a:spcBef>
                <a:spcPts val="300"/>
              </a:spcBef>
              <a:spcAft>
                <a:spcPts val="300"/>
              </a:spcAft>
              <a:buFont typeface="+mj-lt"/>
              <a:buAutoNum type="arabicPeriod"/>
            </a:pPr>
            <a:r>
              <a:rPr lang="en-US" sz="1600" dirty="0">
                <a:solidFill>
                  <a:schemeClr val="tx1"/>
                </a:solidFill>
              </a:rPr>
              <a:t>Create an employer brand that supports appreciation, acknowledgement, and feedback and showcase through promotional videos, posters etc.</a:t>
            </a:r>
          </a:p>
          <a:p>
            <a:pPr marL="342900" indent="-342900">
              <a:spcBef>
                <a:spcPts val="300"/>
              </a:spcBef>
              <a:spcAft>
                <a:spcPts val="300"/>
              </a:spcAft>
              <a:buFont typeface="+mj-lt"/>
              <a:buAutoNum type="arabicPeriod"/>
            </a:pPr>
            <a:r>
              <a:rPr lang="en-US" sz="1600" dirty="0">
                <a:solidFill>
                  <a:schemeClr val="tx1"/>
                </a:solidFill>
              </a:rPr>
              <a:t>Adding “thank you” to all corporate email templates</a:t>
            </a:r>
          </a:p>
          <a:p>
            <a:pPr marL="342900" indent="-342900">
              <a:spcBef>
                <a:spcPts val="300"/>
              </a:spcBef>
              <a:spcAft>
                <a:spcPts val="300"/>
              </a:spcAft>
              <a:buFont typeface="+mj-lt"/>
              <a:buAutoNum type="arabicPeriod"/>
            </a:pPr>
            <a:r>
              <a:rPr lang="en-US" sz="1600" dirty="0">
                <a:solidFill>
                  <a:schemeClr val="tx1"/>
                </a:solidFill>
              </a:rPr>
              <a:t>Keeping a central calendar of employee highlights/milestones in HR e.g., birthday, work anniversary etc. and setting up automatic reminders and workflow to procure flowers, gift or similar</a:t>
            </a:r>
          </a:p>
          <a:p>
            <a:pPr marL="342900" indent="-342900">
              <a:spcBef>
                <a:spcPts val="300"/>
              </a:spcBef>
              <a:spcAft>
                <a:spcPts val="300"/>
              </a:spcAft>
              <a:buFont typeface="+mj-lt"/>
              <a:buAutoNum type="arabicPeriod"/>
            </a:pPr>
            <a:r>
              <a:rPr lang="en-US" sz="1600" dirty="0">
                <a:solidFill>
                  <a:schemeClr val="tx1"/>
                </a:solidFill>
              </a:rPr>
              <a:t>Give all managers and team leads courses on how to give feedback and recognize employees</a:t>
            </a:r>
          </a:p>
          <a:p>
            <a:pPr marL="342900" indent="-342900">
              <a:spcBef>
                <a:spcPts val="300"/>
              </a:spcBef>
              <a:spcAft>
                <a:spcPts val="300"/>
              </a:spcAft>
              <a:buFont typeface="+mj-lt"/>
              <a:buAutoNum type="arabicPeriod"/>
            </a:pPr>
            <a:r>
              <a:rPr lang="en-US" sz="1600" dirty="0">
                <a:solidFill>
                  <a:schemeClr val="tx1"/>
                </a:solidFill>
              </a:rPr>
              <a:t>Bring back “employee of the month”</a:t>
            </a:r>
          </a:p>
          <a:p>
            <a:pPr marL="342900" indent="-342900">
              <a:spcBef>
                <a:spcPts val="300"/>
              </a:spcBef>
              <a:spcAft>
                <a:spcPts val="300"/>
              </a:spcAft>
              <a:buFont typeface="+mj-lt"/>
              <a:buAutoNum type="arabicPeriod"/>
            </a:pPr>
            <a:endParaRPr lang="en-US" sz="1600" dirty="0">
              <a:solidFill>
                <a:schemeClr val="tx1"/>
              </a:solidFill>
            </a:endParaRPr>
          </a:p>
          <a:p>
            <a:pPr marL="342900" indent="-342900">
              <a:spcBef>
                <a:spcPts val="300"/>
              </a:spcBef>
              <a:spcAft>
                <a:spcPts val="300"/>
              </a:spcAft>
              <a:buFont typeface="+mj-lt"/>
              <a:buAutoNum type="arabicPeriod"/>
            </a:pPr>
            <a:endParaRPr lang="en-US" sz="1600" dirty="0">
              <a:solidFill>
                <a:schemeClr val="tx1"/>
              </a:solidFill>
            </a:endParaRPr>
          </a:p>
          <a:p>
            <a:pPr>
              <a:spcBef>
                <a:spcPts val="300"/>
              </a:spcBef>
              <a:spcAft>
                <a:spcPts val="300"/>
              </a:spcAft>
            </a:pPr>
            <a:endParaRPr lang="en-US" sz="1600" dirty="0">
              <a:solidFill>
                <a:schemeClr val="tx1"/>
              </a:solidFill>
            </a:endParaRPr>
          </a:p>
        </p:txBody>
      </p:sp>
      <p:cxnSp>
        <p:nvCxnSpPr>
          <p:cNvPr id="11" name="Straight Connector 10">
            <a:extLst>
              <a:ext uri="{FF2B5EF4-FFF2-40B4-BE49-F238E27FC236}">
                <a16:creationId xmlns:a16="http://schemas.microsoft.com/office/drawing/2014/main" id="{6386B4CA-42A4-E0BB-6152-403AF7A04957}"/>
              </a:ext>
            </a:extLst>
          </p:cNvPr>
          <p:cNvCxnSpPr>
            <a:cxnSpLocks/>
          </p:cNvCxnSpPr>
          <p:nvPr/>
        </p:nvCxnSpPr>
        <p:spPr>
          <a:xfrm>
            <a:off x="5022850" y="198992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593472B2-C46A-4E05-0801-12373D424BB8}"/>
              </a:ext>
            </a:extLst>
          </p:cNvPr>
          <p:cNvGrpSpPr/>
          <p:nvPr/>
        </p:nvGrpSpPr>
        <p:grpSpPr>
          <a:xfrm>
            <a:off x="4817650" y="3872180"/>
            <a:ext cx="410399" cy="411480"/>
            <a:chOff x="5945672" y="4205532"/>
            <a:chExt cx="410399" cy="411480"/>
          </a:xfrm>
          <a:solidFill>
            <a:schemeClr val="accent1"/>
          </a:solidFill>
        </p:grpSpPr>
        <p:sp>
          <p:nvSpPr>
            <p:cNvPr id="13" name="Oval 12">
              <a:extLst>
                <a:ext uri="{FF2B5EF4-FFF2-40B4-BE49-F238E27FC236}">
                  <a16:creationId xmlns:a16="http://schemas.microsoft.com/office/drawing/2014/main" id="{B7E9BE35-5917-C20B-8B05-2E429B69F267}"/>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Triangle 13">
              <a:extLst>
                <a:ext uri="{FF2B5EF4-FFF2-40B4-BE49-F238E27FC236}">
                  <a16:creationId xmlns:a16="http://schemas.microsoft.com/office/drawing/2014/main" id="{7E764AA4-F7FA-8E77-3F46-1A61454F1EB8}"/>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5" name="Rectangle 14">
              <a:extLst>
                <a:ext uri="{FF2B5EF4-FFF2-40B4-BE49-F238E27FC236}">
                  <a16:creationId xmlns:a16="http://schemas.microsoft.com/office/drawing/2014/main" id="{A6D1656F-82E0-D6AC-CB5D-3D7F737C17C1}"/>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18" name="Oval 17">
            <a:extLst>
              <a:ext uri="{FF2B5EF4-FFF2-40B4-BE49-F238E27FC236}">
                <a16:creationId xmlns:a16="http://schemas.microsoft.com/office/drawing/2014/main" id="{CFF48BFF-75B1-B033-0586-5028B493360F}"/>
              </a:ext>
            </a:extLst>
          </p:cNvPr>
          <p:cNvSpPr/>
          <p:nvPr/>
        </p:nvSpPr>
        <p:spPr>
          <a:xfrm>
            <a:off x="5413563" y="2648712"/>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1</a:t>
            </a:r>
          </a:p>
        </p:txBody>
      </p:sp>
      <p:sp>
        <p:nvSpPr>
          <p:cNvPr id="19" name="Oval 18">
            <a:extLst>
              <a:ext uri="{FF2B5EF4-FFF2-40B4-BE49-F238E27FC236}">
                <a16:creationId xmlns:a16="http://schemas.microsoft.com/office/drawing/2014/main" id="{4DA80752-26E5-EDC4-DB80-D6DE2B1E5D96}"/>
              </a:ext>
            </a:extLst>
          </p:cNvPr>
          <p:cNvSpPr/>
          <p:nvPr/>
        </p:nvSpPr>
        <p:spPr>
          <a:xfrm>
            <a:off x="5413563" y="3445764"/>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2</a:t>
            </a:r>
          </a:p>
        </p:txBody>
      </p:sp>
      <p:sp>
        <p:nvSpPr>
          <p:cNvPr id="20" name="Oval 19">
            <a:extLst>
              <a:ext uri="{FF2B5EF4-FFF2-40B4-BE49-F238E27FC236}">
                <a16:creationId xmlns:a16="http://schemas.microsoft.com/office/drawing/2014/main" id="{13F138A2-604A-9B18-C6ED-180237517D1D}"/>
              </a:ext>
            </a:extLst>
          </p:cNvPr>
          <p:cNvSpPr/>
          <p:nvPr/>
        </p:nvSpPr>
        <p:spPr>
          <a:xfrm>
            <a:off x="5413563" y="3813100"/>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3</a:t>
            </a:r>
          </a:p>
        </p:txBody>
      </p:sp>
      <p:sp>
        <p:nvSpPr>
          <p:cNvPr id="21" name="Oval 20">
            <a:extLst>
              <a:ext uri="{FF2B5EF4-FFF2-40B4-BE49-F238E27FC236}">
                <a16:creationId xmlns:a16="http://schemas.microsoft.com/office/drawing/2014/main" id="{85521A68-1DF2-9A42-2DBA-36B1AB118E7A}"/>
              </a:ext>
            </a:extLst>
          </p:cNvPr>
          <p:cNvSpPr/>
          <p:nvPr/>
        </p:nvSpPr>
        <p:spPr>
          <a:xfrm>
            <a:off x="5413563" y="4831588"/>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4</a:t>
            </a:r>
          </a:p>
        </p:txBody>
      </p:sp>
      <p:sp>
        <p:nvSpPr>
          <p:cNvPr id="22" name="Oval 21">
            <a:extLst>
              <a:ext uri="{FF2B5EF4-FFF2-40B4-BE49-F238E27FC236}">
                <a16:creationId xmlns:a16="http://schemas.microsoft.com/office/drawing/2014/main" id="{FACAA4D4-8FB2-DB7C-34EE-6AC29B84FD43}"/>
              </a:ext>
            </a:extLst>
          </p:cNvPr>
          <p:cNvSpPr/>
          <p:nvPr/>
        </p:nvSpPr>
        <p:spPr>
          <a:xfrm>
            <a:off x="5413563" y="5404612"/>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5</a:t>
            </a:r>
          </a:p>
        </p:txBody>
      </p:sp>
    </p:spTree>
    <p:extLst>
      <p:ext uri="{BB962C8B-B14F-4D97-AF65-F5344CB8AC3E}">
        <p14:creationId xmlns:p14="http://schemas.microsoft.com/office/powerpoint/2010/main" val="19091531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204B2-CF98-81B7-701B-2D296D3CA54A}"/>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02378F9-902C-D630-ABA4-CF6F99E813F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502378F9-902C-D630-ABA4-CF6F99E813F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DC144C6-B917-B6BA-4EEF-FADFF4434E29}"/>
              </a:ext>
            </a:extLst>
          </p:cNvPr>
          <p:cNvSpPr>
            <a:spLocks noGrp="1"/>
          </p:cNvSpPr>
          <p:nvPr>
            <p:ph type="title"/>
          </p:nvPr>
        </p:nvSpPr>
        <p:spPr>
          <a:xfrm>
            <a:off x="554735" y="1706563"/>
            <a:ext cx="4091405" cy="694944"/>
          </a:xfrm>
        </p:spPr>
        <p:txBody>
          <a:bodyPr vert="horz"/>
          <a:lstStyle/>
          <a:p>
            <a:r>
              <a:rPr lang="en-US" sz="4800" dirty="0"/>
              <a:t>The financials</a:t>
            </a:r>
          </a:p>
        </p:txBody>
      </p:sp>
      <p:sp>
        <p:nvSpPr>
          <p:cNvPr id="2" name="Text Placeholder 1">
            <a:extLst>
              <a:ext uri="{FF2B5EF4-FFF2-40B4-BE49-F238E27FC236}">
                <a16:creationId xmlns:a16="http://schemas.microsoft.com/office/drawing/2014/main" id="{89D0665C-906E-2423-7A56-806E17BFFE79}"/>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A37C31AE-A089-3EAE-C0C7-1500ADD1D06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4</a:t>
            </a:r>
          </a:p>
        </p:txBody>
      </p:sp>
    </p:spTree>
    <p:extLst>
      <p:ext uri="{BB962C8B-B14F-4D97-AF65-F5344CB8AC3E}">
        <p14:creationId xmlns:p14="http://schemas.microsoft.com/office/powerpoint/2010/main" val="20894751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think-cell data - do not delete" hidden="1">
            <a:extLst>
              <a:ext uri="{FF2B5EF4-FFF2-40B4-BE49-F238E27FC236}">
                <a16:creationId xmlns:a16="http://schemas.microsoft.com/office/drawing/2014/main" id="{511D4C63-2020-D4C9-C90C-F1D26B2CF4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53" name="think-cell data - do not delete" hidden="1">
                        <a:extLst>
                          <a:ext uri="{FF2B5EF4-FFF2-40B4-BE49-F238E27FC236}">
                            <a16:creationId xmlns:a16="http://schemas.microsoft.com/office/drawing/2014/main" id="{511D4C63-2020-D4C9-C90C-F1D26B2CF4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2" name="object 16">
            <a:extLst>
              <a:ext uri="{FF2B5EF4-FFF2-40B4-BE49-F238E27FC236}">
                <a16:creationId xmlns:a16="http://schemas.microsoft.com/office/drawing/2014/main" id="{1FA741C0-4E2B-B801-CFB0-47017917151A}"/>
              </a:ext>
            </a:extLst>
          </p:cNvPr>
          <p:cNvSpPr txBox="1"/>
          <p:nvPr/>
        </p:nvSpPr>
        <p:spPr>
          <a:xfrm>
            <a:off x="919258" y="2327423"/>
            <a:ext cx="5347429" cy="438563"/>
          </a:xfrm>
          <a:prstGeom prst="rightArrow">
            <a:avLst/>
          </a:prstGeom>
          <a:solidFill>
            <a:schemeClr val="accent2"/>
          </a:solidFill>
        </p:spPr>
        <p:txBody>
          <a:bodyPr vert="horz" wrap="square" lIns="90000" tIns="90000" rIns="90000" bIns="90000" rtlCol="0">
            <a:noAutofit/>
          </a:bodyPr>
          <a:lstStyle/>
          <a:p>
            <a:pPr marL="12700" marR="5080" algn="ctr">
              <a:spcBef>
                <a:spcPts val="300"/>
              </a:spcBef>
              <a:spcAft>
                <a:spcPts val="300"/>
              </a:spcAft>
            </a:pPr>
            <a:endParaRPr lang="en-US" sz="1200" b="1" dirty="0">
              <a:latin typeface="Arial"/>
              <a:cs typeface="Arial"/>
            </a:endParaRPr>
          </a:p>
        </p:txBody>
      </p:sp>
      <p:sp>
        <p:nvSpPr>
          <p:cNvPr id="34" name="Text Placeholder 33">
            <a:extLst>
              <a:ext uri="{FF2B5EF4-FFF2-40B4-BE49-F238E27FC236}">
                <a16:creationId xmlns:a16="http://schemas.microsoft.com/office/drawing/2014/main" id="{3581075B-B25C-54FE-82D7-E864D8AD6B3F}"/>
              </a:ext>
            </a:extLst>
          </p:cNvPr>
          <p:cNvSpPr>
            <a:spLocks noGrp="1"/>
          </p:cNvSpPr>
          <p:nvPr>
            <p:ph type="body" sz="quarter" idx="17"/>
          </p:nvPr>
        </p:nvSpPr>
        <p:spPr/>
        <p:txBody>
          <a:bodyPr/>
          <a:lstStyle/>
          <a:p>
            <a:endParaRPr lang="en-US"/>
          </a:p>
        </p:txBody>
      </p:sp>
      <p:sp>
        <p:nvSpPr>
          <p:cNvPr id="36" name="Title 35">
            <a:extLst>
              <a:ext uri="{FF2B5EF4-FFF2-40B4-BE49-F238E27FC236}">
                <a16:creationId xmlns:a16="http://schemas.microsoft.com/office/drawing/2014/main" id="{25663BC1-AB0E-E5BD-2351-052DD5E82BC4}"/>
              </a:ext>
            </a:extLst>
          </p:cNvPr>
          <p:cNvSpPr>
            <a:spLocks noGrp="1"/>
          </p:cNvSpPr>
          <p:nvPr>
            <p:ph type="title"/>
          </p:nvPr>
        </p:nvSpPr>
        <p:spPr/>
        <p:txBody>
          <a:bodyPr/>
          <a:lstStyle/>
          <a:p>
            <a:r>
              <a:rPr lang="en-US" dirty="0"/>
              <a:t>Business case focuses on cost savings only, although there are many intangible benefits connected to the initiatives as well</a:t>
            </a:r>
          </a:p>
        </p:txBody>
      </p:sp>
      <p:sp>
        <p:nvSpPr>
          <p:cNvPr id="3" name="TextBox 2">
            <a:extLst>
              <a:ext uri="{FF2B5EF4-FFF2-40B4-BE49-F238E27FC236}">
                <a16:creationId xmlns:a16="http://schemas.microsoft.com/office/drawing/2014/main" id="{F3BE88C6-00EE-E5AB-907F-506964EA7A01}"/>
              </a:ext>
            </a:extLst>
          </p:cNvPr>
          <p:cNvSpPr txBox="1"/>
          <p:nvPr/>
        </p:nvSpPr>
        <p:spPr>
          <a:xfrm>
            <a:off x="554736" y="1827574"/>
            <a:ext cx="525968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a:ea typeface="+mn-ea"/>
                <a:cs typeface="+mn-cs"/>
              </a:rPr>
              <a:t>Three areas of benefits</a:t>
            </a:r>
          </a:p>
        </p:txBody>
      </p:sp>
      <p:sp>
        <p:nvSpPr>
          <p:cNvPr id="31" name="TextBox 30">
            <a:extLst>
              <a:ext uri="{FF2B5EF4-FFF2-40B4-BE49-F238E27FC236}">
                <a16:creationId xmlns:a16="http://schemas.microsoft.com/office/drawing/2014/main" id="{33799280-048C-158C-C3C2-B8A2B2383EE3}"/>
              </a:ext>
            </a:extLst>
          </p:cNvPr>
          <p:cNvSpPr txBox="1"/>
          <p:nvPr/>
        </p:nvSpPr>
        <p:spPr>
          <a:xfrm>
            <a:off x="6377575" y="1827574"/>
            <a:ext cx="525968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a:ea typeface="+mn-ea"/>
                <a:cs typeface="+mn-cs"/>
              </a:rPr>
              <a:t>Focus for business case</a:t>
            </a:r>
          </a:p>
        </p:txBody>
      </p:sp>
      <p:cxnSp>
        <p:nvCxnSpPr>
          <p:cNvPr id="32" name="Straight Connector 31">
            <a:extLst>
              <a:ext uri="{FF2B5EF4-FFF2-40B4-BE49-F238E27FC236}">
                <a16:creationId xmlns:a16="http://schemas.microsoft.com/office/drawing/2014/main" id="{08756D8C-131B-3C62-FFAE-1B6C0DD52674}"/>
              </a:ext>
            </a:extLst>
          </p:cNvPr>
          <p:cNvCxnSpPr>
            <a:cxnSpLocks/>
          </p:cNvCxnSpPr>
          <p:nvPr/>
        </p:nvCxnSpPr>
        <p:spPr>
          <a:xfrm>
            <a:off x="554736" y="21273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1179F7-19C1-6057-4D6C-E91147A41F28}"/>
              </a:ext>
            </a:extLst>
          </p:cNvPr>
          <p:cNvCxnSpPr>
            <a:cxnSpLocks/>
          </p:cNvCxnSpPr>
          <p:nvPr/>
        </p:nvCxnSpPr>
        <p:spPr>
          <a:xfrm>
            <a:off x="6377575" y="21273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bject 16">
            <a:extLst>
              <a:ext uri="{FF2B5EF4-FFF2-40B4-BE49-F238E27FC236}">
                <a16:creationId xmlns:a16="http://schemas.microsoft.com/office/drawing/2014/main" id="{28A552BE-62E0-297C-E80B-57E23C4A034E}"/>
              </a:ext>
            </a:extLst>
          </p:cNvPr>
          <p:cNvSpPr txBox="1"/>
          <p:nvPr/>
        </p:nvSpPr>
        <p:spPr>
          <a:xfrm>
            <a:off x="6377575" y="2260601"/>
            <a:ext cx="5259689" cy="2215991"/>
          </a:xfrm>
          <a:prstGeom prst="rect">
            <a:avLst/>
          </a:prstGeom>
        </p:spPr>
        <p:txBody>
          <a:bodyPr vert="horz" wrap="square" lIns="0" tIns="0" rIns="0" bIns="0" rtlCol="0">
            <a:spAutoFit/>
          </a:bodyPr>
          <a:lstStyle/>
          <a:p>
            <a:pPr marL="12700" marR="5080"/>
            <a:r>
              <a:rPr lang="en-US" sz="1200" b="1" dirty="0">
                <a:latin typeface="Arial"/>
                <a:cs typeface="Arial"/>
              </a:rPr>
              <a:t>Business case focuses on financial implications of implementing recommendations:</a:t>
            </a:r>
          </a:p>
          <a:p>
            <a:pPr marL="53975" indent="-173355">
              <a:buChar char="•"/>
              <a:defRPr/>
            </a:pPr>
            <a:r>
              <a:rPr lang="en-US" sz="1200" dirty="0">
                <a:latin typeface="Arial"/>
              </a:rPr>
              <a:t>Direct cost savings from improved processes</a:t>
            </a:r>
          </a:p>
          <a:p>
            <a:pPr marL="53975" indent="-173355">
              <a:buChar char="•"/>
              <a:defRPr/>
            </a:pPr>
            <a:r>
              <a:rPr lang="en-US" sz="1200" dirty="0">
                <a:latin typeface="Arial"/>
              </a:rPr>
              <a:t>Required investments</a:t>
            </a:r>
          </a:p>
          <a:p>
            <a:pPr marL="53975" indent="-173355">
              <a:buChar char="•"/>
              <a:defRPr/>
            </a:pPr>
            <a:r>
              <a:rPr lang="en-US" sz="1200" dirty="0">
                <a:latin typeface="Arial"/>
              </a:rPr>
              <a:t>Required operating expenses</a:t>
            </a:r>
          </a:p>
          <a:p>
            <a:pPr marL="53975" indent="-173355">
              <a:buChar char="•"/>
              <a:defRPr/>
            </a:pPr>
            <a:endParaRPr lang="en-US" sz="1200" dirty="0">
              <a:latin typeface="Arial"/>
            </a:endParaRPr>
          </a:p>
          <a:p>
            <a:pPr marL="53975" indent="-173355">
              <a:buChar char="•"/>
              <a:defRPr/>
            </a:pPr>
            <a:endParaRPr lang="en-US" sz="1200" dirty="0">
              <a:latin typeface="Arial"/>
            </a:endParaRPr>
          </a:p>
          <a:p>
            <a:pPr marL="53975" indent="-173355">
              <a:buChar char="•"/>
              <a:defRPr/>
            </a:pPr>
            <a:endParaRPr lang="en-US" sz="1200" dirty="0">
              <a:latin typeface="Arial"/>
            </a:endParaRPr>
          </a:p>
          <a:p>
            <a:pPr marL="53975" indent="-173355">
              <a:buChar char="•"/>
              <a:defRPr/>
            </a:pPr>
            <a:endParaRPr lang="en-US" sz="1200" dirty="0">
              <a:latin typeface="Arial"/>
            </a:endParaRPr>
          </a:p>
          <a:p>
            <a:pPr>
              <a:defRPr/>
            </a:pPr>
            <a:r>
              <a:rPr lang="en-US" sz="1200" b="1" dirty="0">
                <a:latin typeface="Arial"/>
              </a:rPr>
              <a:t>Business case shows that cost savings alone unambiguously justify investment</a:t>
            </a:r>
            <a:endParaRPr lang="en-US" sz="1200" dirty="0">
              <a:latin typeface="Arial"/>
            </a:endParaRPr>
          </a:p>
          <a:p>
            <a:pPr>
              <a:defRPr/>
            </a:pPr>
            <a:endParaRPr lang="en-US" sz="1200" dirty="0">
              <a:latin typeface="Arial"/>
            </a:endParaRPr>
          </a:p>
        </p:txBody>
      </p:sp>
      <p:sp>
        <p:nvSpPr>
          <p:cNvPr id="46" name="object 16">
            <a:extLst>
              <a:ext uri="{FF2B5EF4-FFF2-40B4-BE49-F238E27FC236}">
                <a16:creationId xmlns:a16="http://schemas.microsoft.com/office/drawing/2014/main" id="{5179914E-EF9E-B27F-3BA3-3B2AC3C18FED}"/>
              </a:ext>
            </a:extLst>
          </p:cNvPr>
          <p:cNvSpPr txBox="1"/>
          <p:nvPr/>
        </p:nvSpPr>
        <p:spPr>
          <a:xfrm>
            <a:off x="965200" y="2260601"/>
            <a:ext cx="4849225" cy="1107996"/>
          </a:xfrm>
          <a:prstGeom prst="rect">
            <a:avLst/>
          </a:prstGeom>
        </p:spPr>
        <p:txBody>
          <a:bodyPr vert="horz" wrap="square" lIns="0" tIns="0" rIns="0" bIns="0" rtlCol="0">
            <a:spAutoFit/>
          </a:bodyPr>
          <a:lstStyle/>
          <a:p>
            <a:pPr marL="12700" marR="5080"/>
            <a:r>
              <a:rPr lang="en-US" sz="1200" b="1" dirty="0">
                <a:latin typeface="Arial"/>
                <a:cs typeface="Arial"/>
              </a:rPr>
              <a:t>Improved top and bottom line</a:t>
            </a:r>
          </a:p>
          <a:p>
            <a:pPr marL="53975" indent="-173355">
              <a:buChar char="•"/>
              <a:defRPr/>
            </a:pPr>
            <a:r>
              <a:rPr lang="en-US" sz="1200" dirty="0">
                <a:solidFill>
                  <a:schemeClr val="bg1"/>
                </a:solidFill>
                <a:latin typeface="Arial"/>
              </a:rPr>
              <a:t>Cost savings from customer handling</a:t>
            </a:r>
          </a:p>
          <a:p>
            <a:pPr marL="53975" indent="-173355">
              <a:buChar char="•"/>
              <a:defRPr/>
            </a:pPr>
            <a:r>
              <a:rPr lang="en-US" sz="1200" dirty="0">
                <a:latin typeface="Arial"/>
              </a:rPr>
              <a:t>Reduced compensation for sick-leave</a:t>
            </a:r>
          </a:p>
          <a:p>
            <a:pPr marL="53975" indent="-173355">
              <a:buChar char="•"/>
              <a:defRPr/>
            </a:pPr>
            <a:r>
              <a:rPr lang="en-US" sz="1200" dirty="0">
                <a:latin typeface="Arial"/>
              </a:rPr>
              <a:t>Reduced other compensations and help packages</a:t>
            </a:r>
          </a:p>
          <a:p>
            <a:pPr marL="53975" indent="-173355">
              <a:buChar char="•"/>
              <a:defRPr/>
            </a:pPr>
            <a:r>
              <a:rPr lang="en-US" sz="1200" dirty="0">
                <a:latin typeface="Arial"/>
              </a:rPr>
              <a:t>Improved absenteeism</a:t>
            </a:r>
          </a:p>
          <a:p>
            <a:pPr marL="53975" indent="-173355">
              <a:buChar char="•"/>
              <a:defRPr/>
            </a:pPr>
            <a:r>
              <a:rPr lang="en-US" sz="1200" dirty="0">
                <a:latin typeface="Arial"/>
              </a:rPr>
              <a:t>Improved presenteeism</a:t>
            </a:r>
          </a:p>
        </p:txBody>
      </p:sp>
      <p:sp>
        <p:nvSpPr>
          <p:cNvPr id="47" name="object 16">
            <a:extLst>
              <a:ext uri="{FF2B5EF4-FFF2-40B4-BE49-F238E27FC236}">
                <a16:creationId xmlns:a16="http://schemas.microsoft.com/office/drawing/2014/main" id="{D25FB4E8-BAC8-199B-9250-39FF14B694A9}"/>
              </a:ext>
            </a:extLst>
          </p:cNvPr>
          <p:cNvSpPr txBox="1"/>
          <p:nvPr/>
        </p:nvSpPr>
        <p:spPr>
          <a:xfrm>
            <a:off x="965200" y="3801223"/>
            <a:ext cx="4849225" cy="1107996"/>
          </a:xfrm>
          <a:prstGeom prst="rect">
            <a:avLst/>
          </a:prstGeom>
        </p:spPr>
        <p:txBody>
          <a:bodyPr vert="horz" wrap="square" lIns="0" tIns="0" rIns="0" bIns="0" rtlCol="0">
            <a:spAutoFit/>
          </a:bodyPr>
          <a:lstStyle/>
          <a:p>
            <a:pPr marL="12700" marR="5080"/>
            <a:r>
              <a:rPr lang="en-US" sz="1200" b="1" dirty="0">
                <a:latin typeface="Arial"/>
                <a:cs typeface="Arial"/>
              </a:rPr>
              <a:t>Better employee experience</a:t>
            </a:r>
          </a:p>
          <a:p>
            <a:pPr marL="53975" indent="-173355">
              <a:buChar char="•"/>
              <a:defRPr/>
            </a:pPr>
            <a:r>
              <a:rPr lang="en-US" sz="1200" dirty="0">
                <a:latin typeface="Arial"/>
              </a:rPr>
              <a:t>More connection to work</a:t>
            </a:r>
          </a:p>
          <a:p>
            <a:pPr marL="53975" indent="-173355">
              <a:buChar char="•"/>
              <a:defRPr/>
            </a:pPr>
            <a:r>
              <a:rPr lang="en-US" sz="1200" dirty="0">
                <a:latin typeface="Arial"/>
              </a:rPr>
              <a:t>Improved sense of ownership</a:t>
            </a:r>
          </a:p>
          <a:p>
            <a:pPr marL="53975" indent="-173355">
              <a:buChar char="•"/>
              <a:defRPr/>
            </a:pPr>
            <a:r>
              <a:rPr lang="en-US" sz="1200" dirty="0">
                <a:latin typeface="Arial"/>
              </a:rPr>
              <a:t>Higher feeling of togetherness</a:t>
            </a:r>
          </a:p>
          <a:p>
            <a:pPr marL="53975" indent="-173355">
              <a:buChar char="•"/>
              <a:defRPr/>
            </a:pPr>
            <a:r>
              <a:rPr lang="en-US" sz="1200" dirty="0">
                <a:latin typeface="Arial"/>
              </a:rPr>
              <a:t>Improved work-life balance</a:t>
            </a:r>
          </a:p>
          <a:p>
            <a:pPr marL="53975" indent="-173355">
              <a:buChar char="•"/>
              <a:defRPr/>
            </a:pPr>
            <a:r>
              <a:rPr lang="en-US" sz="1200" dirty="0">
                <a:latin typeface="Arial"/>
              </a:rPr>
              <a:t>Better morale</a:t>
            </a:r>
          </a:p>
        </p:txBody>
      </p:sp>
      <p:sp>
        <p:nvSpPr>
          <p:cNvPr id="48" name="object 16">
            <a:extLst>
              <a:ext uri="{FF2B5EF4-FFF2-40B4-BE49-F238E27FC236}">
                <a16:creationId xmlns:a16="http://schemas.microsoft.com/office/drawing/2014/main" id="{699F731C-A6B1-967D-198D-F14003F86012}"/>
              </a:ext>
            </a:extLst>
          </p:cNvPr>
          <p:cNvSpPr txBox="1"/>
          <p:nvPr/>
        </p:nvSpPr>
        <p:spPr>
          <a:xfrm>
            <a:off x="965200" y="5341845"/>
            <a:ext cx="4849225" cy="553998"/>
          </a:xfrm>
          <a:prstGeom prst="rect">
            <a:avLst/>
          </a:prstGeom>
        </p:spPr>
        <p:txBody>
          <a:bodyPr vert="horz" wrap="square" lIns="0" tIns="0" rIns="0" bIns="0" rtlCol="0">
            <a:spAutoFit/>
          </a:bodyPr>
          <a:lstStyle/>
          <a:p>
            <a:pPr marL="12700" marR="5080"/>
            <a:r>
              <a:rPr lang="en-US" sz="1200" b="1" dirty="0">
                <a:latin typeface="Arial"/>
                <a:cs typeface="Arial"/>
              </a:rPr>
              <a:t>Better customer experience</a:t>
            </a:r>
          </a:p>
          <a:p>
            <a:pPr marL="180000" indent="-180000">
              <a:buChar char="•"/>
              <a:defRPr/>
            </a:pPr>
            <a:r>
              <a:rPr lang="en-US" sz="1200" dirty="0">
                <a:latin typeface="Arial"/>
              </a:rPr>
              <a:t>Faster turnaround times</a:t>
            </a:r>
          </a:p>
          <a:p>
            <a:pPr marL="180000" indent="-180000">
              <a:buChar char="•"/>
              <a:defRPr/>
            </a:pPr>
            <a:r>
              <a:rPr lang="en-US" sz="1200" dirty="0">
                <a:latin typeface="Arial"/>
              </a:rPr>
              <a:t>More consistent customer service</a:t>
            </a:r>
          </a:p>
        </p:txBody>
      </p:sp>
      <p:sp>
        <p:nvSpPr>
          <p:cNvPr id="49" name="Oval 48">
            <a:extLst>
              <a:ext uri="{FF2B5EF4-FFF2-40B4-BE49-F238E27FC236}">
                <a16:creationId xmlns:a16="http://schemas.microsoft.com/office/drawing/2014/main" id="{38491A6D-C616-2AFB-A888-E6D688280689}"/>
              </a:ext>
            </a:extLst>
          </p:cNvPr>
          <p:cNvSpPr/>
          <p:nvPr/>
        </p:nvSpPr>
        <p:spPr>
          <a:xfrm>
            <a:off x="552014" y="2204310"/>
            <a:ext cx="288622" cy="288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endParaRPr lang="en-DK" sz="1200" b="1" dirty="0">
              <a:solidFill>
                <a:schemeClr val="bg1"/>
              </a:solidFill>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A1904920-8A9B-D82F-1F1F-357BBD89BA11}"/>
              </a:ext>
            </a:extLst>
          </p:cNvPr>
          <p:cNvSpPr/>
          <p:nvPr/>
        </p:nvSpPr>
        <p:spPr>
          <a:xfrm>
            <a:off x="552014" y="3747360"/>
            <a:ext cx="288622" cy="288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2</a:t>
            </a:r>
            <a:endParaRPr lang="en-DK" sz="1200" b="1" dirty="0">
              <a:solidFill>
                <a:schemeClr val="bg1"/>
              </a:solidFill>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50428763-ACB2-0549-9A53-A26E1A7572C1}"/>
              </a:ext>
            </a:extLst>
          </p:cNvPr>
          <p:cNvSpPr/>
          <p:nvPr/>
        </p:nvSpPr>
        <p:spPr>
          <a:xfrm>
            <a:off x="552014" y="5290410"/>
            <a:ext cx="288622" cy="288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3</a:t>
            </a:r>
            <a:endParaRPr lang="en-DK" sz="1200" b="1" dirty="0">
              <a:solidFill>
                <a:schemeClr val="bg1"/>
              </a:solidFill>
              <a:latin typeface="Arial" panose="020B0604020202020204" pitchFamily="34" charset="0"/>
              <a:cs typeface="Arial" panose="020B0604020202020204" pitchFamily="34" charset="0"/>
            </a:endParaRPr>
          </a:p>
        </p:txBody>
      </p:sp>
      <p:sp>
        <p:nvSpPr>
          <p:cNvPr id="7" name="object 16">
            <a:extLst>
              <a:ext uri="{FF2B5EF4-FFF2-40B4-BE49-F238E27FC236}">
                <a16:creationId xmlns:a16="http://schemas.microsoft.com/office/drawing/2014/main" id="{836E36C7-6F9C-F233-B823-EA2D5AB14A2A}"/>
              </a:ext>
            </a:extLst>
          </p:cNvPr>
          <p:cNvSpPr txBox="1"/>
          <p:nvPr/>
        </p:nvSpPr>
        <p:spPr>
          <a:xfrm rot="5400000">
            <a:off x="8769928" y="3368156"/>
            <a:ext cx="474981" cy="438563"/>
          </a:xfrm>
          <a:prstGeom prst="rightArrow">
            <a:avLst/>
          </a:prstGeom>
          <a:solidFill>
            <a:schemeClr val="accent2"/>
          </a:solidFill>
        </p:spPr>
        <p:txBody>
          <a:bodyPr vert="horz" wrap="square" lIns="90000" tIns="90000" rIns="90000" bIns="90000" rtlCol="0">
            <a:noAutofit/>
          </a:bodyPr>
          <a:lstStyle/>
          <a:p>
            <a:pPr marL="12700" marR="5080" algn="ctr">
              <a:spcBef>
                <a:spcPts val="300"/>
              </a:spcBef>
              <a:spcAft>
                <a:spcPts val="300"/>
              </a:spcAft>
            </a:pPr>
            <a:endParaRPr lang="en-US" sz="1200" b="1" dirty="0">
              <a:latin typeface="Arial"/>
              <a:cs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C7FDE2F-1E7A-10F8-B0E0-53EEA611984B}"/>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38C8B8BA-2AA0-720B-456B-813617EA1DBA}"/>
              </a:ext>
            </a:extLst>
          </p:cNvPr>
          <p:cNvSpPr>
            <a:spLocks noGrp="1"/>
          </p:cNvSpPr>
          <p:nvPr>
            <p:ph type="body" sz="quarter" idx="17"/>
          </p:nvPr>
        </p:nvSpPr>
        <p:spPr/>
        <p:txBody>
          <a:bodyPr/>
          <a:lstStyle/>
          <a:p>
            <a:endParaRPr lang="en-US"/>
          </a:p>
        </p:txBody>
      </p:sp>
      <p:sp>
        <p:nvSpPr>
          <p:cNvPr id="2" name="TextBox 1">
            <a:extLst>
              <a:ext uri="{FF2B5EF4-FFF2-40B4-BE49-F238E27FC236}">
                <a16:creationId xmlns:a16="http://schemas.microsoft.com/office/drawing/2014/main" id="{72541F2E-88F4-EE22-228A-6D34A110D286}"/>
              </a:ext>
            </a:extLst>
          </p:cNvPr>
          <p:cNvSpPr txBox="1"/>
          <p:nvPr/>
        </p:nvSpPr>
        <p:spPr>
          <a:xfrm>
            <a:off x="554736" y="1796797"/>
            <a:ext cx="525968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Logic for business case</a:t>
            </a:r>
          </a:p>
        </p:txBody>
      </p:sp>
      <p:sp>
        <p:nvSpPr>
          <p:cNvPr id="45" name="TextBox 44">
            <a:extLst>
              <a:ext uri="{FF2B5EF4-FFF2-40B4-BE49-F238E27FC236}">
                <a16:creationId xmlns:a16="http://schemas.microsoft.com/office/drawing/2014/main" id="{B6A98779-1D09-8985-D734-7722837F66DB}"/>
              </a:ext>
            </a:extLst>
          </p:cNvPr>
          <p:cNvSpPr txBox="1"/>
          <p:nvPr/>
        </p:nvSpPr>
        <p:spPr>
          <a:xfrm>
            <a:off x="7927387" y="1796797"/>
            <a:ext cx="3709876"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High-level results</a:t>
            </a:r>
          </a:p>
        </p:txBody>
      </p:sp>
      <p:cxnSp>
        <p:nvCxnSpPr>
          <p:cNvPr id="46" name="Straight Connector 45">
            <a:extLst>
              <a:ext uri="{FF2B5EF4-FFF2-40B4-BE49-F238E27FC236}">
                <a16:creationId xmlns:a16="http://schemas.microsoft.com/office/drawing/2014/main" id="{9BACB5A6-B87F-2E3C-00FE-1B6F8A36B6D4}"/>
              </a:ext>
            </a:extLst>
          </p:cNvPr>
          <p:cNvCxnSpPr>
            <a:cxnSpLocks/>
          </p:cNvCxnSpPr>
          <p:nvPr/>
        </p:nvCxnSpPr>
        <p:spPr>
          <a:xfrm>
            <a:off x="554735" y="2127328"/>
            <a:ext cx="655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81D4031-3449-610F-5CA5-8DF0C956228A}"/>
              </a:ext>
            </a:extLst>
          </p:cNvPr>
          <p:cNvCxnSpPr>
            <a:cxnSpLocks/>
          </p:cNvCxnSpPr>
          <p:nvPr/>
        </p:nvCxnSpPr>
        <p:spPr>
          <a:xfrm>
            <a:off x="7927387" y="2127328"/>
            <a:ext cx="370987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52642BC-262C-163E-295A-6208430C322B}"/>
              </a:ext>
            </a:extLst>
          </p:cNvPr>
          <p:cNvGrpSpPr/>
          <p:nvPr/>
        </p:nvGrpSpPr>
        <p:grpSpPr>
          <a:xfrm>
            <a:off x="7376093" y="1859604"/>
            <a:ext cx="281936" cy="4350696"/>
            <a:chOff x="7373507" y="1859604"/>
            <a:chExt cx="281936" cy="4350696"/>
          </a:xfrm>
        </p:grpSpPr>
        <p:cxnSp>
          <p:nvCxnSpPr>
            <p:cNvPr id="52" name="Straight Connector 51">
              <a:extLst>
                <a:ext uri="{FF2B5EF4-FFF2-40B4-BE49-F238E27FC236}">
                  <a16:creationId xmlns:a16="http://schemas.microsoft.com/office/drawing/2014/main" id="{87FE01E7-0A6B-8AA7-421C-6F874D5FC7A9}"/>
                </a:ext>
              </a:extLst>
            </p:cNvPr>
            <p:cNvCxnSpPr>
              <a:cxnSpLocks/>
            </p:cNvCxnSpPr>
            <p:nvPr/>
          </p:nvCxnSpPr>
          <p:spPr>
            <a:xfrm>
              <a:off x="7503723" y="1859604"/>
              <a:ext cx="0" cy="4350696"/>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72CF465-8E4C-E6F7-78E2-7270E19EB216}"/>
                </a:ext>
              </a:extLst>
            </p:cNvPr>
            <p:cNvGrpSpPr/>
            <p:nvPr/>
          </p:nvGrpSpPr>
          <p:grpSpPr>
            <a:xfrm rot="16200000">
              <a:off x="7373135" y="3893985"/>
              <a:ext cx="282680" cy="281936"/>
              <a:chOff x="9701766" y="5656532"/>
              <a:chExt cx="411480" cy="410399"/>
            </a:xfrm>
          </p:grpSpPr>
          <p:sp>
            <p:nvSpPr>
              <p:cNvPr id="54" name="Oval 53">
                <a:extLst>
                  <a:ext uri="{FF2B5EF4-FFF2-40B4-BE49-F238E27FC236}">
                    <a16:creationId xmlns:a16="http://schemas.microsoft.com/office/drawing/2014/main" id="{531E0DD0-226F-2265-6A30-9632C5B43416}"/>
                  </a:ext>
                </a:extLst>
              </p:cNvPr>
              <p:cNvSpPr/>
              <p:nvPr/>
            </p:nvSpPr>
            <p:spPr>
              <a:xfrm rot="5400000">
                <a:off x="9702306" y="5655992"/>
                <a:ext cx="410399" cy="4114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55" name="Triangle 127">
                <a:extLst>
                  <a:ext uri="{FF2B5EF4-FFF2-40B4-BE49-F238E27FC236}">
                    <a16:creationId xmlns:a16="http://schemas.microsoft.com/office/drawing/2014/main" id="{FC9664FA-7ED5-4BEF-319C-94395391846B}"/>
                  </a:ext>
                </a:extLst>
              </p:cNvPr>
              <p:cNvSpPr/>
              <p:nvPr/>
            </p:nvSpPr>
            <p:spPr>
              <a:xfrm rot="10800000">
                <a:off x="9777681" y="5786452"/>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14E59D34-3FA6-9DBF-B585-7B41047A4A7A}"/>
                  </a:ext>
                </a:extLst>
              </p:cNvPr>
              <p:cNvSpPr/>
              <p:nvPr/>
            </p:nvSpPr>
            <p:spPr>
              <a:xfrm rot="5400000">
                <a:off x="9884317" y="5645265"/>
                <a:ext cx="46376" cy="300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grpSp>
      </p:grpSp>
      <p:sp>
        <p:nvSpPr>
          <p:cNvPr id="59" name="object 16">
            <a:extLst>
              <a:ext uri="{FF2B5EF4-FFF2-40B4-BE49-F238E27FC236}">
                <a16:creationId xmlns:a16="http://schemas.microsoft.com/office/drawing/2014/main" id="{C3CAEC2C-93D1-8CA0-BFDF-E5CC1EA92512}"/>
              </a:ext>
            </a:extLst>
          </p:cNvPr>
          <p:cNvSpPr txBox="1"/>
          <p:nvPr/>
        </p:nvSpPr>
        <p:spPr>
          <a:xfrm>
            <a:off x="7927387" y="2260601"/>
            <a:ext cx="3709876" cy="2908489"/>
          </a:xfrm>
          <a:prstGeom prst="rect">
            <a:avLst/>
          </a:prstGeom>
        </p:spPr>
        <p:txBody>
          <a:bodyPr vert="horz" wrap="square" lIns="0" tIns="0" rIns="0" bIns="0" rtlCol="0">
            <a:spAutoFit/>
          </a:bodyPr>
          <a:lstStyle/>
          <a:p>
            <a:pPr marL="180000" indent="-180000">
              <a:spcBef>
                <a:spcPts val="600"/>
              </a:spcBef>
              <a:spcAft>
                <a:spcPts val="600"/>
              </a:spcAft>
              <a:buChar char="•"/>
              <a:defRPr/>
            </a:pPr>
            <a:r>
              <a:rPr lang="en-US" sz="1400" dirty="0">
                <a:latin typeface="Arial"/>
              </a:rPr>
              <a:t>15% of operational costs eliminated by end of 2034</a:t>
            </a:r>
            <a:br>
              <a:rPr lang="en-US" sz="1400" dirty="0">
                <a:latin typeface="Arial"/>
              </a:rPr>
            </a:br>
            <a:endParaRPr lang="en-US" sz="1400" dirty="0">
              <a:latin typeface="Arial"/>
            </a:endParaRPr>
          </a:p>
          <a:p>
            <a:pPr marL="180000" indent="-180000">
              <a:spcBef>
                <a:spcPts val="600"/>
              </a:spcBef>
              <a:buChar char="•"/>
              <a:defRPr/>
            </a:pPr>
            <a:r>
              <a:rPr lang="en-US" sz="1400" dirty="0">
                <a:latin typeface="Arial"/>
              </a:rPr>
              <a:t>Multiple of money: 10.8x</a:t>
            </a:r>
          </a:p>
          <a:p>
            <a:pPr marL="180000" indent="-180000">
              <a:spcBef>
                <a:spcPts val="600"/>
              </a:spcBef>
              <a:buChar char="•"/>
              <a:defRPr/>
            </a:pPr>
            <a:r>
              <a:rPr lang="en-US" sz="1400" dirty="0">
                <a:latin typeface="Arial"/>
              </a:rPr>
              <a:t>Annual net cash flow by 2034: ~50 </a:t>
            </a:r>
            <a:r>
              <a:rPr lang="en-US" sz="1400" dirty="0" err="1">
                <a:latin typeface="Arial"/>
              </a:rPr>
              <a:t>mUSD</a:t>
            </a:r>
            <a:br>
              <a:rPr lang="en-US" sz="1400" dirty="0">
                <a:latin typeface="Arial"/>
              </a:rPr>
            </a:br>
            <a:endParaRPr lang="en-US" sz="1400" dirty="0">
              <a:latin typeface="Arial"/>
            </a:endParaRPr>
          </a:p>
          <a:p>
            <a:pPr marL="180000" indent="-180000">
              <a:spcBef>
                <a:spcPts val="600"/>
              </a:spcBef>
              <a:buChar char="•"/>
              <a:defRPr/>
            </a:pPr>
            <a:r>
              <a:rPr lang="en-US" sz="1400" dirty="0">
                <a:latin typeface="Arial"/>
              </a:rPr>
              <a:t>NPV 2025-2034 ~34 </a:t>
            </a:r>
            <a:r>
              <a:rPr lang="en-US" sz="1400" dirty="0" err="1">
                <a:latin typeface="Arial"/>
              </a:rPr>
              <a:t>mUSD</a:t>
            </a:r>
            <a:endParaRPr lang="en-US" sz="1400" dirty="0">
              <a:latin typeface="Arial"/>
            </a:endParaRPr>
          </a:p>
          <a:p>
            <a:pPr marL="180000" indent="-180000">
              <a:spcBef>
                <a:spcPts val="600"/>
              </a:spcBef>
              <a:buChar char="•"/>
              <a:defRPr/>
            </a:pPr>
            <a:r>
              <a:rPr lang="en-US" sz="1400" dirty="0">
                <a:latin typeface="Arial"/>
              </a:rPr>
              <a:t>Total NPV ~250 </a:t>
            </a:r>
            <a:r>
              <a:rPr lang="en-US" sz="1400" dirty="0" err="1">
                <a:latin typeface="Arial"/>
              </a:rPr>
              <a:t>mUSD</a:t>
            </a:r>
            <a:br>
              <a:rPr lang="en-US" sz="1400" dirty="0">
                <a:latin typeface="Arial"/>
              </a:rPr>
            </a:br>
            <a:endParaRPr lang="en-US" sz="1400" dirty="0">
              <a:latin typeface="Arial"/>
            </a:endParaRPr>
          </a:p>
          <a:p>
            <a:pPr marL="180000" indent="-180000">
              <a:spcBef>
                <a:spcPts val="600"/>
              </a:spcBef>
              <a:buChar char="•"/>
              <a:defRPr/>
            </a:pPr>
            <a:r>
              <a:rPr lang="en-US" sz="1400" dirty="0">
                <a:latin typeface="Arial"/>
              </a:rPr>
              <a:t>Investment required: 0.3% of annual </a:t>
            </a:r>
            <a:r>
              <a:rPr lang="en-US" sz="1400" dirty="0" err="1">
                <a:latin typeface="Arial"/>
              </a:rPr>
              <a:t>opex</a:t>
            </a:r>
            <a:endParaRPr lang="en-US" sz="1400" dirty="0">
              <a:latin typeface="Arial"/>
            </a:endParaRPr>
          </a:p>
          <a:p>
            <a:pPr marL="180000" indent="-180000">
              <a:spcBef>
                <a:spcPts val="600"/>
              </a:spcBef>
              <a:buChar char="•"/>
              <a:defRPr/>
            </a:pPr>
            <a:r>
              <a:rPr lang="en-US" sz="1400" dirty="0">
                <a:latin typeface="Arial"/>
              </a:rPr>
              <a:t>Accumulated spend: 3.0% of 2023 </a:t>
            </a:r>
            <a:r>
              <a:rPr lang="en-US" sz="1400" dirty="0" err="1">
                <a:latin typeface="Arial"/>
              </a:rPr>
              <a:t>opex</a:t>
            </a:r>
            <a:endParaRPr lang="en-US" sz="1400" dirty="0">
              <a:latin typeface="Arial"/>
            </a:endParaRPr>
          </a:p>
        </p:txBody>
      </p:sp>
      <p:sp>
        <p:nvSpPr>
          <p:cNvPr id="61" name="object 5">
            <a:extLst>
              <a:ext uri="{FF2B5EF4-FFF2-40B4-BE49-F238E27FC236}">
                <a16:creationId xmlns:a16="http://schemas.microsoft.com/office/drawing/2014/main" id="{B1F66F60-2850-ED66-81B6-BBB8847A0482}"/>
              </a:ext>
            </a:extLst>
          </p:cNvPr>
          <p:cNvSpPr txBox="1"/>
          <p:nvPr/>
        </p:nvSpPr>
        <p:spPr>
          <a:xfrm>
            <a:off x="553421" y="2260601"/>
            <a:ext cx="1889151" cy="731520"/>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Cost reduction from improved processes</a:t>
            </a:r>
          </a:p>
        </p:txBody>
      </p:sp>
      <p:sp>
        <p:nvSpPr>
          <p:cNvPr id="65" name="object 5">
            <a:extLst>
              <a:ext uri="{FF2B5EF4-FFF2-40B4-BE49-F238E27FC236}">
                <a16:creationId xmlns:a16="http://schemas.microsoft.com/office/drawing/2014/main" id="{26A64237-5F8C-A1F3-8F87-B68241D26552}"/>
              </a:ext>
            </a:extLst>
          </p:cNvPr>
          <p:cNvSpPr txBox="1"/>
          <p:nvPr/>
        </p:nvSpPr>
        <p:spPr>
          <a:xfrm>
            <a:off x="553421" y="3068830"/>
            <a:ext cx="1889151" cy="731520"/>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Number of processes</a:t>
            </a:r>
          </a:p>
        </p:txBody>
      </p:sp>
      <p:sp>
        <p:nvSpPr>
          <p:cNvPr id="66" name="object 5">
            <a:extLst>
              <a:ext uri="{FF2B5EF4-FFF2-40B4-BE49-F238E27FC236}">
                <a16:creationId xmlns:a16="http://schemas.microsoft.com/office/drawing/2014/main" id="{9C342BBE-FA61-63A8-0249-CE84389A3743}"/>
              </a:ext>
            </a:extLst>
          </p:cNvPr>
          <p:cNvSpPr txBox="1"/>
          <p:nvPr/>
        </p:nvSpPr>
        <p:spPr>
          <a:xfrm>
            <a:off x="553421" y="3999381"/>
            <a:ext cx="1889151" cy="503999"/>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Overhaul of roles and structures</a:t>
            </a:r>
          </a:p>
        </p:txBody>
      </p:sp>
      <p:sp>
        <p:nvSpPr>
          <p:cNvPr id="67" name="object 5">
            <a:extLst>
              <a:ext uri="{FF2B5EF4-FFF2-40B4-BE49-F238E27FC236}">
                <a16:creationId xmlns:a16="http://schemas.microsoft.com/office/drawing/2014/main" id="{C6D61302-878C-A88E-8D06-AA134F96BFE2}"/>
              </a:ext>
            </a:extLst>
          </p:cNvPr>
          <p:cNvSpPr txBox="1"/>
          <p:nvPr/>
        </p:nvSpPr>
        <p:spPr>
          <a:xfrm>
            <a:off x="553421" y="4582130"/>
            <a:ext cx="1889151" cy="503999"/>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Employee training</a:t>
            </a:r>
            <a:endParaRPr lang="en-US" sz="1200" baseline="30000" dirty="0">
              <a:latin typeface="Arial"/>
              <a:cs typeface="Arial"/>
            </a:endParaRPr>
          </a:p>
        </p:txBody>
      </p:sp>
      <p:sp>
        <p:nvSpPr>
          <p:cNvPr id="68" name="object 5">
            <a:extLst>
              <a:ext uri="{FF2B5EF4-FFF2-40B4-BE49-F238E27FC236}">
                <a16:creationId xmlns:a16="http://schemas.microsoft.com/office/drawing/2014/main" id="{E44E643C-020C-149B-3F64-990E2C039E57}"/>
              </a:ext>
            </a:extLst>
          </p:cNvPr>
          <p:cNvSpPr txBox="1"/>
          <p:nvPr/>
        </p:nvSpPr>
        <p:spPr>
          <a:xfrm>
            <a:off x="553421" y="5164879"/>
            <a:ext cx="1889151" cy="503999"/>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Development of new KPIs, processes etc.</a:t>
            </a:r>
          </a:p>
        </p:txBody>
      </p:sp>
      <p:sp>
        <p:nvSpPr>
          <p:cNvPr id="69" name="object 5">
            <a:extLst>
              <a:ext uri="{FF2B5EF4-FFF2-40B4-BE49-F238E27FC236}">
                <a16:creationId xmlns:a16="http://schemas.microsoft.com/office/drawing/2014/main" id="{6D6028B5-6095-0ED3-5120-97E7E52DB538}"/>
              </a:ext>
            </a:extLst>
          </p:cNvPr>
          <p:cNvSpPr txBox="1"/>
          <p:nvPr/>
        </p:nvSpPr>
        <p:spPr>
          <a:xfrm>
            <a:off x="553421" y="5747628"/>
            <a:ext cx="1889151" cy="503999"/>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PIP development and implementation</a:t>
            </a:r>
          </a:p>
        </p:txBody>
      </p:sp>
      <p:sp>
        <p:nvSpPr>
          <p:cNvPr id="70" name="object 5">
            <a:extLst>
              <a:ext uri="{FF2B5EF4-FFF2-40B4-BE49-F238E27FC236}">
                <a16:creationId xmlns:a16="http://schemas.microsoft.com/office/drawing/2014/main" id="{132E80DE-B72C-6179-B338-45C9F782C3E3}"/>
              </a:ext>
            </a:extLst>
          </p:cNvPr>
          <p:cNvSpPr txBox="1"/>
          <p:nvPr/>
        </p:nvSpPr>
        <p:spPr>
          <a:xfrm>
            <a:off x="2852422" y="2664716"/>
            <a:ext cx="1889151" cy="731520"/>
          </a:xfrm>
          <a:prstGeom prst="rect">
            <a:avLst/>
          </a:prstGeom>
          <a:solidFill>
            <a:schemeClr val="accent1"/>
          </a:solidFill>
          <a:ln w="3175">
            <a:noFill/>
          </a:ln>
        </p:spPr>
        <p:txBody>
          <a:bodyPr vert="horz" wrap="square" lIns="0" tIns="0" rIns="0" bIns="0" rtlCol="0" anchor="ctr">
            <a:noAutofit/>
          </a:bodyPr>
          <a:lstStyle/>
          <a:p>
            <a:pPr algn="ctr"/>
            <a:r>
              <a:rPr lang="en-US" sz="1200" b="1" dirty="0">
                <a:solidFill>
                  <a:schemeClr val="bg1"/>
                </a:solidFill>
                <a:latin typeface="Arial"/>
                <a:cs typeface="Arial"/>
              </a:rPr>
              <a:t>Cost savings</a:t>
            </a:r>
          </a:p>
        </p:txBody>
      </p:sp>
      <p:sp>
        <p:nvSpPr>
          <p:cNvPr id="71" name="object 5">
            <a:extLst>
              <a:ext uri="{FF2B5EF4-FFF2-40B4-BE49-F238E27FC236}">
                <a16:creationId xmlns:a16="http://schemas.microsoft.com/office/drawing/2014/main" id="{53C36A65-CAB2-5F9A-B7A8-73E7837AAAA1}"/>
              </a:ext>
            </a:extLst>
          </p:cNvPr>
          <p:cNvSpPr txBox="1"/>
          <p:nvPr/>
        </p:nvSpPr>
        <p:spPr>
          <a:xfrm>
            <a:off x="2852422" y="4759742"/>
            <a:ext cx="1889151" cy="731520"/>
          </a:xfrm>
          <a:prstGeom prst="rect">
            <a:avLst/>
          </a:prstGeom>
          <a:solidFill>
            <a:schemeClr val="accent1"/>
          </a:solidFill>
          <a:ln w="3175">
            <a:noFill/>
          </a:ln>
        </p:spPr>
        <p:txBody>
          <a:bodyPr vert="horz" wrap="square" lIns="0" tIns="0" rIns="0" bIns="0" rtlCol="0" anchor="ctr">
            <a:noAutofit/>
          </a:bodyPr>
          <a:lstStyle/>
          <a:p>
            <a:pPr algn="ctr"/>
            <a:r>
              <a:rPr lang="en-US" sz="1200" b="1" dirty="0">
                <a:solidFill>
                  <a:schemeClr val="bg1"/>
                </a:solidFill>
                <a:latin typeface="Arial"/>
                <a:cs typeface="Arial"/>
              </a:rPr>
              <a:t>Investment needs</a:t>
            </a:r>
          </a:p>
        </p:txBody>
      </p:sp>
      <p:sp>
        <p:nvSpPr>
          <p:cNvPr id="72" name="object 5">
            <a:extLst>
              <a:ext uri="{FF2B5EF4-FFF2-40B4-BE49-F238E27FC236}">
                <a16:creationId xmlns:a16="http://schemas.microsoft.com/office/drawing/2014/main" id="{62683316-B7D6-85C8-DA64-F27A86EB60B9}"/>
              </a:ext>
            </a:extLst>
          </p:cNvPr>
          <p:cNvSpPr txBox="1"/>
          <p:nvPr/>
        </p:nvSpPr>
        <p:spPr>
          <a:xfrm>
            <a:off x="5151424" y="3701755"/>
            <a:ext cx="1889151" cy="731520"/>
          </a:xfrm>
          <a:prstGeom prst="rect">
            <a:avLst/>
          </a:prstGeom>
          <a:solidFill>
            <a:schemeClr val="accent2"/>
          </a:solidFill>
          <a:ln w="3175">
            <a:noFill/>
          </a:ln>
        </p:spPr>
        <p:txBody>
          <a:bodyPr vert="horz" wrap="square" lIns="0" tIns="0" rIns="0" bIns="0" rtlCol="0" anchor="ctr">
            <a:noAutofit/>
          </a:bodyPr>
          <a:lstStyle/>
          <a:p>
            <a:pPr algn="ctr"/>
            <a:r>
              <a:rPr lang="en-US" sz="1200" b="1" dirty="0">
                <a:solidFill>
                  <a:schemeClr val="bg1"/>
                </a:solidFill>
                <a:latin typeface="Arial"/>
                <a:cs typeface="Arial"/>
              </a:rPr>
              <a:t>Incremental reduction </a:t>
            </a:r>
            <a:br>
              <a:rPr lang="en-US" sz="1200" b="1" dirty="0">
                <a:solidFill>
                  <a:schemeClr val="bg1"/>
                </a:solidFill>
                <a:latin typeface="Arial"/>
                <a:cs typeface="Arial"/>
              </a:rPr>
            </a:br>
            <a:r>
              <a:rPr lang="en-US" sz="1200" b="1" dirty="0">
                <a:solidFill>
                  <a:schemeClr val="bg1"/>
                </a:solidFill>
                <a:latin typeface="Arial"/>
                <a:cs typeface="Arial"/>
              </a:rPr>
              <a:t>in costs</a:t>
            </a:r>
          </a:p>
        </p:txBody>
      </p:sp>
      <p:cxnSp>
        <p:nvCxnSpPr>
          <p:cNvPr id="73" name="Connector: Elbow 72">
            <a:extLst>
              <a:ext uri="{FF2B5EF4-FFF2-40B4-BE49-F238E27FC236}">
                <a16:creationId xmlns:a16="http://schemas.microsoft.com/office/drawing/2014/main" id="{92790A92-252A-0196-48D2-D392C4CD4874}"/>
              </a:ext>
            </a:extLst>
          </p:cNvPr>
          <p:cNvCxnSpPr>
            <a:cxnSpLocks/>
            <a:stCxn id="70" idx="3"/>
            <a:endCxn id="72" idx="1"/>
          </p:cNvCxnSpPr>
          <p:nvPr/>
        </p:nvCxnSpPr>
        <p:spPr>
          <a:xfrm>
            <a:off x="4741573" y="3030476"/>
            <a:ext cx="409851" cy="1037039"/>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B30DFC-E1B6-62B9-5592-14550E7985EB}"/>
              </a:ext>
            </a:extLst>
          </p:cNvPr>
          <p:cNvCxnSpPr>
            <a:cxnSpLocks/>
            <a:stCxn id="71" idx="3"/>
            <a:endCxn id="72" idx="1"/>
          </p:cNvCxnSpPr>
          <p:nvPr/>
        </p:nvCxnSpPr>
        <p:spPr>
          <a:xfrm flipV="1">
            <a:off x="4741573" y="4067515"/>
            <a:ext cx="409851" cy="1057987"/>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1A0D299-A6CF-96F7-E4E5-90891E1B2EC9}"/>
              </a:ext>
            </a:extLst>
          </p:cNvPr>
          <p:cNvCxnSpPr>
            <a:cxnSpLocks/>
            <a:stCxn id="61" idx="3"/>
            <a:endCxn id="70" idx="1"/>
          </p:cNvCxnSpPr>
          <p:nvPr/>
        </p:nvCxnSpPr>
        <p:spPr>
          <a:xfrm>
            <a:off x="2442572" y="2626361"/>
            <a:ext cx="409850" cy="404115"/>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58E25DC9-11D6-D3C2-2BF0-BC761947DDDB}"/>
              </a:ext>
            </a:extLst>
          </p:cNvPr>
          <p:cNvCxnSpPr>
            <a:cxnSpLocks/>
            <a:stCxn id="65" idx="3"/>
            <a:endCxn id="70" idx="1"/>
          </p:cNvCxnSpPr>
          <p:nvPr/>
        </p:nvCxnSpPr>
        <p:spPr>
          <a:xfrm flipV="1">
            <a:off x="2442572" y="3030476"/>
            <a:ext cx="409850" cy="404114"/>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B350A42-E66F-687D-849A-0954B16000FA}"/>
              </a:ext>
            </a:extLst>
          </p:cNvPr>
          <p:cNvCxnSpPr>
            <a:cxnSpLocks/>
            <a:stCxn id="66" idx="3"/>
            <a:endCxn id="71" idx="1"/>
          </p:cNvCxnSpPr>
          <p:nvPr/>
        </p:nvCxnSpPr>
        <p:spPr>
          <a:xfrm>
            <a:off x="2442572" y="4251381"/>
            <a:ext cx="409850" cy="874121"/>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DC82F41-AE4A-9DB1-E1A1-C62C459BC128}"/>
              </a:ext>
            </a:extLst>
          </p:cNvPr>
          <p:cNvCxnSpPr>
            <a:cxnSpLocks/>
            <a:stCxn id="67" idx="3"/>
            <a:endCxn id="71" idx="1"/>
          </p:cNvCxnSpPr>
          <p:nvPr/>
        </p:nvCxnSpPr>
        <p:spPr>
          <a:xfrm>
            <a:off x="2442572" y="4834130"/>
            <a:ext cx="409850" cy="291372"/>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1FF07579-D9D6-5BB2-4916-32BD81C9EC05}"/>
              </a:ext>
            </a:extLst>
          </p:cNvPr>
          <p:cNvCxnSpPr>
            <a:cxnSpLocks/>
            <a:stCxn id="68" idx="3"/>
            <a:endCxn id="71" idx="1"/>
          </p:cNvCxnSpPr>
          <p:nvPr/>
        </p:nvCxnSpPr>
        <p:spPr>
          <a:xfrm flipV="1">
            <a:off x="2442572" y="5125502"/>
            <a:ext cx="409850" cy="291377"/>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D7F6E753-58E2-1E69-E236-E1C86AEC1CF6}"/>
              </a:ext>
            </a:extLst>
          </p:cNvPr>
          <p:cNvCxnSpPr>
            <a:cxnSpLocks/>
            <a:stCxn id="69" idx="3"/>
            <a:endCxn id="71" idx="1"/>
          </p:cNvCxnSpPr>
          <p:nvPr/>
        </p:nvCxnSpPr>
        <p:spPr>
          <a:xfrm flipV="1">
            <a:off x="2442572" y="5125502"/>
            <a:ext cx="409850" cy="874126"/>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D44161F-1EAC-D001-BBB2-6F407BAF9F33}"/>
              </a:ext>
            </a:extLst>
          </p:cNvPr>
          <p:cNvSpPr/>
          <p:nvPr/>
        </p:nvSpPr>
        <p:spPr>
          <a:xfrm>
            <a:off x="1387850" y="4426750"/>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a:t>
            </a:r>
          </a:p>
        </p:txBody>
      </p:sp>
      <p:sp>
        <p:nvSpPr>
          <p:cNvPr id="99" name="Oval 98">
            <a:extLst>
              <a:ext uri="{FF2B5EF4-FFF2-40B4-BE49-F238E27FC236}">
                <a16:creationId xmlns:a16="http://schemas.microsoft.com/office/drawing/2014/main" id="{00ACBA84-592D-9A0D-DD54-4803F1595037}"/>
              </a:ext>
            </a:extLst>
          </p:cNvPr>
          <p:cNvSpPr/>
          <p:nvPr/>
        </p:nvSpPr>
        <p:spPr>
          <a:xfrm>
            <a:off x="1382297" y="2914471"/>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dirty="0">
                <a:solidFill>
                  <a:schemeClr val="bg1"/>
                </a:solidFill>
                <a:latin typeface="Arial" panose="020B0604020202020204"/>
              </a:rPr>
              <a:t>x</a:t>
            </a:r>
            <a:endParaRPr kumimoji="0" lang="en-GB" sz="105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00" name="Oval 99">
            <a:extLst>
              <a:ext uri="{FF2B5EF4-FFF2-40B4-BE49-F238E27FC236}">
                <a16:creationId xmlns:a16="http://schemas.microsoft.com/office/drawing/2014/main" id="{3AF90C15-A603-0E96-4E3D-72DA76C54719}"/>
              </a:ext>
            </a:extLst>
          </p:cNvPr>
          <p:cNvSpPr/>
          <p:nvPr/>
        </p:nvSpPr>
        <p:spPr>
          <a:xfrm>
            <a:off x="1387850" y="5009499"/>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a:t>
            </a:r>
          </a:p>
        </p:txBody>
      </p:sp>
      <p:sp>
        <p:nvSpPr>
          <p:cNvPr id="101" name="Oval 100">
            <a:extLst>
              <a:ext uri="{FF2B5EF4-FFF2-40B4-BE49-F238E27FC236}">
                <a16:creationId xmlns:a16="http://schemas.microsoft.com/office/drawing/2014/main" id="{25AF7E33-793C-5C99-BF26-F0F796841116}"/>
              </a:ext>
            </a:extLst>
          </p:cNvPr>
          <p:cNvSpPr/>
          <p:nvPr/>
        </p:nvSpPr>
        <p:spPr>
          <a:xfrm>
            <a:off x="1387850" y="5592248"/>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a:t>
            </a:r>
          </a:p>
        </p:txBody>
      </p:sp>
      <p:sp>
        <p:nvSpPr>
          <p:cNvPr id="7" name="Oval 6">
            <a:extLst>
              <a:ext uri="{FF2B5EF4-FFF2-40B4-BE49-F238E27FC236}">
                <a16:creationId xmlns:a16="http://schemas.microsoft.com/office/drawing/2014/main" id="{43A3D10C-75C9-BE38-A943-E2E9975BE4B1}"/>
              </a:ext>
            </a:extLst>
          </p:cNvPr>
          <p:cNvSpPr/>
          <p:nvPr/>
        </p:nvSpPr>
        <p:spPr>
          <a:xfrm>
            <a:off x="3681297" y="3961984"/>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a:t>
            </a:r>
          </a:p>
        </p:txBody>
      </p:sp>
      <p:sp>
        <p:nvSpPr>
          <p:cNvPr id="8" name="Title 7">
            <a:extLst>
              <a:ext uri="{FF2B5EF4-FFF2-40B4-BE49-F238E27FC236}">
                <a16:creationId xmlns:a16="http://schemas.microsoft.com/office/drawing/2014/main" id="{0891C37B-B601-4471-D6EE-5B53C50773F8}"/>
              </a:ext>
            </a:extLst>
          </p:cNvPr>
          <p:cNvSpPr>
            <a:spLocks noGrp="1"/>
          </p:cNvSpPr>
          <p:nvPr>
            <p:ph type="title"/>
          </p:nvPr>
        </p:nvSpPr>
        <p:spPr/>
        <p:txBody>
          <a:bodyPr/>
          <a:lstStyle/>
          <a:p>
            <a:r>
              <a:rPr lang="en-US" noProof="0" dirty="0"/>
              <a:t>High</a:t>
            </a:r>
            <a:r>
              <a:rPr lang="en-US" spc="-40" noProof="0" dirty="0"/>
              <a:t>-</a:t>
            </a:r>
            <a:r>
              <a:rPr lang="en-US" noProof="0" dirty="0"/>
              <a:t>level</a:t>
            </a:r>
            <a:r>
              <a:rPr lang="en-US" spc="-40" noProof="0" dirty="0"/>
              <a:t> </a:t>
            </a:r>
            <a:r>
              <a:rPr lang="en-US" noProof="0" dirty="0"/>
              <a:t>business</a:t>
            </a:r>
            <a:r>
              <a:rPr lang="en-US" spc="-40" noProof="0" dirty="0"/>
              <a:t> </a:t>
            </a:r>
            <a:r>
              <a:rPr lang="en-US" noProof="0" dirty="0"/>
              <a:t>case</a:t>
            </a:r>
            <a:r>
              <a:rPr lang="en-US" spc="-40" noProof="0" dirty="0"/>
              <a:t> </a:t>
            </a:r>
            <a:r>
              <a:rPr lang="en-US" spc="-10" noProof="0" dirty="0"/>
              <a:t>shows 10.8x return on investment and ~50 </a:t>
            </a:r>
            <a:r>
              <a:rPr lang="en-US" spc="-10" noProof="0" dirty="0" err="1"/>
              <a:t>mUSD</a:t>
            </a:r>
            <a:r>
              <a:rPr lang="en-US" spc="-10" noProof="0" dirty="0"/>
              <a:t> net cash flow from just process improvements</a:t>
            </a:r>
            <a:endParaRPr lang="en-US"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think-cell data - do not delete" hidden="1">
            <a:extLst>
              <a:ext uri="{FF2B5EF4-FFF2-40B4-BE49-F238E27FC236}">
                <a16:creationId xmlns:a16="http://schemas.microsoft.com/office/drawing/2014/main" id="{C132FDA9-080A-937B-BB30-543F253B8EC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91" name="think-cell data - do not delete" hidden="1">
                        <a:extLst>
                          <a:ext uri="{FF2B5EF4-FFF2-40B4-BE49-F238E27FC236}">
                            <a16:creationId xmlns:a16="http://schemas.microsoft.com/office/drawing/2014/main" id="{C132FDA9-080A-937B-BB30-543F253B8E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41">
            <a:extLst>
              <a:ext uri="{FF2B5EF4-FFF2-40B4-BE49-F238E27FC236}">
                <a16:creationId xmlns:a16="http://schemas.microsoft.com/office/drawing/2014/main" id="{279A93B5-3C39-8D9B-7F85-3BF8C8F19069}"/>
              </a:ext>
            </a:extLst>
          </p:cNvPr>
          <p:cNvSpPr>
            <a:spLocks noGrp="1"/>
          </p:cNvSpPr>
          <p:nvPr>
            <p:ph type="body" sz="quarter" idx="17"/>
          </p:nvPr>
        </p:nvSpPr>
        <p:spPr/>
        <p:txBody>
          <a:bodyPr/>
          <a:lstStyle/>
          <a:p>
            <a:endParaRPr lang="en-US"/>
          </a:p>
        </p:txBody>
      </p:sp>
      <p:sp>
        <p:nvSpPr>
          <p:cNvPr id="43" name="Title 42">
            <a:extLst>
              <a:ext uri="{FF2B5EF4-FFF2-40B4-BE49-F238E27FC236}">
                <a16:creationId xmlns:a16="http://schemas.microsoft.com/office/drawing/2014/main" id="{EBC2F0FD-4D86-6644-443E-3B9A3E63E06E}"/>
              </a:ext>
            </a:extLst>
          </p:cNvPr>
          <p:cNvSpPr>
            <a:spLocks noGrp="1"/>
          </p:cNvSpPr>
          <p:nvPr>
            <p:ph type="title"/>
          </p:nvPr>
        </p:nvSpPr>
        <p:spPr>
          <a:xfrm>
            <a:off x="554736" y="355092"/>
            <a:ext cx="11082528" cy="731520"/>
          </a:xfrm>
        </p:spPr>
        <p:txBody>
          <a:bodyPr/>
          <a:lstStyle/>
          <a:p>
            <a:r>
              <a:rPr lang="en-US" dirty="0">
                <a:solidFill>
                  <a:schemeClr val="bg1">
                    <a:lumMod val="65000"/>
                  </a:schemeClr>
                </a:solidFill>
              </a:rPr>
              <a:t>Backup: </a:t>
            </a:r>
            <a:r>
              <a:rPr lang="en-US" dirty="0"/>
              <a:t>Logic</a:t>
            </a:r>
            <a:r>
              <a:rPr lang="en-US" spc="-75" dirty="0"/>
              <a:t> </a:t>
            </a:r>
            <a:r>
              <a:rPr lang="en-US" dirty="0"/>
              <a:t>for</a:t>
            </a:r>
            <a:r>
              <a:rPr lang="en-US" spc="-70" dirty="0"/>
              <a:t> </a:t>
            </a:r>
            <a:r>
              <a:rPr lang="en-US" dirty="0"/>
              <a:t>estimated</a:t>
            </a:r>
            <a:r>
              <a:rPr lang="en-US" spc="-70" dirty="0"/>
              <a:t> </a:t>
            </a:r>
            <a:r>
              <a:rPr lang="en-US" dirty="0"/>
              <a:t>cost</a:t>
            </a:r>
            <a:r>
              <a:rPr lang="en-US" spc="-70" dirty="0"/>
              <a:t> </a:t>
            </a:r>
            <a:r>
              <a:rPr lang="en-US" dirty="0"/>
              <a:t>for</a:t>
            </a:r>
            <a:r>
              <a:rPr lang="en-US" spc="-75" dirty="0"/>
              <a:t> </a:t>
            </a:r>
            <a:r>
              <a:rPr lang="en-US" dirty="0"/>
              <a:t>process improvement initiatives</a:t>
            </a:r>
          </a:p>
        </p:txBody>
      </p:sp>
      <p:sp>
        <p:nvSpPr>
          <p:cNvPr id="11" name="object 5">
            <a:extLst>
              <a:ext uri="{FF2B5EF4-FFF2-40B4-BE49-F238E27FC236}">
                <a16:creationId xmlns:a16="http://schemas.microsoft.com/office/drawing/2014/main" id="{27C93C06-6ED5-E10A-DEB7-9F0F2C2ABC67}"/>
              </a:ext>
            </a:extLst>
          </p:cNvPr>
          <p:cNvSpPr txBox="1"/>
          <p:nvPr/>
        </p:nvSpPr>
        <p:spPr>
          <a:xfrm>
            <a:off x="553421" y="1936962"/>
            <a:ext cx="3066600" cy="557850"/>
          </a:xfrm>
          <a:prstGeom prst="rect">
            <a:avLst/>
          </a:prstGeom>
          <a:solidFill>
            <a:schemeClr val="accent1"/>
          </a:solidFill>
          <a:ln w="3175">
            <a:noFill/>
          </a:ln>
        </p:spPr>
        <p:txBody>
          <a:bodyPr vert="horz" wrap="square" lIns="0" tIns="0" rIns="0" bIns="0" rtlCol="0" anchor="ctr">
            <a:noAutofit/>
          </a:bodyPr>
          <a:lstStyle/>
          <a:p>
            <a:pPr algn="ctr"/>
            <a:r>
              <a:rPr lang="en-IN" sz="1400" b="1" dirty="0">
                <a:solidFill>
                  <a:schemeClr val="bg1"/>
                </a:solidFill>
                <a:latin typeface="Arial"/>
                <a:cs typeface="Arial"/>
              </a:rPr>
              <a:t>IT costs</a:t>
            </a:r>
          </a:p>
        </p:txBody>
      </p:sp>
      <p:sp>
        <p:nvSpPr>
          <p:cNvPr id="39" name="object 14">
            <a:extLst>
              <a:ext uri="{FF2B5EF4-FFF2-40B4-BE49-F238E27FC236}">
                <a16:creationId xmlns:a16="http://schemas.microsoft.com/office/drawing/2014/main" id="{02406816-4B02-FF1A-119F-099BC3374285}"/>
              </a:ext>
            </a:extLst>
          </p:cNvPr>
          <p:cNvSpPr txBox="1"/>
          <p:nvPr/>
        </p:nvSpPr>
        <p:spPr>
          <a:xfrm>
            <a:off x="4566819" y="1580610"/>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10" dirty="0">
                <a:latin typeface="Arial"/>
                <a:cs typeface="Arial"/>
              </a:rPr>
              <a:t>Operational activities</a:t>
            </a:r>
          </a:p>
        </p:txBody>
      </p:sp>
      <p:sp>
        <p:nvSpPr>
          <p:cNvPr id="40" name="object 15">
            <a:extLst>
              <a:ext uri="{FF2B5EF4-FFF2-40B4-BE49-F238E27FC236}">
                <a16:creationId xmlns:a16="http://schemas.microsoft.com/office/drawing/2014/main" id="{C9581D9D-9A71-4541-C606-A35D7F68A6BA}"/>
              </a:ext>
            </a:extLst>
          </p:cNvPr>
          <p:cNvSpPr txBox="1"/>
          <p:nvPr/>
        </p:nvSpPr>
        <p:spPr>
          <a:xfrm>
            <a:off x="4566819" y="238877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dirty="0">
                <a:latin typeface="Arial"/>
                <a:cs typeface="Arial"/>
              </a:rPr>
              <a:t>Licenses/software</a:t>
            </a:r>
          </a:p>
        </p:txBody>
      </p:sp>
      <p:sp>
        <p:nvSpPr>
          <p:cNvPr id="45" name="object 16">
            <a:extLst>
              <a:ext uri="{FF2B5EF4-FFF2-40B4-BE49-F238E27FC236}">
                <a16:creationId xmlns:a16="http://schemas.microsoft.com/office/drawing/2014/main" id="{78BE2B56-82FF-442F-0A00-1A242E78EDE2}"/>
              </a:ext>
            </a:extLst>
          </p:cNvPr>
          <p:cNvSpPr txBox="1"/>
          <p:nvPr/>
        </p:nvSpPr>
        <p:spPr>
          <a:xfrm>
            <a:off x="4566819" y="2119386"/>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10" dirty="0">
                <a:latin typeface="Arial"/>
                <a:cs typeface="Arial"/>
              </a:rPr>
              <a:t>Development updates</a:t>
            </a:r>
            <a:endParaRPr lang="en-IN" sz="1200" spc="-10" baseline="30000" dirty="0">
              <a:latin typeface="Arial"/>
              <a:cs typeface="Arial"/>
            </a:endParaRPr>
          </a:p>
        </p:txBody>
      </p:sp>
      <p:sp>
        <p:nvSpPr>
          <p:cNvPr id="46" name="object 17">
            <a:extLst>
              <a:ext uri="{FF2B5EF4-FFF2-40B4-BE49-F238E27FC236}">
                <a16:creationId xmlns:a16="http://schemas.microsoft.com/office/drawing/2014/main" id="{D4456B0E-0664-BFDA-AD38-BE90C5D0E3F7}"/>
              </a:ext>
            </a:extLst>
          </p:cNvPr>
          <p:cNvSpPr txBox="1"/>
          <p:nvPr/>
        </p:nvSpPr>
        <p:spPr>
          <a:xfrm>
            <a:off x="4566819" y="1849998"/>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dirty="0">
                <a:latin typeface="Arial"/>
                <a:cs typeface="Arial"/>
              </a:rPr>
              <a:t>IT-supply</a:t>
            </a:r>
          </a:p>
        </p:txBody>
      </p:sp>
      <p:sp>
        <p:nvSpPr>
          <p:cNvPr id="47" name="object 18">
            <a:extLst>
              <a:ext uri="{FF2B5EF4-FFF2-40B4-BE49-F238E27FC236}">
                <a16:creationId xmlns:a16="http://schemas.microsoft.com/office/drawing/2014/main" id="{E62AF0F0-1C4B-AC3F-FFB1-A1EDF991D70D}"/>
              </a:ext>
            </a:extLst>
          </p:cNvPr>
          <p:cNvSpPr txBox="1"/>
          <p:nvPr/>
        </p:nvSpPr>
        <p:spPr>
          <a:xfrm>
            <a:off x="4566819" y="2658162"/>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dirty="0">
                <a:latin typeface="Arial"/>
                <a:cs typeface="Arial"/>
              </a:rPr>
              <a:t>Misc. costs</a:t>
            </a:r>
            <a:endParaRPr sz="1200" baseline="30000" dirty="0">
              <a:latin typeface="Arial"/>
              <a:cs typeface="Arial"/>
            </a:endParaRPr>
          </a:p>
        </p:txBody>
      </p:sp>
      <p:sp>
        <p:nvSpPr>
          <p:cNvPr id="58" name="object 5">
            <a:extLst>
              <a:ext uri="{FF2B5EF4-FFF2-40B4-BE49-F238E27FC236}">
                <a16:creationId xmlns:a16="http://schemas.microsoft.com/office/drawing/2014/main" id="{598D923C-2ECE-11D1-3CC0-B1F9ABB91CB5}"/>
              </a:ext>
            </a:extLst>
          </p:cNvPr>
          <p:cNvSpPr txBox="1"/>
          <p:nvPr/>
        </p:nvSpPr>
        <p:spPr>
          <a:xfrm>
            <a:off x="553421" y="4827119"/>
            <a:ext cx="3066600" cy="557850"/>
          </a:xfrm>
          <a:prstGeom prst="rect">
            <a:avLst/>
          </a:prstGeom>
          <a:solidFill>
            <a:schemeClr val="accent1"/>
          </a:solidFill>
          <a:ln w="3175">
            <a:noFill/>
          </a:ln>
        </p:spPr>
        <p:txBody>
          <a:bodyPr vert="horz" wrap="square" lIns="0" tIns="0" rIns="0" bIns="0" rtlCol="0" anchor="ctr">
            <a:noAutofit/>
          </a:bodyPr>
          <a:lstStyle/>
          <a:p>
            <a:pPr algn="ctr"/>
            <a:r>
              <a:rPr lang="en-IN" sz="1400" b="1" spc="-10" dirty="0">
                <a:solidFill>
                  <a:schemeClr val="bg1"/>
                </a:solidFill>
                <a:latin typeface="Arial"/>
                <a:cs typeface="Arial"/>
              </a:rPr>
              <a:t>Other costs</a:t>
            </a:r>
          </a:p>
        </p:txBody>
      </p:sp>
      <p:sp>
        <p:nvSpPr>
          <p:cNvPr id="64" name="object 5">
            <a:extLst>
              <a:ext uri="{FF2B5EF4-FFF2-40B4-BE49-F238E27FC236}">
                <a16:creationId xmlns:a16="http://schemas.microsoft.com/office/drawing/2014/main" id="{CFCED29A-58F6-FFDD-04D7-4960A34BB2A1}"/>
              </a:ext>
            </a:extLst>
          </p:cNvPr>
          <p:cNvSpPr txBox="1"/>
          <p:nvPr/>
        </p:nvSpPr>
        <p:spPr>
          <a:xfrm>
            <a:off x="8570664" y="1936812"/>
            <a:ext cx="3066600" cy="558000"/>
          </a:xfrm>
          <a:prstGeom prst="rect">
            <a:avLst/>
          </a:prstGeom>
          <a:solidFill>
            <a:schemeClr val="accent4"/>
          </a:solidFill>
          <a:ln w="3175">
            <a:noFill/>
          </a:ln>
        </p:spPr>
        <p:txBody>
          <a:bodyPr vert="horz" wrap="square" lIns="0" tIns="0" rIns="0" bIns="0" rtlCol="0" anchor="ctr">
            <a:noAutofit/>
          </a:bodyPr>
          <a:lstStyle/>
          <a:p>
            <a:pPr algn="ctr">
              <a:lnSpc>
                <a:spcPts val="1675"/>
              </a:lnSpc>
              <a:spcBef>
                <a:spcPts val="95"/>
              </a:spcBef>
            </a:pPr>
            <a:r>
              <a:rPr lang="en-IN" sz="1400" b="1" dirty="0">
                <a:solidFill>
                  <a:schemeClr val="bg1"/>
                </a:solidFill>
                <a:latin typeface="Arial"/>
                <a:cs typeface="Arial"/>
              </a:rPr>
              <a:t>2.6 – 2.9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cxnSp>
        <p:nvCxnSpPr>
          <p:cNvPr id="71" name="Connector: Elbow 70">
            <a:extLst>
              <a:ext uri="{FF2B5EF4-FFF2-40B4-BE49-F238E27FC236}">
                <a16:creationId xmlns:a16="http://schemas.microsoft.com/office/drawing/2014/main" id="{2C808485-37C5-C557-0A79-9D5435EC8173}"/>
              </a:ext>
            </a:extLst>
          </p:cNvPr>
          <p:cNvCxnSpPr>
            <a:stCxn id="11" idx="3"/>
            <a:endCxn id="39" idx="1"/>
          </p:cNvCxnSpPr>
          <p:nvPr/>
        </p:nvCxnSpPr>
        <p:spPr>
          <a:xfrm flipV="1">
            <a:off x="3620021" y="1677111"/>
            <a:ext cx="946798" cy="538776"/>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264D2F7-BFAA-8F6A-D380-FE5F47881B49}"/>
              </a:ext>
            </a:extLst>
          </p:cNvPr>
          <p:cNvCxnSpPr>
            <a:cxnSpLocks/>
            <a:stCxn id="11" idx="3"/>
            <a:endCxn id="46" idx="1"/>
          </p:cNvCxnSpPr>
          <p:nvPr/>
        </p:nvCxnSpPr>
        <p:spPr>
          <a:xfrm flipV="1">
            <a:off x="3620021" y="1946499"/>
            <a:ext cx="946798" cy="269388"/>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F48894B-5C71-C1D9-2259-B57E23DAB54C}"/>
              </a:ext>
            </a:extLst>
          </p:cNvPr>
          <p:cNvCxnSpPr>
            <a:cxnSpLocks/>
            <a:stCxn id="11" idx="3"/>
            <a:endCxn id="40" idx="1"/>
          </p:cNvCxnSpPr>
          <p:nvPr/>
        </p:nvCxnSpPr>
        <p:spPr>
          <a:xfrm>
            <a:off x="3620021" y="2215887"/>
            <a:ext cx="946798" cy="269388"/>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7">
            <a:extLst>
              <a:ext uri="{FF2B5EF4-FFF2-40B4-BE49-F238E27FC236}">
                <a16:creationId xmlns:a16="http://schemas.microsoft.com/office/drawing/2014/main" id="{88B7B845-3E76-6417-1189-D711330A64DB}"/>
              </a:ext>
            </a:extLst>
          </p:cNvPr>
          <p:cNvCxnSpPr>
            <a:cxnSpLocks/>
            <a:stCxn id="11" idx="3"/>
            <a:endCxn id="47" idx="1"/>
          </p:cNvCxnSpPr>
          <p:nvPr/>
        </p:nvCxnSpPr>
        <p:spPr>
          <a:xfrm>
            <a:off x="3620021" y="2215887"/>
            <a:ext cx="946798" cy="538776"/>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4" name="Right Brace 83">
            <a:extLst>
              <a:ext uri="{FF2B5EF4-FFF2-40B4-BE49-F238E27FC236}">
                <a16:creationId xmlns:a16="http://schemas.microsoft.com/office/drawing/2014/main" id="{FF69F466-0E6E-E7FD-CF91-DA7DB1043148}"/>
              </a:ext>
            </a:extLst>
          </p:cNvPr>
          <p:cNvSpPr/>
          <p:nvPr/>
        </p:nvSpPr>
        <p:spPr>
          <a:xfrm>
            <a:off x="7800789" y="1585620"/>
            <a:ext cx="135918" cy="1292699"/>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ight Brace 84">
            <a:extLst>
              <a:ext uri="{FF2B5EF4-FFF2-40B4-BE49-F238E27FC236}">
                <a16:creationId xmlns:a16="http://schemas.microsoft.com/office/drawing/2014/main" id="{2C85E9C6-A48B-3502-E326-4A2C9208873D}"/>
              </a:ext>
            </a:extLst>
          </p:cNvPr>
          <p:cNvSpPr/>
          <p:nvPr/>
        </p:nvSpPr>
        <p:spPr>
          <a:xfrm>
            <a:off x="7800789" y="4735082"/>
            <a:ext cx="135918" cy="767629"/>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object 8">
            <a:extLst>
              <a:ext uri="{FF2B5EF4-FFF2-40B4-BE49-F238E27FC236}">
                <a16:creationId xmlns:a16="http://schemas.microsoft.com/office/drawing/2014/main" id="{2435B2A4-97CD-C7B8-05B8-B21662F7BEB8}"/>
              </a:ext>
            </a:extLst>
          </p:cNvPr>
          <p:cNvSpPr txBox="1"/>
          <p:nvPr/>
        </p:nvSpPr>
        <p:spPr>
          <a:xfrm>
            <a:off x="4566819" y="474015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20" dirty="0">
                <a:latin typeface="Arial"/>
                <a:cs typeface="Arial"/>
              </a:rPr>
              <a:t>PMO</a:t>
            </a:r>
            <a:endParaRPr sz="1200" dirty="0">
              <a:latin typeface="Arial"/>
              <a:cs typeface="Arial"/>
            </a:endParaRPr>
          </a:p>
        </p:txBody>
      </p:sp>
      <p:sp>
        <p:nvSpPr>
          <p:cNvPr id="110" name="object 25">
            <a:extLst>
              <a:ext uri="{FF2B5EF4-FFF2-40B4-BE49-F238E27FC236}">
                <a16:creationId xmlns:a16="http://schemas.microsoft.com/office/drawing/2014/main" id="{FDF7BDF5-FD12-A898-8BCD-04B69A4552AF}"/>
              </a:ext>
            </a:extLst>
          </p:cNvPr>
          <p:cNvSpPr txBox="1"/>
          <p:nvPr/>
        </p:nvSpPr>
        <p:spPr>
          <a:xfrm>
            <a:off x="4566819" y="5009542"/>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IN" sz="1200" spc="-25" dirty="0">
                <a:latin typeface="Arial"/>
                <a:cs typeface="Arial"/>
              </a:rPr>
              <a:t>Legal</a:t>
            </a:r>
            <a:endParaRPr sz="1200" dirty="0">
              <a:latin typeface="Arial"/>
              <a:cs typeface="Arial"/>
            </a:endParaRPr>
          </a:p>
        </p:txBody>
      </p:sp>
      <p:sp>
        <p:nvSpPr>
          <p:cNvPr id="111" name="object 26">
            <a:extLst>
              <a:ext uri="{FF2B5EF4-FFF2-40B4-BE49-F238E27FC236}">
                <a16:creationId xmlns:a16="http://schemas.microsoft.com/office/drawing/2014/main" id="{2AA306EA-A7A1-D823-1CCC-7D5A2AD98B0A}"/>
              </a:ext>
            </a:extLst>
          </p:cNvPr>
          <p:cNvSpPr txBox="1"/>
          <p:nvPr/>
        </p:nvSpPr>
        <p:spPr>
          <a:xfrm>
            <a:off x="4566819" y="5278932"/>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10" dirty="0">
                <a:latin typeface="Arial"/>
                <a:cs typeface="Arial"/>
              </a:rPr>
              <a:t>Contingency (10%)</a:t>
            </a:r>
            <a:endParaRPr sz="1200" dirty="0">
              <a:latin typeface="Arial"/>
              <a:cs typeface="Arial"/>
            </a:endParaRPr>
          </a:p>
        </p:txBody>
      </p:sp>
      <p:cxnSp>
        <p:nvCxnSpPr>
          <p:cNvPr id="112" name="Connector: Elbow 77">
            <a:extLst>
              <a:ext uri="{FF2B5EF4-FFF2-40B4-BE49-F238E27FC236}">
                <a16:creationId xmlns:a16="http://schemas.microsoft.com/office/drawing/2014/main" id="{1C0AF48E-AF7D-55D8-1600-B18E97DDD3A7}"/>
              </a:ext>
            </a:extLst>
          </p:cNvPr>
          <p:cNvCxnSpPr>
            <a:cxnSpLocks/>
            <a:stCxn id="58" idx="3"/>
            <a:endCxn id="110" idx="1"/>
          </p:cNvCxnSpPr>
          <p:nvPr/>
        </p:nvCxnSpPr>
        <p:spPr>
          <a:xfrm flipV="1">
            <a:off x="3620021" y="5105722"/>
            <a:ext cx="946798" cy="322"/>
          </a:xfrm>
          <a:prstGeom prst="straightConnector1">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A0B4A65E-EF2B-ABE4-0E35-52A1343438C1}"/>
              </a:ext>
            </a:extLst>
          </p:cNvPr>
          <p:cNvCxnSpPr>
            <a:cxnSpLocks/>
            <a:stCxn id="58" idx="3"/>
            <a:endCxn id="111" idx="1"/>
          </p:cNvCxnSpPr>
          <p:nvPr/>
        </p:nvCxnSpPr>
        <p:spPr>
          <a:xfrm>
            <a:off x="3620021" y="5106044"/>
            <a:ext cx="946798" cy="269389"/>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A80EF088-69F6-758D-1021-714AEE1D7C86}"/>
              </a:ext>
            </a:extLst>
          </p:cNvPr>
          <p:cNvCxnSpPr>
            <a:cxnSpLocks/>
            <a:stCxn id="58" idx="3"/>
            <a:endCxn id="109" idx="1"/>
          </p:cNvCxnSpPr>
          <p:nvPr/>
        </p:nvCxnSpPr>
        <p:spPr>
          <a:xfrm flipV="1">
            <a:off x="3620021" y="4836655"/>
            <a:ext cx="946798" cy="269389"/>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2" name="object 40">
            <a:extLst>
              <a:ext uri="{FF2B5EF4-FFF2-40B4-BE49-F238E27FC236}">
                <a16:creationId xmlns:a16="http://schemas.microsoft.com/office/drawing/2014/main" id="{2B54A457-352B-F044-AFF2-4536B6D2A9ED}"/>
              </a:ext>
            </a:extLst>
          </p:cNvPr>
          <p:cNvSpPr txBox="1"/>
          <p:nvPr/>
        </p:nvSpPr>
        <p:spPr>
          <a:xfrm>
            <a:off x="4566819" y="3453417"/>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US" sz="1200" dirty="0">
                <a:latin typeface="Arial"/>
                <a:cs typeface="Arial"/>
              </a:rPr>
              <a:t>Metrics definition and data capture</a:t>
            </a:r>
          </a:p>
        </p:txBody>
      </p:sp>
      <p:sp>
        <p:nvSpPr>
          <p:cNvPr id="54" name="object 42">
            <a:extLst>
              <a:ext uri="{FF2B5EF4-FFF2-40B4-BE49-F238E27FC236}">
                <a16:creationId xmlns:a16="http://schemas.microsoft.com/office/drawing/2014/main" id="{C1E232F4-256D-4705-E97D-B852B4F7E480}"/>
              </a:ext>
            </a:extLst>
          </p:cNvPr>
          <p:cNvSpPr txBox="1"/>
          <p:nvPr/>
        </p:nvSpPr>
        <p:spPr>
          <a:xfrm>
            <a:off x="4566819" y="3184029"/>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dirty="0">
                <a:latin typeface="Arial"/>
                <a:cs typeface="Arial"/>
              </a:rPr>
              <a:t>Process mapping</a:t>
            </a:r>
          </a:p>
        </p:txBody>
      </p:sp>
      <p:sp>
        <p:nvSpPr>
          <p:cNvPr id="55" name="object 43">
            <a:extLst>
              <a:ext uri="{FF2B5EF4-FFF2-40B4-BE49-F238E27FC236}">
                <a16:creationId xmlns:a16="http://schemas.microsoft.com/office/drawing/2014/main" id="{A2F55C7F-B2FE-D548-BDF1-2AB0D0C2E110}"/>
              </a:ext>
            </a:extLst>
          </p:cNvPr>
          <p:cNvSpPr txBox="1"/>
          <p:nvPr/>
        </p:nvSpPr>
        <p:spPr>
          <a:xfrm>
            <a:off x="4566819" y="4001089"/>
            <a:ext cx="3067650" cy="377667"/>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dirty="0">
                <a:latin typeface="Arial"/>
                <a:cs typeface="Arial"/>
              </a:rPr>
              <a:t>Coordinate outcome improvements across teams</a:t>
            </a:r>
          </a:p>
        </p:txBody>
      </p:sp>
      <p:sp>
        <p:nvSpPr>
          <p:cNvPr id="56" name="object 47">
            <a:extLst>
              <a:ext uri="{FF2B5EF4-FFF2-40B4-BE49-F238E27FC236}">
                <a16:creationId xmlns:a16="http://schemas.microsoft.com/office/drawing/2014/main" id="{1808F23F-18B3-B038-7A06-30D2E94F6CDB}"/>
              </a:ext>
            </a:extLst>
          </p:cNvPr>
          <p:cNvSpPr txBox="1"/>
          <p:nvPr/>
        </p:nvSpPr>
        <p:spPr>
          <a:xfrm>
            <a:off x="4566819" y="372216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25" dirty="0">
                <a:latin typeface="Arial"/>
                <a:cs typeface="Arial"/>
              </a:rPr>
              <a:t>Provide data analysis services</a:t>
            </a:r>
          </a:p>
        </p:txBody>
      </p:sp>
      <p:sp>
        <p:nvSpPr>
          <p:cNvPr id="57" name="object 5">
            <a:extLst>
              <a:ext uri="{FF2B5EF4-FFF2-40B4-BE49-F238E27FC236}">
                <a16:creationId xmlns:a16="http://schemas.microsoft.com/office/drawing/2014/main" id="{E30E6CA2-255F-842A-BFC5-09FA6BC77FEA}"/>
              </a:ext>
            </a:extLst>
          </p:cNvPr>
          <p:cNvSpPr txBox="1"/>
          <p:nvPr/>
        </p:nvSpPr>
        <p:spPr>
          <a:xfrm>
            <a:off x="553421" y="3533245"/>
            <a:ext cx="3066600" cy="557850"/>
          </a:xfrm>
          <a:prstGeom prst="rect">
            <a:avLst/>
          </a:prstGeom>
          <a:solidFill>
            <a:schemeClr val="accent1"/>
          </a:solidFill>
          <a:ln w="3175">
            <a:noFill/>
          </a:ln>
        </p:spPr>
        <p:txBody>
          <a:bodyPr vert="horz" wrap="square" lIns="0" tIns="0" rIns="0" bIns="0" rtlCol="0" anchor="ctr">
            <a:noAutofit/>
          </a:bodyPr>
          <a:lstStyle/>
          <a:p>
            <a:pPr algn="ctr"/>
            <a:r>
              <a:rPr lang="en-IN" sz="1400" b="1" spc="-10" dirty="0">
                <a:solidFill>
                  <a:schemeClr val="bg1"/>
                </a:solidFill>
                <a:latin typeface="Arial"/>
                <a:cs typeface="Arial"/>
              </a:rPr>
              <a:t>Personnel cost</a:t>
            </a:r>
            <a:endParaRPr lang="en-IN" sz="1400" dirty="0">
              <a:solidFill>
                <a:schemeClr val="bg1"/>
              </a:solidFill>
              <a:latin typeface="Arial"/>
              <a:cs typeface="Arial"/>
            </a:endParaRPr>
          </a:p>
        </p:txBody>
      </p:sp>
      <p:sp>
        <p:nvSpPr>
          <p:cNvPr id="68" name="object 5">
            <a:extLst>
              <a:ext uri="{FF2B5EF4-FFF2-40B4-BE49-F238E27FC236}">
                <a16:creationId xmlns:a16="http://schemas.microsoft.com/office/drawing/2014/main" id="{7601FAD1-79FA-A0D5-A7D8-442BCB06F31F}"/>
              </a:ext>
            </a:extLst>
          </p:cNvPr>
          <p:cNvSpPr txBox="1"/>
          <p:nvPr/>
        </p:nvSpPr>
        <p:spPr>
          <a:xfrm>
            <a:off x="8570664" y="3533095"/>
            <a:ext cx="3066600" cy="558000"/>
          </a:xfrm>
          <a:prstGeom prst="rect">
            <a:avLst/>
          </a:prstGeom>
          <a:solidFill>
            <a:schemeClr val="accent4"/>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0.8 – 1.5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cxnSp>
        <p:nvCxnSpPr>
          <p:cNvPr id="80" name="Connector: Elbow 77">
            <a:extLst>
              <a:ext uri="{FF2B5EF4-FFF2-40B4-BE49-F238E27FC236}">
                <a16:creationId xmlns:a16="http://schemas.microsoft.com/office/drawing/2014/main" id="{A91518DD-6727-E934-DD60-17DDA62C3826}"/>
              </a:ext>
            </a:extLst>
          </p:cNvPr>
          <p:cNvCxnSpPr>
            <a:cxnSpLocks/>
            <a:stCxn id="57" idx="3"/>
            <a:endCxn id="56" idx="1"/>
          </p:cNvCxnSpPr>
          <p:nvPr/>
        </p:nvCxnSpPr>
        <p:spPr>
          <a:xfrm>
            <a:off x="3620021" y="3812170"/>
            <a:ext cx="946798" cy="6495"/>
          </a:xfrm>
          <a:prstGeom prst="straightConnector1">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Connector: Elbow 77">
            <a:extLst>
              <a:ext uri="{FF2B5EF4-FFF2-40B4-BE49-F238E27FC236}">
                <a16:creationId xmlns:a16="http://schemas.microsoft.com/office/drawing/2014/main" id="{C4448CFE-E210-C62C-9D75-69E123ED78B1}"/>
              </a:ext>
            </a:extLst>
          </p:cNvPr>
          <p:cNvCxnSpPr>
            <a:cxnSpLocks/>
            <a:stCxn id="57" idx="3"/>
            <a:endCxn id="54" idx="1"/>
          </p:cNvCxnSpPr>
          <p:nvPr/>
        </p:nvCxnSpPr>
        <p:spPr>
          <a:xfrm flipV="1">
            <a:off x="3620021" y="3280530"/>
            <a:ext cx="946798" cy="531640"/>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Connector: Elbow 77">
            <a:extLst>
              <a:ext uri="{FF2B5EF4-FFF2-40B4-BE49-F238E27FC236}">
                <a16:creationId xmlns:a16="http://schemas.microsoft.com/office/drawing/2014/main" id="{2B696D04-3DF3-CCD1-F1A3-4FD37CCB8991}"/>
              </a:ext>
            </a:extLst>
          </p:cNvPr>
          <p:cNvCxnSpPr>
            <a:cxnSpLocks/>
            <a:stCxn id="57" idx="3"/>
            <a:endCxn id="52" idx="1"/>
          </p:cNvCxnSpPr>
          <p:nvPr/>
        </p:nvCxnSpPr>
        <p:spPr>
          <a:xfrm flipV="1">
            <a:off x="3620021" y="3549597"/>
            <a:ext cx="946798" cy="262573"/>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Connector: Elbow 77">
            <a:extLst>
              <a:ext uri="{FF2B5EF4-FFF2-40B4-BE49-F238E27FC236}">
                <a16:creationId xmlns:a16="http://schemas.microsoft.com/office/drawing/2014/main" id="{A8742F16-48F7-5731-6E90-A7E8F27AB6E2}"/>
              </a:ext>
            </a:extLst>
          </p:cNvPr>
          <p:cNvCxnSpPr>
            <a:cxnSpLocks/>
            <a:stCxn id="57" idx="3"/>
            <a:endCxn id="55" idx="1"/>
          </p:cNvCxnSpPr>
          <p:nvPr/>
        </p:nvCxnSpPr>
        <p:spPr>
          <a:xfrm>
            <a:off x="3620021" y="3812170"/>
            <a:ext cx="946798" cy="377753"/>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3" name="Right Brace 132">
            <a:extLst>
              <a:ext uri="{FF2B5EF4-FFF2-40B4-BE49-F238E27FC236}">
                <a16:creationId xmlns:a16="http://schemas.microsoft.com/office/drawing/2014/main" id="{BC78F2CA-CA99-C31F-6A08-298C38AA9170}"/>
              </a:ext>
            </a:extLst>
          </p:cNvPr>
          <p:cNvSpPr/>
          <p:nvPr/>
        </p:nvSpPr>
        <p:spPr>
          <a:xfrm>
            <a:off x="7800789" y="3181781"/>
            <a:ext cx="135918" cy="1258532"/>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E7D78B0-8208-F458-B9F1-C3F87FAC2C7A}"/>
              </a:ext>
            </a:extLst>
          </p:cNvPr>
          <p:cNvCxnSpPr>
            <a:stCxn id="11" idx="3"/>
            <a:endCxn id="45" idx="1"/>
          </p:cNvCxnSpPr>
          <p:nvPr/>
        </p:nvCxnSpPr>
        <p:spPr>
          <a:xfrm>
            <a:off x="3620021" y="2215887"/>
            <a:ext cx="946798" cy="0"/>
          </a:xfrm>
          <a:prstGeom prst="line">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object 5">
            <a:extLst>
              <a:ext uri="{FF2B5EF4-FFF2-40B4-BE49-F238E27FC236}">
                <a16:creationId xmlns:a16="http://schemas.microsoft.com/office/drawing/2014/main" id="{B86E163E-DEEB-370A-AD1E-370EC742EEB7}"/>
              </a:ext>
            </a:extLst>
          </p:cNvPr>
          <p:cNvSpPr txBox="1"/>
          <p:nvPr/>
        </p:nvSpPr>
        <p:spPr>
          <a:xfrm>
            <a:off x="8570664" y="4826969"/>
            <a:ext cx="3066600" cy="558000"/>
          </a:xfrm>
          <a:prstGeom prst="rect">
            <a:avLst/>
          </a:prstGeom>
          <a:solidFill>
            <a:schemeClr val="accent4"/>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0.3 – 0.5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9" name="TextBox 8">
            <a:extLst>
              <a:ext uri="{FF2B5EF4-FFF2-40B4-BE49-F238E27FC236}">
                <a16:creationId xmlns:a16="http://schemas.microsoft.com/office/drawing/2014/main" id="{28E6E6A9-530D-4ABB-FE4E-D731E74C9AC9}"/>
              </a:ext>
            </a:extLst>
          </p:cNvPr>
          <p:cNvSpPr txBox="1"/>
          <p:nvPr/>
        </p:nvSpPr>
        <p:spPr>
          <a:xfrm>
            <a:off x="5750560" y="4481444"/>
            <a:ext cx="0" cy="0"/>
          </a:xfrm>
          <a:prstGeom prst="rect">
            <a:avLst/>
          </a:prstGeom>
          <a:solidFill>
            <a:schemeClr val="bg1">
              <a:lumMod val="95000"/>
            </a:schemeClr>
          </a:solidFill>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0" name="object 5">
            <a:extLst>
              <a:ext uri="{FF2B5EF4-FFF2-40B4-BE49-F238E27FC236}">
                <a16:creationId xmlns:a16="http://schemas.microsoft.com/office/drawing/2014/main" id="{36131D47-268E-689D-01EC-288B79488772}"/>
              </a:ext>
            </a:extLst>
          </p:cNvPr>
          <p:cNvSpPr txBox="1"/>
          <p:nvPr/>
        </p:nvSpPr>
        <p:spPr>
          <a:xfrm>
            <a:off x="8570664" y="5736978"/>
            <a:ext cx="3066600" cy="558000"/>
          </a:xfrm>
          <a:prstGeom prst="rect">
            <a:avLst/>
          </a:prstGeom>
          <a:solidFill>
            <a:schemeClr val="accent2"/>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3.7 – 4.9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12" name="Right Brace 11">
            <a:extLst>
              <a:ext uri="{FF2B5EF4-FFF2-40B4-BE49-F238E27FC236}">
                <a16:creationId xmlns:a16="http://schemas.microsoft.com/office/drawing/2014/main" id="{43BCAB87-FA6A-A5FA-324D-7F27280322C4}"/>
              </a:ext>
            </a:extLst>
          </p:cNvPr>
          <p:cNvSpPr/>
          <p:nvPr/>
        </p:nvSpPr>
        <p:spPr>
          <a:xfrm rot="5400000">
            <a:off x="10035562" y="4044749"/>
            <a:ext cx="136800" cy="3066600"/>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183"/>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EDA1D79-6266-FA82-C685-2E7463F42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 name="Object 9" hidden="1">
                        <a:extLst>
                          <a:ext uri="{FF2B5EF4-FFF2-40B4-BE49-F238E27FC236}">
                            <a16:creationId xmlns:a16="http://schemas.microsoft.com/office/drawing/2014/main" id="{4EDA1D79-6266-FA82-C685-2E7463F42785}"/>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5" name="Google Shape;185;p1"/>
          <p:cNvSpPr/>
          <p:nvPr/>
        </p:nvSpPr>
        <p:spPr>
          <a:xfrm>
            <a:off x="-2" y="4670853"/>
            <a:ext cx="12192001" cy="2216701"/>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effectLst/>
              <a:uLnTx/>
              <a:uFillTx/>
              <a:latin typeface="Arial"/>
              <a:ea typeface="Arial"/>
              <a:cs typeface="Arial"/>
              <a:sym typeface="Arial"/>
            </a:endParaRPr>
          </a:p>
        </p:txBody>
      </p:sp>
      <p:sp>
        <p:nvSpPr>
          <p:cNvPr id="187" name="Google Shape;187;p1"/>
          <p:cNvSpPr txBox="1"/>
          <p:nvPr/>
        </p:nvSpPr>
        <p:spPr>
          <a:xfrm>
            <a:off x="332934" y="5071950"/>
            <a:ext cx="7388352" cy="13849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effectLst/>
                <a:uLnTx/>
                <a:uFillTx/>
                <a:latin typeface="Arial" panose="020B0604020202020204" pitchFamily="34" charset="0"/>
                <a:ea typeface="Georgia"/>
                <a:cs typeface="Arial" panose="020B0604020202020204" pitchFamily="34" charset="0"/>
                <a:sym typeface="Georgia"/>
              </a:rPr>
              <a:t>[Title of document]</a:t>
            </a: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Pr>
            </a:br>
            <a:r>
              <a:rPr kumimoji="0" lang="en-US" sz="2000" b="0"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Pr>
              <a:t>[Subtitle, date]</a:t>
            </a: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p:txBody>
      </p:sp>
      <p:sp>
        <p:nvSpPr>
          <p:cNvPr id="2" name="Rectangle 1">
            <a:extLst>
              <a:ext uri="{FF2B5EF4-FFF2-40B4-BE49-F238E27FC236}">
                <a16:creationId xmlns:a16="http://schemas.microsoft.com/office/drawing/2014/main" id="{E8FCEBAB-E7A5-EC43-A94A-9A1C7E7A630A}"/>
              </a:ext>
            </a:extLst>
          </p:cNvPr>
          <p:cNvSpPr/>
          <p:nvPr/>
        </p:nvSpPr>
        <p:spPr>
          <a:xfrm>
            <a:off x="9940834" y="5071949"/>
            <a:ext cx="1918232" cy="1384953"/>
          </a:xfrm>
          <a:prstGeom prst="rect">
            <a:avLst/>
          </a:prstGeom>
          <a:solidFill>
            <a:schemeClr val="accent6">
              <a:lumMod val="20000"/>
              <a:lumOff val="80000"/>
            </a:schemeClr>
          </a:solid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a:ea typeface="+mn-ea"/>
                <a:cs typeface="+mn-cs"/>
              </a:rPr>
              <a:t>[Company logo]</a:t>
            </a:r>
          </a:p>
        </p:txBody>
      </p:sp>
      <p:sp>
        <p:nvSpPr>
          <p:cNvPr id="4" name="Rectangle 3">
            <a:extLst>
              <a:ext uri="{FF2B5EF4-FFF2-40B4-BE49-F238E27FC236}">
                <a16:creationId xmlns:a16="http://schemas.microsoft.com/office/drawing/2014/main" id="{9876B16C-1E9D-DE2E-44AB-353C94860B76}"/>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a:ea typeface="+mn-ea"/>
                <a:cs typeface="+mn-cs"/>
              </a:rPr>
              <a:t>Change picture to match company pictures/ industry/project</a:t>
            </a:r>
          </a:p>
        </p:txBody>
      </p:sp>
    </p:spTree>
    <p:extLst>
      <p:ext uri="{BB962C8B-B14F-4D97-AF65-F5344CB8AC3E}">
        <p14:creationId xmlns:p14="http://schemas.microsoft.com/office/powerpoint/2010/main" val="257958863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54">
            <a:extLst>
              <a:ext uri="{FF2B5EF4-FFF2-40B4-BE49-F238E27FC236}">
                <a16:creationId xmlns:a16="http://schemas.microsoft.com/office/drawing/2014/main" id="{DA658034-7807-712C-C746-64B5182E35BD}"/>
              </a:ext>
            </a:extLst>
          </p:cNvPr>
          <p:cNvSpPr>
            <a:spLocks noGrp="1"/>
          </p:cNvSpPr>
          <p:nvPr>
            <p:ph type="body" sz="quarter" idx="17"/>
          </p:nvPr>
        </p:nvSpPr>
        <p:spPr/>
        <p:txBody>
          <a:bodyPr/>
          <a:lstStyle/>
          <a:p>
            <a:endParaRPr lang="en-US"/>
          </a:p>
        </p:txBody>
      </p:sp>
      <p:sp>
        <p:nvSpPr>
          <p:cNvPr id="56" name="Title 55">
            <a:extLst>
              <a:ext uri="{FF2B5EF4-FFF2-40B4-BE49-F238E27FC236}">
                <a16:creationId xmlns:a16="http://schemas.microsoft.com/office/drawing/2014/main" id="{49021ADF-6CFD-8CC6-C546-8DB1BC5A948D}"/>
              </a:ext>
            </a:extLst>
          </p:cNvPr>
          <p:cNvSpPr>
            <a:spLocks noGrp="1"/>
          </p:cNvSpPr>
          <p:nvPr>
            <p:ph type="title"/>
          </p:nvPr>
        </p:nvSpPr>
        <p:spPr/>
        <p:txBody>
          <a:bodyPr/>
          <a:lstStyle/>
          <a:p>
            <a:r>
              <a:rPr lang="en-US" dirty="0">
                <a:solidFill>
                  <a:schemeClr val="bg1">
                    <a:lumMod val="65000"/>
                  </a:schemeClr>
                </a:solidFill>
              </a:rPr>
              <a:t>Backup: </a:t>
            </a:r>
            <a:r>
              <a:rPr lang="en-US" dirty="0"/>
              <a:t>Logic</a:t>
            </a:r>
            <a:r>
              <a:rPr lang="en-US" spc="-65" dirty="0"/>
              <a:t> </a:t>
            </a:r>
            <a:r>
              <a:rPr lang="en-US" dirty="0"/>
              <a:t>for</a:t>
            </a:r>
            <a:r>
              <a:rPr lang="en-US" spc="-60" dirty="0"/>
              <a:t> </a:t>
            </a:r>
            <a:r>
              <a:rPr lang="en-US" dirty="0"/>
              <a:t>estimated</a:t>
            </a:r>
            <a:r>
              <a:rPr lang="en-US" spc="-60" dirty="0"/>
              <a:t> </a:t>
            </a:r>
            <a:r>
              <a:rPr lang="en-US" dirty="0"/>
              <a:t>cost</a:t>
            </a:r>
            <a:r>
              <a:rPr lang="en-US" spc="-60" dirty="0"/>
              <a:t> </a:t>
            </a:r>
            <a:r>
              <a:rPr lang="en-US" dirty="0"/>
              <a:t>for</a:t>
            </a:r>
            <a:r>
              <a:rPr lang="en-US" spc="-60" dirty="0"/>
              <a:t> PIP and recognition initiatives</a:t>
            </a:r>
            <a:endParaRPr lang="en-US" dirty="0"/>
          </a:p>
        </p:txBody>
      </p:sp>
      <p:sp>
        <p:nvSpPr>
          <p:cNvPr id="2" name="object 5">
            <a:extLst>
              <a:ext uri="{FF2B5EF4-FFF2-40B4-BE49-F238E27FC236}">
                <a16:creationId xmlns:a16="http://schemas.microsoft.com/office/drawing/2014/main" id="{88CDA4A9-D29E-4AB9-201E-3BE2F631C9E6}"/>
              </a:ext>
            </a:extLst>
          </p:cNvPr>
          <p:cNvSpPr txBox="1"/>
          <p:nvPr/>
        </p:nvSpPr>
        <p:spPr>
          <a:xfrm>
            <a:off x="553421" y="4080304"/>
            <a:ext cx="3066600" cy="557850"/>
          </a:xfrm>
          <a:prstGeom prst="rect">
            <a:avLst/>
          </a:prstGeom>
          <a:solidFill>
            <a:schemeClr val="accent1"/>
          </a:solidFill>
          <a:ln w="3175">
            <a:noFill/>
          </a:ln>
        </p:spPr>
        <p:txBody>
          <a:bodyPr vert="horz" wrap="square" lIns="0" tIns="0" rIns="0" bIns="0" rtlCol="0" anchor="ctr">
            <a:noAutofit/>
          </a:bodyPr>
          <a:lstStyle/>
          <a:p>
            <a:pPr algn="ctr"/>
            <a:r>
              <a:rPr lang="en-US" sz="1400" b="1" spc="-10" noProof="0" dirty="0">
                <a:solidFill>
                  <a:schemeClr val="bg1"/>
                </a:solidFill>
                <a:latin typeface="Arial"/>
                <a:cs typeface="Arial"/>
              </a:rPr>
              <a:t>Training costs</a:t>
            </a:r>
            <a:endParaRPr lang="en-US" sz="1400" noProof="0" dirty="0">
              <a:solidFill>
                <a:schemeClr val="bg1"/>
              </a:solidFill>
              <a:latin typeface="Arial"/>
              <a:cs typeface="Arial"/>
            </a:endParaRPr>
          </a:p>
        </p:txBody>
      </p:sp>
      <p:sp>
        <p:nvSpPr>
          <p:cNvPr id="5" name="object 5"/>
          <p:cNvSpPr txBox="1"/>
          <p:nvPr/>
        </p:nvSpPr>
        <p:spPr>
          <a:xfrm>
            <a:off x="553421" y="2480748"/>
            <a:ext cx="3066600" cy="557850"/>
          </a:xfrm>
          <a:prstGeom prst="rect">
            <a:avLst/>
          </a:prstGeom>
          <a:solidFill>
            <a:schemeClr val="accent1"/>
          </a:solidFill>
          <a:ln w="3175">
            <a:noFill/>
          </a:ln>
        </p:spPr>
        <p:txBody>
          <a:bodyPr vert="horz" wrap="square" lIns="0" tIns="0" rIns="0" bIns="0" rtlCol="0" anchor="ctr">
            <a:noAutofit/>
          </a:bodyPr>
          <a:lstStyle/>
          <a:p>
            <a:pPr algn="ctr"/>
            <a:r>
              <a:rPr lang="en-US" sz="1400" b="1" noProof="0" dirty="0">
                <a:solidFill>
                  <a:schemeClr val="bg1"/>
                </a:solidFill>
                <a:latin typeface="Arial"/>
                <a:cs typeface="Arial"/>
              </a:rPr>
              <a:t>Personnel costs</a:t>
            </a:r>
            <a:endParaRPr lang="en-US" sz="1400" noProof="0" dirty="0">
              <a:solidFill>
                <a:schemeClr val="bg1"/>
              </a:solidFill>
              <a:latin typeface="Arial"/>
              <a:cs typeface="Arial"/>
            </a:endParaRPr>
          </a:p>
        </p:txBody>
      </p:sp>
      <p:sp>
        <p:nvSpPr>
          <p:cNvPr id="14" name="object 14"/>
          <p:cNvSpPr txBox="1"/>
          <p:nvPr/>
        </p:nvSpPr>
        <p:spPr>
          <a:xfrm>
            <a:off x="4566819" y="1585620"/>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10" noProof="0" dirty="0">
                <a:latin typeface="Arial"/>
                <a:cs typeface="Arial"/>
              </a:rPr>
              <a:t>HR personnel</a:t>
            </a:r>
            <a:endParaRPr lang="en-US" sz="1200" noProof="0" dirty="0">
              <a:latin typeface="Arial"/>
              <a:cs typeface="Arial"/>
            </a:endParaRPr>
          </a:p>
        </p:txBody>
      </p:sp>
      <p:sp>
        <p:nvSpPr>
          <p:cNvPr id="15" name="object 15"/>
          <p:cNvSpPr txBox="1"/>
          <p:nvPr/>
        </p:nvSpPr>
        <p:spPr>
          <a:xfrm>
            <a:off x="4566819" y="239378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Improvement</a:t>
            </a:r>
            <a:r>
              <a:rPr lang="en-US" sz="1200" spc="-30" noProof="0" dirty="0">
                <a:latin typeface="Arial"/>
                <a:cs typeface="Arial"/>
              </a:rPr>
              <a:t> </a:t>
            </a:r>
            <a:r>
              <a:rPr lang="en-US" sz="1200" spc="-10" noProof="0" dirty="0">
                <a:latin typeface="Arial"/>
                <a:cs typeface="Arial"/>
              </a:rPr>
              <a:t>support</a:t>
            </a:r>
            <a:endParaRPr lang="en-US" sz="1200" noProof="0" dirty="0">
              <a:latin typeface="Arial"/>
              <a:cs typeface="Arial"/>
            </a:endParaRPr>
          </a:p>
        </p:txBody>
      </p:sp>
      <p:sp>
        <p:nvSpPr>
          <p:cNvPr id="16" name="object 16"/>
          <p:cNvSpPr txBox="1"/>
          <p:nvPr/>
        </p:nvSpPr>
        <p:spPr>
          <a:xfrm>
            <a:off x="4566819" y="2124396"/>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10" noProof="0" dirty="0">
                <a:latin typeface="Arial"/>
                <a:cs typeface="Arial"/>
              </a:rPr>
              <a:t>Internal training</a:t>
            </a:r>
            <a:endParaRPr lang="en-US" sz="1200" noProof="0" dirty="0">
              <a:latin typeface="Arial"/>
              <a:cs typeface="Arial"/>
            </a:endParaRPr>
          </a:p>
        </p:txBody>
      </p:sp>
      <p:sp>
        <p:nvSpPr>
          <p:cNvPr id="17" name="object 17"/>
          <p:cNvSpPr txBox="1"/>
          <p:nvPr/>
        </p:nvSpPr>
        <p:spPr>
          <a:xfrm>
            <a:off x="4566819" y="1855008"/>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Program development</a:t>
            </a:r>
          </a:p>
        </p:txBody>
      </p:sp>
      <p:sp>
        <p:nvSpPr>
          <p:cNvPr id="18" name="object 18"/>
          <p:cNvSpPr txBox="1"/>
          <p:nvPr/>
        </p:nvSpPr>
        <p:spPr>
          <a:xfrm>
            <a:off x="4566819" y="2663172"/>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Cross-divisional initiatives</a:t>
            </a:r>
          </a:p>
        </p:txBody>
      </p:sp>
      <p:sp>
        <p:nvSpPr>
          <p:cNvPr id="40" name="object 40"/>
          <p:cNvSpPr txBox="1"/>
          <p:nvPr/>
        </p:nvSpPr>
        <p:spPr>
          <a:xfrm>
            <a:off x="4566819" y="3201948"/>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US" sz="1200" noProof="0" dirty="0">
                <a:latin typeface="Arial"/>
                <a:cs typeface="Arial"/>
              </a:rPr>
              <a:t>Legal support</a:t>
            </a:r>
          </a:p>
        </p:txBody>
      </p:sp>
      <p:sp>
        <p:nvSpPr>
          <p:cNvPr id="41" name="object 41"/>
          <p:cNvSpPr txBox="1"/>
          <p:nvPr/>
        </p:nvSpPr>
        <p:spPr>
          <a:xfrm>
            <a:off x="4566819" y="3471336"/>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US" sz="1200" noProof="0" dirty="0">
                <a:latin typeface="Arial"/>
                <a:cs typeface="Arial"/>
              </a:rPr>
              <a:t>Financial</a:t>
            </a:r>
            <a:r>
              <a:rPr lang="en-US" sz="1200" spc="-40" noProof="0" dirty="0">
                <a:latin typeface="Arial"/>
                <a:cs typeface="Arial"/>
              </a:rPr>
              <a:t> </a:t>
            </a:r>
            <a:r>
              <a:rPr lang="en-US" sz="1200" spc="-10" dirty="0">
                <a:latin typeface="Arial"/>
                <a:cs typeface="Arial"/>
              </a:rPr>
              <a:t>support</a:t>
            </a:r>
            <a:endParaRPr lang="en-US" sz="1200" noProof="0" dirty="0">
              <a:latin typeface="Arial"/>
              <a:cs typeface="Arial"/>
            </a:endParaRPr>
          </a:p>
        </p:txBody>
      </p:sp>
      <p:sp>
        <p:nvSpPr>
          <p:cNvPr id="42" name="object 42"/>
          <p:cNvSpPr txBox="1"/>
          <p:nvPr/>
        </p:nvSpPr>
        <p:spPr>
          <a:xfrm>
            <a:off x="4566819" y="2932560"/>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Stakeholder management</a:t>
            </a:r>
          </a:p>
        </p:txBody>
      </p:sp>
      <p:sp>
        <p:nvSpPr>
          <p:cNvPr id="47" name="object 47"/>
          <p:cNvSpPr txBox="1"/>
          <p:nvPr/>
        </p:nvSpPr>
        <p:spPr>
          <a:xfrm>
            <a:off x="4566819" y="374072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25" noProof="0" dirty="0">
                <a:latin typeface="Arial"/>
                <a:cs typeface="Arial"/>
              </a:rPr>
              <a:t>Contingency (20%)</a:t>
            </a:r>
            <a:endParaRPr lang="en-US" sz="1200" noProof="0" dirty="0">
              <a:latin typeface="Arial"/>
              <a:cs typeface="Arial"/>
            </a:endParaRPr>
          </a:p>
        </p:txBody>
      </p:sp>
      <p:cxnSp>
        <p:nvCxnSpPr>
          <p:cNvPr id="68" name="Connector: Elbow 67">
            <a:extLst>
              <a:ext uri="{FF2B5EF4-FFF2-40B4-BE49-F238E27FC236}">
                <a16:creationId xmlns:a16="http://schemas.microsoft.com/office/drawing/2014/main" id="{4FC39C68-4AE1-6F4C-94BD-9273992F4225}"/>
              </a:ext>
            </a:extLst>
          </p:cNvPr>
          <p:cNvCxnSpPr>
            <a:stCxn id="5" idx="3"/>
            <a:endCxn id="14" idx="1"/>
          </p:cNvCxnSpPr>
          <p:nvPr/>
        </p:nvCxnSpPr>
        <p:spPr>
          <a:xfrm flipV="1">
            <a:off x="3620021" y="1682121"/>
            <a:ext cx="946798" cy="1077552"/>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7D49ADB2-A076-6D91-A734-C552145F1D17}"/>
              </a:ext>
            </a:extLst>
          </p:cNvPr>
          <p:cNvCxnSpPr>
            <a:cxnSpLocks/>
            <a:stCxn id="5" idx="3"/>
            <a:endCxn id="17" idx="1"/>
          </p:cNvCxnSpPr>
          <p:nvPr/>
        </p:nvCxnSpPr>
        <p:spPr>
          <a:xfrm flipV="1">
            <a:off x="3620021" y="1951509"/>
            <a:ext cx="946798" cy="808164"/>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78FCF4F-5E2E-B0C5-9DBE-3E925A284134}"/>
              </a:ext>
            </a:extLst>
          </p:cNvPr>
          <p:cNvCxnSpPr>
            <a:cxnSpLocks/>
            <a:stCxn id="5" idx="3"/>
            <a:endCxn id="16" idx="1"/>
          </p:cNvCxnSpPr>
          <p:nvPr/>
        </p:nvCxnSpPr>
        <p:spPr>
          <a:xfrm flipV="1">
            <a:off x="3620021" y="2220897"/>
            <a:ext cx="946798" cy="538776"/>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C990B80-F12C-D7DD-AD9B-561F0D6EAC07}"/>
              </a:ext>
            </a:extLst>
          </p:cNvPr>
          <p:cNvCxnSpPr>
            <a:cxnSpLocks/>
            <a:stCxn id="5" idx="3"/>
            <a:endCxn id="15" idx="1"/>
          </p:cNvCxnSpPr>
          <p:nvPr/>
        </p:nvCxnSpPr>
        <p:spPr>
          <a:xfrm flipV="1">
            <a:off x="3620021" y="2490285"/>
            <a:ext cx="946798" cy="269388"/>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973E7EE-0567-704C-D900-72668195F133}"/>
              </a:ext>
            </a:extLst>
          </p:cNvPr>
          <p:cNvCxnSpPr>
            <a:cxnSpLocks/>
            <a:stCxn id="5" idx="3"/>
            <a:endCxn id="18" idx="1"/>
          </p:cNvCxnSpPr>
          <p:nvPr/>
        </p:nvCxnSpPr>
        <p:spPr>
          <a:xfrm>
            <a:off x="3620021" y="2759673"/>
            <a:ext cx="946798" cy="0"/>
          </a:xfrm>
          <a:prstGeom prst="straightConnector1">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FBB22A05-6C1A-4515-AF3F-74814B24EB5E}"/>
              </a:ext>
            </a:extLst>
          </p:cNvPr>
          <p:cNvCxnSpPr>
            <a:cxnSpLocks/>
            <a:stCxn id="5" idx="3"/>
            <a:endCxn id="42" idx="1"/>
          </p:cNvCxnSpPr>
          <p:nvPr/>
        </p:nvCxnSpPr>
        <p:spPr>
          <a:xfrm>
            <a:off x="3620021" y="2759673"/>
            <a:ext cx="946798" cy="269388"/>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B8F05B96-55E8-AD89-AEDE-8E4B06D90E36}"/>
              </a:ext>
            </a:extLst>
          </p:cNvPr>
          <p:cNvCxnSpPr>
            <a:cxnSpLocks/>
            <a:stCxn id="5" idx="3"/>
            <a:endCxn id="40" idx="1"/>
          </p:cNvCxnSpPr>
          <p:nvPr/>
        </p:nvCxnSpPr>
        <p:spPr>
          <a:xfrm>
            <a:off x="3620021" y="2759673"/>
            <a:ext cx="946798" cy="538455"/>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78D4AF48-488D-2189-1441-ACE95F794B8D}"/>
              </a:ext>
            </a:extLst>
          </p:cNvPr>
          <p:cNvCxnSpPr>
            <a:cxnSpLocks/>
            <a:stCxn id="5" idx="3"/>
            <a:endCxn id="41" idx="1"/>
          </p:cNvCxnSpPr>
          <p:nvPr/>
        </p:nvCxnSpPr>
        <p:spPr>
          <a:xfrm>
            <a:off x="3620021" y="2759673"/>
            <a:ext cx="946798" cy="807843"/>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94C93FA9-A8F4-ABB1-AC64-A93529740CCE}"/>
              </a:ext>
            </a:extLst>
          </p:cNvPr>
          <p:cNvCxnSpPr>
            <a:cxnSpLocks/>
            <a:stCxn id="5" idx="3"/>
            <a:endCxn id="47" idx="1"/>
          </p:cNvCxnSpPr>
          <p:nvPr/>
        </p:nvCxnSpPr>
        <p:spPr>
          <a:xfrm>
            <a:off x="3620021" y="2759673"/>
            <a:ext cx="946798" cy="1077552"/>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 name="object 8"/>
          <p:cNvSpPr txBox="1"/>
          <p:nvPr/>
        </p:nvSpPr>
        <p:spPr>
          <a:xfrm>
            <a:off x="4566819" y="4770931"/>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20" noProof="0" dirty="0">
                <a:latin typeface="Arial"/>
                <a:cs typeface="Arial"/>
              </a:rPr>
              <a:t>Rent</a:t>
            </a:r>
            <a:endParaRPr lang="en-US" sz="1200" noProof="0" dirty="0">
              <a:latin typeface="Arial"/>
              <a:cs typeface="Arial"/>
            </a:endParaRPr>
          </a:p>
        </p:txBody>
      </p:sp>
      <p:sp>
        <p:nvSpPr>
          <p:cNvPr id="25" name="object 25"/>
          <p:cNvSpPr txBox="1"/>
          <p:nvPr/>
        </p:nvSpPr>
        <p:spPr>
          <a:xfrm>
            <a:off x="4566819" y="5040319"/>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US" sz="1200" spc="-25" noProof="0" dirty="0">
                <a:latin typeface="Arial"/>
                <a:cs typeface="Arial"/>
              </a:rPr>
              <a:t>Hardware and software</a:t>
            </a:r>
            <a:endParaRPr lang="en-US" sz="1200" noProof="0" dirty="0">
              <a:latin typeface="Arial"/>
              <a:cs typeface="Arial"/>
            </a:endParaRPr>
          </a:p>
        </p:txBody>
      </p:sp>
      <p:sp>
        <p:nvSpPr>
          <p:cNvPr id="26" name="object 26"/>
          <p:cNvSpPr txBox="1"/>
          <p:nvPr/>
        </p:nvSpPr>
        <p:spPr>
          <a:xfrm>
            <a:off x="4566819" y="5309709"/>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10" noProof="0" dirty="0">
                <a:latin typeface="Arial"/>
                <a:cs typeface="Arial"/>
              </a:rPr>
              <a:t>Other</a:t>
            </a:r>
            <a:endParaRPr lang="en-US" sz="1200" noProof="0" dirty="0">
              <a:latin typeface="Arial"/>
              <a:cs typeface="Arial"/>
            </a:endParaRPr>
          </a:p>
        </p:txBody>
      </p:sp>
      <p:sp>
        <p:nvSpPr>
          <p:cNvPr id="3" name="object 5">
            <a:extLst>
              <a:ext uri="{FF2B5EF4-FFF2-40B4-BE49-F238E27FC236}">
                <a16:creationId xmlns:a16="http://schemas.microsoft.com/office/drawing/2014/main" id="{4EB59D8E-E187-6739-4CD6-2FC98C165075}"/>
              </a:ext>
            </a:extLst>
          </p:cNvPr>
          <p:cNvSpPr txBox="1"/>
          <p:nvPr/>
        </p:nvSpPr>
        <p:spPr>
          <a:xfrm>
            <a:off x="553421" y="4857896"/>
            <a:ext cx="3066600" cy="557850"/>
          </a:xfrm>
          <a:prstGeom prst="rect">
            <a:avLst/>
          </a:prstGeom>
          <a:solidFill>
            <a:schemeClr val="accent1"/>
          </a:solidFill>
          <a:ln w="3175">
            <a:noFill/>
          </a:ln>
        </p:spPr>
        <p:txBody>
          <a:bodyPr vert="horz" wrap="square" lIns="0" tIns="0" rIns="0" bIns="0" rtlCol="0" anchor="ctr">
            <a:noAutofit/>
          </a:bodyPr>
          <a:lstStyle/>
          <a:p>
            <a:pPr algn="ctr"/>
            <a:r>
              <a:rPr lang="en-US" sz="1400" b="1" spc="-10" noProof="0" dirty="0">
                <a:solidFill>
                  <a:schemeClr val="bg1"/>
                </a:solidFill>
                <a:latin typeface="Arial"/>
                <a:cs typeface="Arial"/>
              </a:rPr>
              <a:t>Office costs</a:t>
            </a:r>
          </a:p>
        </p:txBody>
      </p:sp>
      <p:cxnSp>
        <p:nvCxnSpPr>
          <p:cNvPr id="96" name="Connector: Elbow 77">
            <a:extLst>
              <a:ext uri="{FF2B5EF4-FFF2-40B4-BE49-F238E27FC236}">
                <a16:creationId xmlns:a16="http://schemas.microsoft.com/office/drawing/2014/main" id="{A8972C09-9F6C-1A8D-FD60-5677CDC2B1A3}"/>
              </a:ext>
            </a:extLst>
          </p:cNvPr>
          <p:cNvCxnSpPr>
            <a:cxnSpLocks/>
            <a:stCxn id="3" idx="3"/>
            <a:endCxn id="25" idx="1"/>
          </p:cNvCxnSpPr>
          <p:nvPr/>
        </p:nvCxnSpPr>
        <p:spPr>
          <a:xfrm flipV="1">
            <a:off x="3620021" y="5136499"/>
            <a:ext cx="946798" cy="322"/>
          </a:xfrm>
          <a:prstGeom prst="straightConnector1">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5D8DD56-C657-8DA3-35F5-5463E8DB0C51}"/>
              </a:ext>
            </a:extLst>
          </p:cNvPr>
          <p:cNvCxnSpPr>
            <a:cxnSpLocks/>
            <a:stCxn id="3" idx="3"/>
            <a:endCxn id="26" idx="1"/>
          </p:cNvCxnSpPr>
          <p:nvPr/>
        </p:nvCxnSpPr>
        <p:spPr>
          <a:xfrm>
            <a:off x="3620021" y="5136821"/>
            <a:ext cx="946798" cy="269389"/>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23C4E754-8FDF-F5E9-6BC8-8AF52B96CC1B}"/>
              </a:ext>
            </a:extLst>
          </p:cNvPr>
          <p:cNvCxnSpPr>
            <a:cxnSpLocks/>
            <a:stCxn id="3" idx="3"/>
            <a:endCxn id="8" idx="1"/>
          </p:cNvCxnSpPr>
          <p:nvPr/>
        </p:nvCxnSpPr>
        <p:spPr>
          <a:xfrm flipV="1">
            <a:off x="3620021" y="4867432"/>
            <a:ext cx="946798" cy="269389"/>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object 5">
            <a:extLst>
              <a:ext uri="{FF2B5EF4-FFF2-40B4-BE49-F238E27FC236}">
                <a16:creationId xmlns:a16="http://schemas.microsoft.com/office/drawing/2014/main" id="{842154F7-7243-DD61-97E8-039C51FA1AB4}"/>
              </a:ext>
            </a:extLst>
          </p:cNvPr>
          <p:cNvSpPr txBox="1"/>
          <p:nvPr/>
        </p:nvSpPr>
        <p:spPr>
          <a:xfrm>
            <a:off x="8570664" y="2480598"/>
            <a:ext cx="3066600" cy="558000"/>
          </a:xfrm>
          <a:prstGeom prst="rect">
            <a:avLst/>
          </a:prstGeom>
          <a:solidFill>
            <a:schemeClr val="accent4"/>
          </a:solidFill>
          <a:ln w="3175">
            <a:noFill/>
          </a:ln>
        </p:spPr>
        <p:txBody>
          <a:bodyPr vert="horz" wrap="square" lIns="0" tIns="0" rIns="0" bIns="0" rtlCol="0" anchor="ctr">
            <a:noAutofit/>
          </a:bodyPr>
          <a:lstStyle/>
          <a:p>
            <a:pPr algn="ctr">
              <a:lnSpc>
                <a:spcPts val="1675"/>
              </a:lnSpc>
              <a:spcBef>
                <a:spcPts val="95"/>
              </a:spcBef>
            </a:pPr>
            <a:r>
              <a:rPr lang="en-IN" sz="1400" b="1" dirty="0">
                <a:solidFill>
                  <a:schemeClr val="bg1"/>
                </a:solidFill>
                <a:latin typeface="Arial"/>
                <a:cs typeface="Arial"/>
              </a:rPr>
              <a:t>5.5 – 7.0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10" name="Right Brace 9">
            <a:extLst>
              <a:ext uri="{FF2B5EF4-FFF2-40B4-BE49-F238E27FC236}">
                <a16:creationId xmlns:a16="http://schemas.microsoft.com/office/drawing/2014/main" id="{D1E0F22D-F519-F838-602C-EA9400657875}"/>
              </a:ext>
            </a:extLst>
          </p:cNvPr>
          <p:cNvSpPr/>
          <p:nvPr/>
        </p:nvSpPr>
        <p:spPr>
          <a:xfrm>
            <a:off x="7800789" y="1585620"/>
            <a:ext cx="135918" cy="2348106"/>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367556AA-6260-449F-BFBF-5F63C44A2A0E}"/>
              </a:ext>
            </a:extLst>
          </p:cNvPr>
          <p:cNvSpPr/>
          <p:nvPr/>
        </p:nvSpPr>
        <p:spPr>
          <a:xfrm>
            <a:off x="7800789" y="4770931"/>
            <a:ext cx="135918" cy="738718"/>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bject 5">
            <a:extLst>
              <a:ext uri="{FF2B5EF4-FFF2-40B4-BE49-F238E27FC236}">
                <a16:creationId xmlns:a16="http://schemas.microsoft.com/office/drawing/2014/main" id="{2FD89863-715C-FED8-BD22-CFDD5DA8FA02}"/>
              </a:ext>
            </a:extLst>
          </p:cNvPr>
          <p:cNvSpPr txBox="1"/>
          <p:nvPr/>
        </p:nvSpPr>
        <p:spPr>
          <a:xfrm>
            <a:off x="8570664" y="4080229"/>
            <a:ext cx="3066600" cy="558000"/>
          </a:xfrm>
          <a:prstGeom prst="rect">
            <a:avLst/>
          </a:prstGeom>
          <a:solidFill>
            <a:schemeClr val="accent4"/>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1.0 – 1.3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13" name="Right Brace 12">
            <a:extLst>
              <a:ext uri="{FF2B5EF4-FFF2-40B4-BE49-F238E27FC236}">
                <a16:creationId xmlns:a16="http://schemas.microsoft.com/office/drawing/2014/main" id="{1B6FE5F3-2F75-4933-CDCF-15D52E869671}"/>
              </a:ext>
            </a:extLst>
          </p:cNvPr>
          <p:cNvSpPr/>
          <p:nvPr/>
        </p:nvSpPr>
        <p:spPr>
          <a:xfrm>
            <a:off x="7800789" y="4080229"/>
            <a:ext cx="135918" cy="558000"/>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5">
            <a:extLst>
              <a:ext uri="{FF2B5EF4-FFF2-40B4-BE49-F238E27FC236}">
                <a16:creationId xmlns:a16="http://schemas.microsoft.com/office/drawing/2014/main" id="{906D1B39-448D-7726-B941-510FD04A4E9F}"/>
              </a:ext>
            </a:extLst>
          </p:cNvPr>
          <p:cNvSpPr txBox="1"/>
          <p:nvPr/>
        </p:nvSpPr>
        <p:spPr>
          <a:xfrm>
            <a:off x="8570664" y="4857896"/>
            <a:ext cx="3066600" cy="558000"/>
          </a:xfrm>
          <a:prstGeom prst="rect">
            <a:avLst/>
          </a:prstGeom>
          <a:solidFill>
            <a:schemeClr val="accent4"/>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0.4 – 0.5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21" name="object 5">
            <a:extLst>
              <a:ext uri="{FF2B5EF4-FFF2-40B4-BE49-F238E27FC236}">
                <a16:creationId xmlns:a16="http://schemas.microsoft.com/office/drawing/2014/main" id="{D63CA429-BF00-7AB4-A9E4-9413DA6F6ABD}"/>
              </a:ext>
            </a:extLst>
          </p:cNvPr>
          <p:cNvSpPr txBox="1"/>
          <p:nvPr/>
        </p:nvSpPr>
        <p:spPr>
          <a:xfrm>
            <a:off x="8570664" y="5736978"/>
            <a:ext cx="3066600" cy="558000"/>
          </a:xfrm>
          <a:prstGeom prst="rect">
            <a:avLst/>
          </a:prstGeom>
          <a:solidFill>
            <a:schemeClr val="accent2"/>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6.9 – 8.8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22" name="Right Brace 21">
            <a:extLst>
              <a:ext uri="{FF2B5EF4-FFF2-40B4-BE49-F238E27FC236}">
                <a16:creationId xmlns:a16="http://schemas.microsoft.com/office/drawing/2014/main" id="{8E6013C1-FD64-304E-B20C-F397D4239992}"/>
              </a:ext>
            </a:extLst>
          </p:cNvPr>
          <p:cNvSpPr/>
          <p:nvPr/>
        </p:nvSpPr>
        <p:spPr>
          <a:xfrm rot="5400000">
            <a:off x="10035562" y="4044749"/>
            <a:ext cx="136800" cy="3066600"/>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object 43"/>
          <p:cNvSpPr txBox="1"/>
          <p:nvPr/>
        </p:nvSpPr>
        <p:spPr>
          <a:xfrm>
            <a:off x="4562175" y="4115593"/>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Training specialists</a:t>
            </a:r>
          </a:p>
        </p:txBody>
      </p:sp>
      <p:sp>
        <p:nvSpPr>
          <p:cNvPr id="27" name="object 43">
            <a:extLst>
              <a:ext uri="{FF2B5EF4-FFF2-40B4-BE49-F238E27FC236}">
                <a16:creationId xmlns:a16="http://schemas.microsoft.com/office/drawing/2014/main" id="{1C551412-5442-92C5-1658-DD319B6A35B1}"/>
              </a:ext>
            </a:extLst>
          </p:cNvPr>
          <p:cNvSpPr txBox="1"/>
          <p:nvPr/>
        </p:nvSpPr>
        <p:spPr>
          <a:xfrm>
            <a:off x="4562175" y="440986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Training programs</a:t>
            </a:r>
          </a:p>
        </p:txBody>
      </p:sp>
      <p:cxnSp>
        <p:nvCxnSpPr>
          <p:cNvPr id="29" name="Connector: Elbow 101">
            <a:extLst>
              <a:ext uri="{FF2B5EF4-FFF2-40B4-BE49-F238E27FC236}">
                <a16:creationId xmlns:a16="http://schemas.microsoft.com/office/drawing/2014/main" id="{412DEC8C-8708-B694-71CC-04820DDAABB5}"/>
              </a:ext>
            </a:extLst>
          </p:cNvPr>
          <p:cNvCxnSpPr>
            <a:cxnSpLocks/>
            <a:stCxn id="2" idx="3"/>
            <a:endCxn id="43" idx="1"/>
          </p:cNvCxnSpPr>
          <p:nvPr/>
        </p:nvCxnSpPr>
        <p:spPr>
          <a:xfrm flipV="1">
            <a:off x="3620021" y="4212094"/>
            <a:ext cx="942154" cy="147135"/>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2" name="Connector: Elbow 101">
            <a:extLst>
              <a:ext uri="{FF2B5EF4-FFF2-40B4-BE49-F238E27FC236}">
                <a16:creationId xmlns:a16="http://schemas.microsoft.com/office/drawing/2014/main" id="{C54D279F-9DC4-142A-EC87-203EADC8AD13}"/>
              </a:ext>
            </a:extLst>
          </p:cNvPr>
          <p:cNvCxnSpPr>
            <a:cxnSpLocks/>
            <a:stCxn id="2" idx="3"/>
            <a:endCxn id="27" idx="1"/>
          </p:cNvCxnSpPr>
          <p:nvPr/>
        </p:nvCxnSpPr>
        <p:spPr>
          <a:xfrm>
            <a:off x="3620021" y="4359229"/>
            <a:ext cx="942154" cy="147136"/>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 Placeholder 159">
            <a:extLst>
              <a:ext uri="{FF2B5EF4-FFF2-40B4-BE49-F238E27FC236}">
                <a16:creationId xmlns:a16="http://schemas.microsoft.com/office/drawing/2014/main" id="{06162711-CFA7-E829-EDB0-C34BC3204DB4}"/>
              </a:ext>
            </a:extLst>
          </p:cNvPr>
          <p:cNvSpPr>
            <a:spLocks noGrp="1"/>
          </p:cNvSpPr>
          <p:nvPr>
            <p:ph type="body" sz="quarter" idx="17"/>
          </p:nvPr>
        </p:nvSpPr>
        <p:spPr/>
        <p:txBody>
          <a:bodyPr/>
          <a:lstStyle/>
          <a:p>
            <a:endParaRPr lang="en-US"/>
          </a:p>
        </p:txBody>
      </p:sp>
      <p:sp>
        <p:nvSpPr>
          <p:cNvPr id="162" name="Title 161">
            <a:extLst>
              <a:ext uri="{FF2B5EF4-FFF2-40B4-BE49-F238E27FC236}">
                <a16:creationId xmlns:a16="http://schemas.microsoft.com/office/drawing/2014/main" id="{B90C6201-D231-8DCD-06DD-39864DBC90CB}"/>
              </a:ext>
            </a:extLst>
          </p:cNvPr>
          <p:cNvSpPr>
            <a:spLocks noGrp="1"/>
          </p:cNvSpPr>
          <p:nvPr>
            <p:ph type="title"/>
          </p:nvPr>
        </p:nvSpPr>
        <p:spPr/>
        <p:txBody>
          <a:bodyPr/>
          <a:lstStyle/>
          <a:p>
            <a:r>
              <a:rPr lang="en-US" dirty="0"/>
              <a:t>Proposed investments with &gt;10x payback in cost savings by 2034</a:t>
            </a:r>
          </a:p>
        </p:txBody>
      </p:sp>
      <p:sp>
        <p:nvSpPr>
          <p:cNvPr id="2" name="object 16">
            <a:extLst>
              <a:ext uri="{FF2B5EF4-FFF2-40B4-BE49-F238E27FC236}">
                <a16:creationId xmlns:a16="http://schemas.microsoft.com/office/drawing/2014/main" id="{4FC24AB1-F3C3-D0D7-82B7-F00247BDA2FD}"/>
              </a:ext>
            </a:extLst>
          </p:cNvPr>
          <p:cNvSpPr txBox="1"/>
          <p:nvPr/>
        </p:nvSpPr>
        <p:spPr>
          <a:xfrm>
            <a:off x="6377575" y="2260601"/>
            <a:ext cx="5259689" cy="2185214"/>
          </a:xfrm>
          <a:prstGeom prst="rect">
            <a:avLst/>
          </a:prstGeom>
        </p:spPr>
        <p:txBody>
          <a:bodyPr vert="horz" wrap="square" lIns="0" tIns="0" rIns="0" bIns="0" rtlCol="0">
            <a:spAutoFit/>
          </a:bodyPr>
          <a:lstStyle/>
          <a:p>
            <a:pPr marL="12700" marR="5080">
              <a:spcBef>
                <a:spcPts val="300"/>
              </a:spcBef>
              <a:spcAft>
                <a:spcPts val="300"/>
              </a:spcAft>
            </a:pPr>
            <a:r>
              <a:rPr lang="en-US" sz="1400" b="1" dirty="0">
                <a:latin typeface="Arial"/>
                <a:cs typeface="Arial"/>
              </a:rPr>
              <a:t>Approx. 56 </a:t>
            </a:r>
            <a:r>
              <a:rPr lang="en-US" sz="1400" b="1" dirty="0" err="1">
                <a:latin typeface="Arial"/>
                <a:cs typeface="Arial"/>
              </a:rPr>
              <a:t>mUSD</a:t>
            </a:r>
            <a:r>
              <a:rPr lang="en-US" sz="1400" b="1" dirty="0">
                <a:latin typeface="Arial"/>
                <a:cs typeface="Arial"/>
              </a:rPr>
              <a:t> in total savings over 10 years:</a:t>
            </a:r>
          </a:p>
          <a:p>
            <a:pPr marL="298450" marR="5080" indent="-285750">
              <a:spcBef>
                <a:spcPts val="300"/>
              </a:spcBef>
              <a:spcAft>
                <a:spcPts val="300"/>
              </a:spcAft>
              <a:buFont typeface="Arial" panose="020B0604020202020204" pitchFamily="34" charset="0"/>
              <a:buChar char="•"/>
            </a:pPr>
            <a:r>
              <a:rPr lang="en-US" sz="1400" dirty="0">
                <a:latin typeface="Arial"/>
                <a:cs typeface="Arial"/>
              </a:rPr>
              <a:t>Driven by improved efficiency through smaller backlog and smaller team size </a:t>
            </a:r>
          </a:p>
          <a:p>
            <a:pPr marL="298450" marR="5080" indent="-285750">
              <a:spcBef>
                <a:spcPts val="300"/>
              </a:spcBef>
              <a:spcAft>
                <a:spcPts val="300"/>
              </a:spcAft>
              <a:buFont typeface="Arial" panose="020B0604020202020204" pitchFamily="34" charset="0"/>
              <a:buChar char="•"/>
            </a:pPr>
            <a:endParaRPr lang="en-US" sz="1400" dirty="0">
              <a:latin typeface="Arial"/>
              <a:cs typeface="Arial"/>
            </a:endParaRPr>
          </a:p>
          <a:p>
            <a:pPr marL="12700" marR="5080">
              <a:spcBef>
                <a:spcPts val="300"/>
              </a:spcBef>
              <a:spcAft>
                <a:spcPts val="300"/>
              </a:spcAft>
            </a:pPr>
            <a:r>
              <a:rPr lang="en-US" sz="1400" b="1" dirty="0">
                <a:latin typeface="Arial"/>
                <a:cs typeface="Arial"/>
              </a:rPr>
              <a:t>Total required investment of &lt;5 </a:t>
            </a:r>
            <a:r>
              <a:rPr lang="en-US" sz="1400" b="1" dirty="0" err="1">
                <a:latin typeface="Arial"/>
                <a:cs typeface="Arial"/>
              </a:rPr>
              <a:t>mUSD</a:t>
            </a:r>
            <a:r>
              <a:rPr lang="en-US" sz="1400" b="1" dirty="0">
                <a:latin typeface="Arial"/>
                <a:cs typeface="Arial"/>
              </a:rPr>
              <a:t> over same period:</a:t>
            </a:r>
          </a:p>
          <a:p>
            <a:pPr marL="53975" indent="-173355">
              <a:spcBef>
                <a:spcPts val="300"/>
              </a:spcBef>
              <a:spcAft>
                <a:spcPts val="300"/>
              </a:spcAft>
              <a:buChar char="•"/>
              <a:defRPr/>
            </a:pPr>
            <a:r>
              <a:rPr lang="en-US" sz="1400" dirty="0">
                <a:latin typeface="Arial"/>
              </a:rPr>
              <a:t>Software</a:t>
            </a:r>
          </a:p>
          <a:p>
            <a:pPr marL="53975" indent="-173355">
              <a:spcBef>
                <a:spcPts val="300"/>
              </a:spcBef>
              <a:spcAft>
                <a:spcPts val="300"/>
              </a:spcAft>
              <a:buChar char="•"/>
              <a:defRPr/>
            </a:pPr>
            <a:r>
              <a:rPr lang="en-US" sz="1400" dirty="0">
                <a:latin typeface="Arial"/>
              </a:rPr>
              <a:t>Personnel</a:t>
            </a:r>
          </a:p>
          <a:p>
            <a:pPr marL="53975" indent="-173355">
              <a:spcBef>
                <a:spcPts val="300"/>
              </a:spcBef>
              <a:spcAft>
                <a:spcPts val="300"/>
              </a:spcAft>
              <a:buChar char="•"/>
              <a:defRPr/>
            </a:pPr>
            <a:r>
              <a:rPr lang="en-US" sz="1400" dirty="0">
                <a:latin typeface="Arial"/>
              </a:rPr>
              <a:t>Process mapping etc.</a:t>
            </a:r>
          </a:p>
        </p:txBody>
      </p:sp>
      <p:sp>
        <p:nvSpPr>
          <p:cNvPr id="133" name="TextBox 132">
            <a:extLst>
              <a:ext uri="{FF2B5EF4-FFF2-40B4-BE49-F238E27FC236}">
                <a16:creationId xmlns:a16="http://schemas.microsoft.com/office/drawing/2014/main" id="{575889B6-D308-9088-2D86-9D9AFB04BA13}"/>
              </a:ext>
            </a:extLst>
          </p:cNvPr>
          <p:cNvSpPr txBox="1"/>
          <p:nvPr/>
        </p:nvSpPr>
        <p:spPr>
          <a:xfrm>
            <a:off x="554736" y="1796797"/>
            <a:ext cx="525968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Annual savings of ~</a:t>
            </a:r>
            <a:r>
              <a:rPr lang="en-US" sz="1600" b="1" dirty="0">
                <a:latin typeface="Arial" panose="020B0604020202020204"/>
              </a:rPr>
              <a:t>3</a:t>
            </a:r>
            <a:r>
              <a:rPr kumimoji="0" lang="en-US" sz="1600" b="1" i="0" u="none" strike="noStrike" kern="1200" cap="none" spc="0" normalizeH="0" baseline="0" noProof="0" dirty="0">
                <a:ln>
                  <a:noFill/>
                </a:ln>
                <a:effectLst/>
                <a:uLnTx/>
                <a:uFillTx/>
                <a:latin typeface="Arial" panose="020B0604020202020204"/>
                <a:ea typeface="+mn-ea"/>
                <a:cs typeface="+mn-cs"/>
              </a:rPr>
              <a:t>% in operational costs...</a:t>
            </a:r>
          </a:p>
        </p:txBody>
      </p:sp>
      <p:sp>
        <p:nvSpPr>
          <p:cNvPr id="134" name="TextBox 133">
            <a:extLst>
              <a:ext uri="{FF2B5EF4-FFF2-40B4-BE49-F238E27FC236}">
                <a16:creationId xmlns:a16="http://schemas.microsoft.com/office/drawing/2014/main" id="{DD64B415-A21E-733A-CCA2-70EEEE609857}"/>
              </a:ext>
            </a:extLst>
          </p:cNvPr>
          <p:cNvSpPr txBox="1"/>
          <p:nvPr/>
        </p:nvSpPr>
        <p:spPr>
          <a:xfrm>
            <a:off x="6377575" y="1796797"/>
            <a:ext cx="525968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...equaling &gt;10x direct operational cost payback</a:t>
            </a:r>
          </a:p>
        </p:txBody>
      </p:sp>
      <p:cxnSp>
        <p:nvCxnSpPr>
          <p:cNvPr id="157" name="Straight Connector 156">
            <a:extLst>
              <a:ext uri="{FF2B5EF4-FFF2-40B4-BE49-F238E27FC236}">
                <a16:creationId xmlns:a16="http://schemas.microsoft.com/office/drawing/2014/main" id="{25EA63EE-6DF5-5030-8BE4-8398B137738C}"/>
              </a:ext>
            </a:extLst>
          </p:cNvPr>
          <p:cNvCxnSpPr>
            <a:cxnSpLocks/>
          </p:cNvCxnSpPr>
          <p:nvPr/>
        </p:nvCxnSpPr>
        <p:spPr>
          <a:xfrm>
            <a:off x="554736" y="21273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FDEEC72-E1D3-FB7C-5E86-777D46288ABB}"/>
              </a:ext>
            </a:extLst>
          </p:cNvPr>
          <p:cNvCxnSpPr>
            <a:cxnSpLocks/>
          </p:cNvCxnSpPr>
          <p:nvPr/>
        </p:nvCxnSpPr>
        <p:spPr>
          <a:xfrm>
            <a:off x="6377575" y="21273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1" name="Chart 160">
            <a:extLst>
              <a:ext uri="{FF2B5EF4-FFF2-40B4-BE49-F238E27FC236}">
                <a16:creationId xmlns:a16="http://schemas.microsoft.com/office/drawing/2014/main" id="{E94C9C2B-3148-8C6F-281C-81CAFF6EC68E}"/>
              </a:ext>
            </a:extLst>
          </p:cNvPr>
          <p:cNvGraphicFramePr/>
          <p:nvPr>
            <p:extLst>
              <p:ext uri="{D42A27DB-BD31-4B8C-83A1-F6EECF244321}">
                <p14:modId xmlns:p14="http://schemas.microsoft.com/office/powerpoint/2010/main" val="1225470612"/>
              </p:ext>
            </p:extLst>
          </p:nvPr>
        </p:nvGraphicFramePr>
        <p:xfrm>
          <a:off x="553932" y="2753203"/>
          <a:ext cx="4377832" cy="3457095"/>
        </p:xfrm>
        <a:graphic>
          <a:graphicData uri="http://schemas.openxmlformats.org/drawingml/2006/chart">
            <c:chart xmlns:c="http://schemas.openxmlformats.org/drawingml/2006/chart" xmlns:r="http://schemas.openxmlformats.org/officeDocument/2006/relationships" r:id="rId2"/>
          </a:graphicData>
        </a:graphic>
      </p:graphicFrame>
      <p:cxnSp>
        <p:nvCxnSpPr>
          <p:cNvPr id="180" name="Straight Arrow Connector 179">
            <a:extLst>
              <a:ext uri="{FF2B5EF4-FFF2-40B4-BE49-F238E27FC236}">
                <a16:creationId xmlns:a16="http://schemas.microsoft.com/office/drawing/2014/main" id="{C0DB9F5A-910C-9B2C-8431-22A1D6039E52}"/>
              </a:ext>
            </a:extLst>
          </p:cNvPr>
          <p:cNvCxnSpPr>
            <a:cxnSpLocks/>
          </p:cNvCxnSpPr>
          <p:nvPr/>
        </p:nvCxnSpPr>
        <p:spPr>
          <a:xfrm>
            <a:off x="5095987" y="3116972"/>
            <a:ext cx="0" cy="312031"/>
          </a:xfrm>
          <a:prstGeom prst="straightConnector1">
            <a:avLst/>
          </a:prstGeom>
          <a:ln w="9525"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99E3A7-8E93-19F5-CFB9-8C69DE8495FF}"/>
              </a:ext>
            </a:extLst>
          </p:cNvPr>
          <p:cNvSpPr/>
          <p:nvPr/>
        </p:nvSpPr>
        <p:spPr>
          <a:xfrm>
            <a:off x="5158806" y="3146637"/>
            <a:ext cx="595659" cy="28236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-15%</a:t>
            </a:r>
          </a:p>
        </p:txBody>
      </p:sp>
      <p:sp>
        <p:nvSpPr>
          <p:cNvPr id="5" name="Rectangle 4">
            <a:extLst>
              <a:ext uri="{FF2B5EF4-FFF2-40B4-BE49-F238E27FC236}">
                <a16:creationId xmlns:a16="http://schemas.microsoft.com/office/drawing/2014/main" id="{7C79109E-E59C-DF0E-9299-B6F8AD4C6F64}"/>
              </a:ext>
            </a:extLst>
          </p:cNvPr>
          <p:cNvSpPr/>
          <p:nvPr/>
        </p:nvSpPr>
        <p:spPr>
          <a:xfrm>
            <a:off x="6377575" y="5047488"/>
            <a:ext cx="5259688" cy="6949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10.8x ROI over next 10 years from operations alone</a:t>
            </a:r>
          </a:p>
          <a:p>
            <a:pPr algn="ctr">
              <a:spcBef>
                <a:spcPts val="300"/>
              </a:spcBef>
              <a:spcAft>
                <a:spcPts val="300"/>
              </a:spcAft>
            </a:pPr>
            <a:r>
              <a:rPr lang="en-US" sz="1400" b="1" dirty="0">
                <a:solidFill>
                  <a:schemeClr val="bg1"/>
                </a:solidFill>
              </a:rPr>
              <a:t>Est. value from PIP and recognition initiatives ~2-4x higher</a:t>
            </a:r>
          </a:p>
        </p:txBody>
      </p:sp>
      <p:sp>
        <p:nvSpPr>
          <p:cNvPr id="6" name="Triangle 5">
            <a:extLst>
              <a:ext uri="{FF2B5EF4-FFF2-40B4-BE49-F238E27FC236}">
                <a16:creationId xmlns:a16="http://schemas.microsoft.com/office/drawing/2014/main" id="{DE179E7C-73F8-6FD6-50EA-00830D5E9013}"/>
              </a:ext>
            </a:extLst>
          </p:cNvPr>
          <p:cNvSpPr/>
          <p:nvPr/>
        </p:nvSpPr>
        <p:spPr>
          <a:xfrm rot="10800000">
            <a:off x="7983291" y="4669810"/>
            <a:ext cx="2048256" cy="218929"/>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7" name="TextBox 6">
            <a:extLst>
              <a:ext uri="{FF2B5EF4-FFF2-40B4-BE49-F238E27FC236}">
                <a16:creationId xmlns:a16="http://schemas.microsoft.com/office/drawing/2014/main" id="{0B1F92D9-7B37-ED8E-CAC1-9F1E415E383E}"/>
              </a:ext>
            </a:extLst>
          </p:cNvPr>
          <p:cNvSpPr txBox="1"/>
          <p:nvPr/>
        </p:nvSpPr>
        <p:spPr>
          <a:xfrm>
            <a:off x="554736" y="2238663"/>
            <a:ext cx="1988075" cy="215444"/>
          </a:xfrm>
          <a:prstGeom prst="rect">
            <a:avLst/>
          </a:prstGeom>
          <a:noFill/>
        </p:spPr>
        <p:txBody>
          <a:bodyPr wrap="square" lIns="0" tIns="0" rIns="0" bIns="0" rtlCol="0">
            <a:spAutoFit/>
          </a:bodyPr>
          <a:lstStyle/>
          <a:p>
            <a:r>
              <a:rPr lang="en-US" sz="1400" b="1" dirty="0"/>
              <a:t>Expected costs, </a:t>
            </a:r>
            <a:r>
              <a:rPr lang="en-US" sz="1400" dirty="0" err="1">
                <a:solidFill>
                  <a:schemeClr val="bg1">
                    <a:lumMod val="65000"/>
                  </a:schemeClr>
                </a:solidFill>
              </a:rPr>
              <a:t>mUSD</a:t>
            </a:r>
            <a:endParaRPr lang="en-US" sz="1400" dirty="0">
              <a:solidFill>
                <a:schemeClr val="bg1">
                  <a:lumMod val="65000"/>
                </a:schemeClr>
              </a:solidFill>
            </a:endParaRPr>
          </a:p>
        </p:txBody>
      </p:sp>
    </p:spTree>
    <p:extLst>
      <p:ext uri="{BB962C8B-B14F-4D97-AF65-F5344CB8AC3E}">
        <p14:creationId xmlns:p14="http://schemas.microsoft.com/office/powerpoint/2010/main" val="144067890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74CFA-2D98-9220-7391-682CA879850B}"/>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5A229F1-70E9-7A4F-8FA2-ACDD5A16E6E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75A229F1-70E9-7A4F-8FA2-ACDD5A16E6E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655307C-5127-2A28-6A58-8B3C35091105}"/>
              </a:ext>
            </a:extLst>
          </p:cNvPr>
          <p:cNvSpPr>
            <a:spLocks noGrp="1"/>
          </p:cNvSpPr>
          <p:nvPr>
            <p:ph type="title"/>
          </p:nvPr>
        </p:nvSpPr>
        <p:spPr>
          <a:xfrm>
            <a:off x="554735" y="1706563"/>
            <a:ext cx="4091405" cy="694944"/>
          </a:xfrm>
        </p:spPr>
        <p:txBody>
          <a:bodyPr vert="horz"/>
          <a:lstStyle/>
          <a:p>
            <a:r>
              <a:rPr lang="en-US" sz="4800" dirty="0"/>
              <a:t>The plan</a:t>
            </a:r>
          </a:p>
        </p:txBody>
      </p:sp>
      <p:sp>
        <p:nvSpPr>
          <p:cNvPr id="2" name="Text Placeholder 1">
            <a:extLst>
              <a:ext uri="{FF2B5EF4-FFF2-40B4-BE49-F238E27FC236}">
                <a16:creationId xmlns:a16="http://schemas.microsoft.com/office/drawing/2014/main" id="{06BC3DB3-7574-B2DF-175D-D9627BBB0883}"/>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4CF78FB0-EE76-838B-A5A4-AC840182B10D}"/>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5</a:t>
            </a:r>
          </a:p>
        </p:txBody>
      </p:sp>
    </p:spTree>
    <p:extLst>
      <p:ext uri="{BB962C8B-B14F-4D97-AF65-F5344CB8AC3E}">
        <p14:creationId xmlns:p14="http://schemas.microsoft.com/office/powerpoint/2010/main" val="4369487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72F465F-FC50-720C-B92A-D1817BE4242D}"/>
              </a:ext>
            </a:extLst>
          </p:cNvPr>
          <p:cNvSpPr>
            <a:spLocks noGrp="1"/>
          </p:cNvSpPr>
          <p:nvPr>
            <p:ph type="title"/>
          </p:nvPr>
        </p:nvSpPr>
        <p:spPr/>
        <p:txBody>
          <a:bodyPr/>
          <a:lstStyle/>
          <a:p>
            <a:r>
              <a:rPr lang="en-US" dirty="0"/>
              <a:t>Some key</a:t>
            </a:r>
            <a:r>
              <a:rPr lang="en-US" spc="-50" dirty="0"/>
              <a:t> </a:t>
            </a:r>
            <a:r>
              <a:rPr lang="en-US" dirty="0"/>
              <a:t>milestones</a:t>
            </a:r>
            <a:r>
              <a:rPr lang="en-US" spc="-50" dirty="0"/>
              <a:t> </a:t>
            </a:r>
            <a:r>
              <a:rPr lang="en-US" dirty="0"/>
              <a:t>will make 10-year plan a reality</a:t>
            </a:r>
          </a:p>
        </p:txBody>
      </p:sp>
      <p:sp>
        <p:nvSpPr>
          <p:cNvPr id="42" name="Text Placeholder 41">
            <a:extLst>
              <a:ext uri="{FF2B5EF4-FFF2-40B4-BE49-F238E27FC236}">
                <a16:creationId xmlns:a16="http://schemas.microsoft.com/office/drawing/2014/main" id="{EC4A621A-9F1A-25D8-389E-DF7CC2C8F1EE}"/>
              </a:ext>
            </a:extLst>
          </p:cNvPr>
          <p:cNvSpPr>
            <a:spLocks noGrp="1"/>
          </p:cNvSpPr>
          <p:nvPr>
            <p:ph type="body" sz="quarter" idx="17"/>
          </p:nvPr>
        </p:nvSpPr>
        <p:spPr/>
        <p:txBody>
          <a:bodyPr/>
          <a:lstStyle/>
          <a:p>
            <a:endParaRPr lang="en-US"/>
          </a:p>
        </p:txBody>
      </p:sp>
      <p:sp>
        <p:nvSpPr>
          <p:cNvPr id="16" name="object 16"/>
          <p:cNvSpPr txBox="1"/>
          <p:nvPr/>
        </p:nvSpPr>
        <p:spPr>
          <a:xfrm>
            <a:off x="2028171" y="2380785"/>
            <a:ext cx="893687"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2025-2026</a:t>
            </a:r>
            <a:endParaRPr sz="1400" dirty="0">
              <a:latin typeface="Arial"/>
              <a:cs typeface="Arial"/>
            </a:endParaRPr>
          </a:p>
        </p:txBody>
      </p:sp>
      <p:sp>
        <p:nvSpPr>
          <p:cNvPr id="17" name="object 17"/>
          <p:cNvSpPr txBox="1"/>
          <p:nvPr/>
        </p:nvSpPr>
        <p:spPr>
          <a:xfrm>
            <a:off x="9141544" y="2380785"/>
            <a:ext cx="893687"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2029-2034</a:t>
            </a:r>
            <a:endParaRPr sz="1400" dirty="0">
              <a:latin typeface="Arial"/>
              <a:cs typeface="Arial"/>
            </a:endParaRPr>
          </a:p>
        </p:txBody>
      </p:sp>
      <p:sp>
        <p:nvSpPr>
          <p:cNvPr id="38" name="Arrow: Pentagon 37">
            <a:extLst>
              <a:ext uri="{FF2B5EF4-FFF2-40B4-BE49-F238E27FC236}">
                <a16:creationId xmlns:a16="http://schemas.microsoft.com/office/drawing/2014/main" id="{9465EC62-B809-692C-2FF3-C6D05C405A1B}"/>
              </a:ext>
            </a:extLst>
          </p:cNvPr>
          <p:cNvSpPr/>
          <p:nvPr/>
        </p:nvSpPr>
        <p:spPr>
          <a:xfrm>
            <a:off x="540014" y="1855216"/>
            <a:ext cx="3870000" cy="483957"/>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IN" sz="1400" b="1" spc="-10" dirty="0">
                <a:solidFill>
                  <a:schemeClr val="bg1"/>
                </a:solidFill>
                <a:latin typeface="Arial"/>
                <a:cs typeface="Arial"/>
              </a:rPr>
              <a:t>Lay foundation</a:t>
            </a:r>
            <a:endParaRPr lang="en-IN" sz="1400" dirty="0">
              <a:solidFill>
                <a:schemeClr val="bg1"/>
              </a:solidFill>
              <a:latin typeface="Arial"/>
              <a:cs typeface="Arial"/>
            </a:endParaRPr>
          </a:p>
        </p:txBody>
      </p:sp>
      <p:sp>
        <p:nvSpPr>
          <p:cNvPr id="39" name="Arrow: Chevron 38">
            <a:extLst>
              <a:ext uri="{FF2B5EF4-FFF2-40B4-BE49-F238E27FC236}">
                <a16:creationId xmlns:a16="http://schemas.microsoft.com/office/drawing/2014/main" id="{ACE0485A-8F26-B1C4-0564-2F5B6B4A4B7C}"/>
              </a:ext>
            </a:extLst>
          </p:cNvPr>
          <p:cNvSpPr/>
          <p:nvPr/>
        </p:nvSpPr>
        <p:spPr>
          <a:xfrm>
            <a:off x="4304160" y="1855216"/>
            <a:ext cx="3744000" cy="483957"/>
          </a:xfrm>
          <a:prstGeom prst="chevron">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IN" sz="1400" b="1" spc="-10" dirty="0">
                <a:solidFill>
                  <a:schemeClr val="bg1"/>
                </a:solidFill>
                <a:latin typeface="Arial"/>
                <a:cs typeface="Arial"/>
              </a:rPr>
              <a:t>Expansion</a:t>
            </a:r>
            <a:endParaRPr lang="en-IN" sz="1400" dirty="0">
              <a:solidFill>
                <a:schemeClr val="bg1"/>
              </a:solidFill>
              <a:latin typeface="Arial"/>
              <a:cs typeface="Arial"/>
            </a:endParaRPr>
          </a:p>
        </p:txBody>
      </p:sp>
      <p:sp>
        <p:nvSpPr>
          <p:cNvPr id="41" name="Arrow: Chevron 40">
            <a:extLst>
              <a:ext uri="{FF2B5EF4-FFF2-40B4-BE49-F238E27FC236}">
                <a16:creationId xmlns:a16="http://schemas.microsoft.com/office/drawing/2014/main" id="{EA102178-5B1F-5671-BF92-84AEA8CA0A57}"/>
              </a:ext>
            </a:extLst>
          </p:cNvPr>
          <p:cNvSpPr/>
          <p:nvPr/>
        </p:nvSpPr>
        <p:spPr>
          <a:xfrm>
            <a:off x="7934631" y="1855216"/>
            <a:ext cx="3744000" cy="483957"/>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IN" sz="1400" b="1" dirty="0">
                <a:solidFill>
                  <a:schemeClr val="bg1"/>
                </a:solidFill>
                <a:latin typeface="Arial"/>
                <a:cs typeface="Arial"/>
              </a:rPr>
              <a:t>Full</a:t>
            </a:r>
            <a:r>
              <a:rPr lang="en-IN" sz="1400" b="1" spc="-25" dirty="0">
                <a:solidFill>
                  <a:schemeClr val="bg1"/>
                </a:solidFill>
                <a:latin typeface="Arial"/>
                <a:cs typeface="Arial"/>
              </a:rPr>
              <a:t> </a:t>
            </a:r>
            <a:r>
              <a:rPr lang="en-IN" sz="1400" b="1" dirty="0">
                <a:solidFill>
                  <a:schemeClr val="bg1"/>
                </a:solidFill>
                <a:latin typeface="Arial"/>
                <a:cs typeface="Arial"/>
              </a:rPr>
              <a:t>value</a:t>
            </a:r>
            <a:r>
              <a:rPr lang="en-IN" sz="1400" b="1" spc="-20" dirty="0">
                <a:solidFill>
                  <a:schemeClr val="bg1"/>
                </a:solidFill>
                <a:latin typeface="Arial"/>
                <a:cs typeface="Arial"/>
              </a:rPr>
              <a:t> </a:t>
            </a:r>
            <a:r>
              <a:rPr lang="en-IN" sz="1400" b="1" spc="-10" dirty="0">
                <a:solidFill>
                  <a:schemeClr val="bg1"/>
                </a:solidFill>
                <a:latin typeface="Arial"/>
                <a:cs typeface="Arial"/>
              </a:rPr>
              <a:t>capture</a:t>
            </a:r>
            <a:endParaRPr lang="en-IN" sz="1400" dirty="0">
              <a:solidFill>
                <a:schemeClr val="bg1"/>
              </a:solidFill>
              <a:latin typeface="Arial"/>
              <a:cs typeface="Arial"/>
            </a:endParaRPr>
          </a:p>
        </p:txBody>
      </p:sp>
      <p:sp>
        <p:nvSpPr>
          <p:cNvPr id="19" name="object 16">
            <a:extLst>
              <a:ext uri="{FF2B5EF4-FFF2-40B4-BE49-F238E27FC236}">
                <a16:creationId xmlns:a16="http://schemas.microsoft.com/office/drawing/2014/main" id="{53B5F49F-C7B3-9019-1293-B0FFCC2B25D5}"/>
              </a:ext>
            </a:extLst>
          </p:cNvPr>
          <p:cNvSpPr txBox="1"/>
          <p:nvPr/>
        </p:nvSpPr>
        <p:spPr>
          <a:xfrm>
            <a:off x="5729317" y="2380785"/>
            <a:ext cx="893687"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2027-2028</a:t>
            </a:r>
            <a:endParaRPr sz="1400" dirty="0">
              <a:latin typeface="Arial"/>
              <a:cs typeface="Arial"/>
            </a:endParaRPr>
          </a:p>
        </p:txBody>
      </p:sp>
      <p:graphicFrame>
        <p:nvGraphicFramePr>
          <p:cNvPr id="20" name="Table 19">
            <a:extLst>
              <a:ext uri="{FF2B5EF4-FFF2-40B4-BE49-F238E27FC236}">
                <a16:creationId xmlns:a16="http://schemas.microsoft.com/office/drawing/2014/main" id="{6C827B6F-25CD-C9C2-F0B6-A94754423C0D}"/>
              </a:ext>
            </a:extLst>
          </p:cNvPr>
          <p:cNvGraphicFramePr>
            <a:graphicFrameLocks noGrp="1"/>
          </p:cNvGraphicFramePr>
          <p:nvPr>
            <p:extLst>
              <p:ext uri="{D42A27DB-BD31-4B8C-83A1-F6EECF244321}">
                <p14:modId xmlns:p14="http://schemas.microsoft.com/office/powerpoint/2010/main" val="3731948925"/>
              </p:ext>
            </p:extLst>
          </p:nvPr>
        </p:nvGraphicFramePr>
        <p:xfrm>
          <a:off x="554736" y="2990375"/>
          <a:ext cx="11080050" cy="3114040"/>
        </p:xfrm>
        <a:graphic>
          <a:graphicData uri="http://schemas.openxmlformats.org/drawingml/2006/table">
            <a:tbl>
              <a:tblPr firstRow="1" bandRow="1">
                <a:tableStyleId>{5C22544A-7EE6-4342-B048-85BDC9FD1C3A}</a:tableStyleId>
              </a:tblPr>
              <a:tblGrid>
                <a:gridCol w="3693350">
                  <a:extLst>
                    <a:ext uri="{9D8B030D-6E8A-4147-A177-3AD203B41FA5}">
                      <a16:colId xmlns:a16="http://schemas.microsoft.com/office/drawing/2014/main" val="2564588309"/>
                    </a:ext>
                  </a:extLst>
                </a:gridCol>
                <a:gridCol w="3693350">
                  <a:extLst>
                    <a:ext uri="{9D8B030D-6E8A-4147-A177-3AD203B41FA5}">
                      <a16:colId xmlns:a16="http://schemas.microsoft.com/office/drawing/2014/main" val="4050407914"/>
                    </a:ext>
                  </a:extLst>
                </a:gridCol>
                <a:gridCol w="3693350">
                  <a:extLst>
                    <a:ext uri="{9D8B030D-6E8A-4147-A177-3AD203B41FA5}">
                      <a16:colId xmlns:a16="http://schemas.microsoft.com/office/drawing/2014/main" val="2718493945"/>
                    </a:ext>
                  </a:extLst>
                </a:gridCol>
              </a:tblGrid>
              <a:tr h="370840">
                <a:tc>
                  <a:txBody>
                    <a:bodyPr/>
                    <a:lstStyle/>
                    <a:p>
                      <a:pPr algn="ctr"/>
                      <a:r>
                        <a:rPr lang="en-US" sz="1200" dirty="0">
                          <a:solidFill>
                            <a:schemeClr val="tx1"/>
                          </a:solidFill>
                        </a:rPr>
                        <a:t>Ramp-up phase completed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Well into expansion phase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Realizing full value capture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3768523"/>
                  </a:ext>
                </a:extLst>
              </a:tr>
              <a:tr h="370840">
                <a:tc>
                  <a:txBody>
                    <a:bodyPr/>
                    <a:lstStyle/>
                    <a:p>
                      <a:r>
                        <a:rPr lang="en-US" sz="1200" dirty="0">
                          <a:solidFill>
                            <a:schemeClr val="tx1"/>
                          </a:solidFill>
                        </a:rPr>
                        <a:t>Process improvement:</a:t>
                      </a:r>
                    </a:p>
                    <a:p>
                      <a:pPr marL="171450" indent="-171450">
                        <a:buFont typeface="Arial" panose="020B0604020202020204" pitchFamily="34" charset="0"/>
                        <a:buChar char="•"/>
                      </a:pPr>
                      <a:r>
                        <a:rPr lang="en-US" sz="1200" dirty="0">
                          <a:solidFill>
                            <a:schemeClr val="tx1"/>
                          </a:solidFill>
                        </a:rPr>
                        <a:t>Data background complete</a:t>
                      </a:r>
                    </a:p>
                    <a:p>
                      <a:pPr marL="171450" indent="-171450">
                        <a:buFont typeface="Arial" panose="020B0604020202020204" pitchFamily="34" charset="0"/>
                        <a:buChar char="•"/>
                      </a:pPr>
                      <a:r>
                        <a:rPr lang="en-US" sz="1200" dirty="0">
                          <a:solidFill>
                            <a:schemeClr val="tx1"/>
                          </a:solidFill>
                        </a:rPr>
                        <a:t>POCs completed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Process improvement:</a:t>
                      </a:r>
                    </a:p>
                    <a:p>
                      <a:pPr marL="171450" indent="-171450">
                        <a:buFont typeface="Arial" panose="020B0604020202020204" pitchFamily="34" charset="0"/>
                        <a:buChar char="•"/>
                      </a:pPr>
                      <a:r>
                        <a:rPr lang="en-US" sz="1200" dirty="0">
                          <a:solidFill>
                            <a:schemeClr val="tx1"/>
                          </a:solidFill>
                        </a:rPr>
                        <a:t>POCs expanded to key divisions</a:t>
                      </a:r>
                    </a:p>
                    <a:p>
                      <a:pPr marL="171450" indent="-171450">
                        <a:buFont typeface="Arial" panose="020B0604020202020204" pitchFamily="34" charset="0"/>
                        <a:buChar char="•"/>
                      </a:pPr>
                      <a:r>
                        <a:rPr lang="en-US" sz="1200" dirty="0">
                          <a:solidFill>
                            <a:schemeClr val="tx1"/>
                          </a:solidFill>
                        </a:rPr>
                        <a:t>Efficiency FTE measures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Process improvement:</a:t>
                      </a:r>
                    </a:p>
                    <a:p>
                      <a:pPr marL="171450" indent="-171450">
                        <a:buFont typeface="Arial" panose="020B0604020202020204" pitchFamily="34" charset="0"/>
                        <a:buChar char="•"/>
                      </a:pPr>
                      <a:r>
                        <a:rPr lang="en-US" sz="1200" dirty="0">
                          <a:solidFill>
                            <a:schemeClr val="tx1"/>
                          </a:solidFill>
                        </a:rPr>
                        <a:t>Full implementation</a:t>
                      </a:r>
                    </a:p>
                    <a:p>
                      <a:pPr marL="171450" indent="-171450">
                        <a:buFont typeface="Arial" panose="020B0604020202020204" pitchFamily="34" charset="0"/>
                        <a:buChar char="•"/>
                      </a:pPr>
                      <a:r>
                        <a:rPr lang="en-US" sz="1200" dirty="0">
                          <a:solidFill>
                            <a:schemeClr val="tx1"/>
                          </a:solidFill>
                        </a:rPr>
                        <a:t>“New normal” FTE structure in 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606033"/>
                  </a:ext>
                </a:extLst>
              </a:tr>
              <a:tr h="370840">
                <a:tc>
                  <a:txBody>
                    <a:bodyPr/>
                    <a:lstStyle/>
                    <a:p>
                      <a:r>
                        <a:rPr lang="en-US" sz="1200" dirty="0">
                          <a:solidFill>
                            <a:schemeClr val="tx1"/>
                          </a:solidFill>
                        </a:rPr>
                        <a:t>PIP:</a:t>
                      </a:r>
                    </a:p>
                    <a:p>
                      <a:pPr marL="171450" indent="-171450">
                        <a:buFont typeface="Arial" panose="020B0604020202020204" pitchFamily="34" charset="0"/>
                        <a:buChar char="•"/>
                      </a:pPr>
                      <a:r>
                        <a:rPr lang="en-US" sz="1200" dirty="0">
                          <a:solidFill>
                            <a:schemeClr val="tx1"/>
                          </a:solidFill>
                        </a:rPr>
                        <a:t>Solid understanding of current situation</a:t>
                      </a:r>
                    </a:p>
                    <a:p>
                      <a:pPr marL="171450" indent="-171450">
                        <a:buFont typeface="Arial" panose="020B0604020202020204" pitchFamily="34" charset="0"/>
                        <a:buChar char="•"/>
                      </a:pPr>
                      <a:r>
                        <a:rPr lang="en-US" sz="1200" dirty="0">
                          <a:solidFill>
                            <a:schemeClr val="tx1"/>
                          </a:solidFill>
                        </a:rPr>
                        <a:t>Inputs gathered from all stakeholders</a:t>
                      </a:r>
                    </a:p>
                    <a:p>
                      <a:pPr marL="171450" indent="-171450">
                        <a:buFont typeface="Arial" panose="020B0604020202020204" pitchFamily="34" charset="0"/>
                        <a:buChar char="•"/>
                      </a:pPr>
                      <a:r>
                        <a:rPr lang="en-US" sz="1200" dirty="0">
                          <a:solidFill>
                            <a:schemeClr val="tx1"/>
                          </a:solidFill>
                        </a:rPr>
                        <a:t>Outlines of new plans tested in POCs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PIP:</a:t>
                      </a:r>
                    </a:p>
                    <a:p>
                      <a:pPr marL="171450" indent="-171450">
                        <a:buFont typeface="Arial" panose="020B0604020202020204" pitchFamily="34" charset="0"/>
                        <a:buChar char="•"/>
                      </a:pPr>
                      <a:r>
                        <a:rPr lang="en-US" sz="1200" dirty="0">
                          <a:solidFill>
                            <a:schemeClr val="tx1"/>
                          </a:solidFill>
                        </a:rPr>
                        <a:t>New PIP implemented across all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PIP:</a:t>
                      </a:r>
                    </a:p>
                    <a:p>
                      <a:pPr marL="171450" indent="-171450">
                        <a:buFont typeface="Arial" panose="020B0604020202020204" pitchFamily="34" charset="0"/>
                        <a:buChar char="•"/>
                      </a:pPr>
                      <a:r>
                        <a:rPr lang="en-US" sz="1200" dirty="0">
                          <a:solidFill>
                            <a:schemeClr val="tx1"/>
                          </a:solidFill>
                        </a:rPr>
                        <a:t>Iterative improvements based on feedback</a:t>
                      </a:r>
                    </a:p>
                    <a:p>
                      <a:pPr marL="171450" indent="-171450">
                        <a:buFont typeface="Arial" panose="020B0604020202020204" pitchFamily="34" charset="0"/>
                        <a:buChar char="•"/>
                      </a:pPr>
                      <a:r>
                        <a:rPr lang="en-US" sz="1200" dirty="0">
                          <a:solidFill>
                            <a:schemeClr val="tx1"/>
                          </a:solidFill>
                        </a:rPr>
                        <a:t>Data-driven approach to back up anecdotal 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808973"/>
                  </a:ext>
                </a:extLst>
              </a:tr>
              <a:tr h="370840">
                <a:tc>
                  <a:txBody>
                    <a:bodyPr/>
                    <a:lstStyle/>
                    <a:p>
                      <a:r>
                        <a:rPr lang="en-US" sz="1200" dirty="0">
                          <a:solidFill>
                            <a:schemeClr val="tx1"/>
                          </a:solidFill>
                        </a:rPr>
                        <a:t>Recognition:</a:t>
                      </a:r>
                    </a:p>
                    <a:p>
                      <a:pPr marL="171450" indent="-171450">
                        <a:buFont typeface="Arial" panose="020B0604020202020204" pitchFamily="34" charset="0"/>
                        <a:buChar char="•"/>
                      </a:pPr>
                      <a:r>
                        <a:rPr lang="en-US" sz="1200" dirty="0">
                          <a:solidFill>
                            <a:schemeClr val="tx1"/>
                          </a:solidFill>
                        </a:rPr>
                        <a:t>Org onboarded</a:t>
                      </a:r>
                    </a:p>
                    <a:p>
                      <a:pPr marL="171450" indent="-171450">
                        <a:buFont typeface="Arial" panose="020B0604020202020204" pitchFamily="34" charset="0"/>
                        <a:buChar char="•"/>
                      </a:pPr>
                      <a:r>
                        <a:rPr lang="en-US" sz="1200" dirty="0">
                          <a:solidFill>
                            <a:schemeClr val="tx1"/>
                          </a:solidFill>
                        </a:rPr>
                        <a:t>POCs completed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Recognition:</a:t>
                      </a:r>
                    </a:p>
                    <a:p>
                      <a:pPr marL="171450" indent="-171450">
                        <a:buFont typeface="Arial" panose="020B0604020202020204" pitchFamily="34" charset="0"/>
                        <a:buChar char="•"/>
                      </a:pPr>
                      <a:r>
                        <a:rPr lang="en-US" sz="1200" dirty="0">
                          <a:solidFill>
                            <a:schemeClr val="tx1"/>
                          </a:solidFill>
                        </a:rPr>
                        <a:t>New initiatives implemented across all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Recognition:</a:t>
                      </a:r>
                    </a:p>
                    <a:p>
                      <a:pPr marL="171450" indent="-171450">
                        <a:buFont typeface="Arial" panose="020B0604020202020204" pitchFamily="34" charset="0"/>
                        <a:buChar char="•"/>
                      </a:pPr>
                      <a:r>
                        <a:rPr lang="en-US" sz="1200" dirty="0">
                          <a:solidFill>
                            <a:schemeClr val="tx1"/>
                          </a:solidFill>
                        </a:rPr>
                        <a:t>Iterative improvements based on feedback</a:t>
                      </a:r>
                    </a:p>
                    <a:p>
                      <a:pPr marL="171450" indent="-171450">
                        <a:buFont typeface="Arial" panose="020B0604020202020204" pitchFamily="34" charset="0"/>
                        <a:buChar char="•"/>
                      </a:pPr>
                      <a:r>
                        <a:rPr lang="en-US" sz="1200" dirty="0">
                          <a:solidFill>
                            <a:schemeClr val="tx1"/>
                          </a:solidFill>
                        </a:rPr>
                        <a:t>Data-driven approach to back up anecdotal 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865718"/>
                  </a:ext>
                </a:extLst>
              </a:tr>
              <a:tr h="370840">
                <a:tc>
                  <a:txBody>
                    <a:bodyPr/>
                    <a:lstStyle/>
                    <a:p>
                      <a:r>
                        <a:rPr lang="en-US" sz="1200" dirty="0">
                          <a:solidFill>
                            <a:schemeClr val="tx1"/>
                          </a:solidFill>
                        </a:rPr>
                        <a:t>Overall:</a:t>
                      </a:r>
                    </a:p>
                    <a:p>
                      <a:pPr marL="171450" indent="-171450">
                        <a:buFont typeface="Arial" panose="020B0604020202020204" pitchFamily="34" charset="0"/>
                        <a:buChar char="•"/>
                      </a:pPr>
                      <a:r>
                        <a:rPr lang="en-US" sz="1200" dirty="0">
                          <a:solidFill>
                            <a:schemeClr val="tx1"/>
                          </a:solidFill>
                        </a:rPr>
                        <a:t>Effective PMO established</a:t>
                      </a:r>
                    </a:p>
                    <a:p>
                      <a:pPr marL="171450" indent="-171450">
                        <a:buFont typeface="Arial" panose="020B0604020202020204" pitchFamily="34" charset="0"/>
                        <a:buChar char="•"/>
                      </a:pPr>
                      <a:r>
                        <a:rPr lang="en-US" sz="1200" dirty="0">
                          <a:solidFill>
                            <a:schemeClr val="tx1"/>
                          </a:solidFill>
                        </a:rPr>
                        <a:t>Strategic and cultural buy-in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Overall:</a:t>
                      </a:r>
                    </a:p>
                    <a:p>
                      <a:pPr marL="171450" indent="-171450">
                        <a:buFont typeface="Arial" panose="020B0604020202020204" pitchFamily="34" charset="0"/>
                        <a:buChar char="•"/>
                      </a:pPr>
                      <a:r>
                        <a:rPr lang="en-US" sz="1200" dirty="0">
                          <a:solidFill>
                            <a:schemeClr val="tx1"/>
                          </a:solidFill>
                        </a:rPr>
                        <a:t>Systematic follow-up and tie-in to strategy 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Overall:</a:t>
                      </a:r>
                    </a:p>
                    <a:p>
                      <a:pPr marL="171450" indent="-171450">
                        <a:buFont typeface="Arial" panose="020B0604020202020204" pitchFamily="34" charset="0"/>
                        <a:buChar char="•"/>
                      </a:pPr>
                      <a:r>
                        <a:rPr lang="en-US" sz="1200" dirty="0">
                          <a:solidFill>
                            <a:schemeClr val="tx1"/>
                          </a:solidFill>
                        </a:rPr>
                        <a:t>“New normal”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43779"/>
                  </a:ext>
                </a:extLst>
              </a:tr>
            </a:tbl>
          </a:graphicData>
        </a:graphic>
      </p:graphicFrame>
    </p:spTree>
    <p:extLst>
      <p:ext uri="{BB962C8B-B14F-4D97-AF65-F5344CB8AC3E}">
        <p14:creationId xmlns:p14="http://schemas.microsoft.com/office/powerpoint/2010/main" val="29895791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58DD610-B72F-388E-1AB5-5A9713853D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03" progId="TCLayout.ActiveDocument.1">
                  <p:embed/>
                </p:oleObj>
              </mc:Choice>
              <mc:Fallback>
                <p:oleObj name="think-cell Slide" r:id="rId3" imgW="305" imgH="303" progId="TCLayout.ActiveDocument.1">
                  <p:embed/>
                  <p:pic>
                    <p:nvPicPr>
                      <p:cNvPr id="4" name="think-cell data - do not delete" hidden="1">
                        <a:extLst>
                          <a:ext uri="{FF2B5EF4-FFF2-40B4-BE49-F238E27FC236}">
                            <a16:creationId xmlns:a16="http://schemas.microsoft.com/office/drawing/2014/main" id="{F58DD610-B72F-388E-1AB5-5A9713853D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Title 17">
            <a:extLst>
              <a:ext uri="{FF2B5EF4-FFF2-40B4-BE49-F238E27FC236}">
                <a16:creationId xmlns:a16="http://schemas.microsoft.com/office/drawing/2014/main" id="{328323D9-5481-31DF-D713-6D902934BBD1}"/>
              </a:ext>
            </a:extLst>
          </p:cNvPr>
          <p:cNvSpPr>
            <a:spLocks noGrp="1"/>
          </p:cNvSpPr>
          <p:nvPr>
            <p:ph type="title"/>
          </p:nvPr>
        </p:nvSpPr>
        <p:spPr/>
        <p:txBody>
          <a:bodyPr/>
          <a:lstStyle/>
          <a:p>
            <a:r>
              <a:rPr lang="en-US" dirty="0"/>
              <a:t>Several actions will secure momentum in next 6-8 months and lay foundation for realizing value</a:t>
            </a:r>
          </a:p>
        </p:txBody>
      </p:sp>
      <p:sp>
        <p:nvSpPr>
          <p:cNvPr id="28" name="Text Placeholder 27">
            <a:extLst>
              <a:ext uri="{FF2B5EF4-FFF2-40B4-BE49-F238E27FC236}">
                <a16:creationId xmlns:a16="http://schemas.microsoft.com/office/drawing/2014/main" id="{F12F7303-A482-C1EE-B552-815BF50C7215}"/>
              </a:ext>
            </a:extLst>
          </p:cNvPr>
          <p:cNvSpPr>
            <a:spLocks noGrp="1"/>
          </p:cNvSpPr>
          <p:nvPr>
            <p:ph type="body" sz="quarter" idx="17"/>
          </p:nvPr>
        </p:nvSpPr>
        <p:spPr/>
        <p:txBody>
          <a:bodyPr/>
          <a:lstStyle/>
          <a:p>
            <a:endParaRPr lang="en-US"/>
          </a:p>
        </p:txBody>
      </p:sp>
      <p:sp>
        <p:nvSpPr>
          <p:cNvPr id="5" name="object 5"/>
          <p:cNvSpPr/>
          <p:nvPr/>
        </p:nvSpPr>
        <p:spPr>
          <a:xfrm>
            <a:off x="1872964" y="1522014"/>
            <a:ext cx="9761822" cy="244141"/>
          </a:xfrm>
          <a:prstGeom prst="rightArrow">
            <a:avLst/>
          </a:prstGeom>
          <a:solidFill>
            <a:schemeClr val="bg1">
              <a:lumMod val="75000"/>
            </a:schemeClr>
          </a:solidFill>
          <a:ln>
            <a:solidFill>
              <a:schemeClr val="bg1">
                <a:lumMod val="75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6" name="object 6"/>
          <p:cNvSpPr/>
          <p:nvPr/>
        </p:nvSpPr>
        <p:spPr>
          <a:xfrm>
            <a:off x="1872963"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7" name="object 7"/>
          <p:cNvSpPr/>
          <p:nvPr/>
        </p:nvSpPr>
        <p:spPr>
          <a:xfrm>
            <a:off x="3315259"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8" name="object 8"/>
          <p:cNvSpPr/>
          <p:nvPr/>
        </p:nvSpPr>
        <p:spPr>
          <a:xfrm>
            <a:off x="9084443"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9" name="object 9"/>
          <p:cNvSpPr/>
          <p:nvPr/>
        </p:nvSpPr>
        <p:spPr>
          <a:xfrm>
            <a:off x="10526740"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10" name="object 10"/>
          <p:cNvSpPr/>
          <p:nvPr/>
        </p:nvSpPr>
        <p:spPr>
          <a:xfrm>
            <a:off x="7642147"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11" name="object 11"/>
          <p:cNvSpPr txBox="1"/>
          <p:nvPr/>
        </p:nvSpPr>
        <p:spPr>
          <a:xfrm>
            <a:off x="5815036"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err="1">
                <a:latin typeface="Arial" panose="020B0604020202020204" pitchFamily="34" charset="0"/>
                <a:cs typeface="Arial" panose="020B0604020202020204" pitchFamily="34" charset="0"/>
              </a:rPr>
              <a:t>Sep</a:t>
            </a:r>
            <a:r>
              <a:rPr lang="da-DK" sz="1200" spc="-20" dirty="0">
                <a:latin typeface="Arial" panose="020B0604020202020204" pitchFamily="34" charset="0"/>
                <a:cs typeface="Arial" panose="020B0604020202020204" pitchFamily="34" charset="0"/>
              </a:rPr>
              <a:t> 2025</a:t>
            </a:r>
            <a:endParaRPr sz="1200" dirty="0">
              <a:latin typeface="Arial" panose="020B0604020202020204" pitchFamily="34" charset="0"/>
              <a:cs typeface="Arial" panose="020B0604020202020204" pitchFamily="34" charset="0"/>
            </a:endParaRPr>
          </a:p>
        </p:txBody>
      </p:sp>
      <p:sp>
        <p:nvSpPr>
          <p:cNvPr id="12" name="object 12"/>
          <p:cNvSpPr txBox="1"/>
          <p:nvPr/>
        </p:nvSpPr>
        <p:spPr>
          <a:xfrm>
            <a:off x="1488151"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err="1">
                <a:latin typeface="Arial" panose="020B0604020202020204" pitchFamily="34" charset="0"/>
                <a:cs typeface="Arial" panose="020B0604020202020204" pitchFamily="34" charset="0"/>
              </a:rPr>
              <a:t>Dec</a:t>
            </a:r>
            <a:r>
              <a:rPr lang="da-DK" sz="1200" spc="-20" dirty="0">
                <a:latin typeface="Arial" panose="020B0604020202020204" pitchFamily="34" charset="0"/>
                <a:cs typeface="Arial" panose="020B0604020202020204" pitchFamily="34" charset="0"/>
              </a:rPr>
              <a:t> 2024</a:t>
            </a:r>
            <a:endParaRPr sz="1200" dirty="0">
              <a:latin typeface="Arial" panose="020B0604020202020204" pitchFamily="34" charset="0"/>
              <a:cs typeface="Arial" panose="020B0604020202020204" pitchFamily="34" charset="0"/>
            </a:endParaRPr>
          </a:p>
        </p:txBody>
      </p:sp>
      <p:sp>
        <p:nvSpPr>
          <p:cNvPr id="13" name="object 13"/>
          <p:cNvSpPr txBox="1"/>
          <p:nvPr/>
        </p:nvSpPr>
        <p:spPr>
          <a:xfrm>
            <a:off x="8699626"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a:latin typeface="Arial" panose="020B0604020202020204" pitchFamily="34" charset="0"/>
                <a:cs typeface="Arial" panose="020B0604020202020204" pitchFamily="34" charset="0"/>
              </a:rPr>
              <a:t>Mar 2026</a:t>
            </a:r>
            <a:endParaRPr sz="1200" dirty="0">
              <a:latin typeface="Arial" panose="020B0604020202020204" pitchFamily="34" charset="0"/>
              <a:cs typeface="Arial" panose="020B0604020202020204" pitchFamily="34" charset="0"/>
            </a:endParaRPr>
          </a:p>
        </p:txBody>
      </p:sp>
      <p:sp>
        <p:nvSpPr>
          <p:cNvPr id="14" name="object 14"/>
          <p:cNvSpPr txBox="1"/>
          <p:nvPr/>
        </p:nvSpPr>
        <p:spPr>
          <a:xfrm>
            <a:off x="10141924" y="1305989"/>
            <a:ext cx="756000" cy="197490"/>
          </a:xfrm>
          <a:prstGeom prst="rect">
            <a:avLst/>
          </a:prstGeom>
        </p:spPr>
        <p:txBody>
          <a:bodyPr vert="horz" wrap="square" lIns="0" tIns="12700" rIns="0" bIns="0" rtlCol="0">
            <a:spAutoFit/>
          </a:bodyPr>
          <a:lstStyle/>
          <a:p>
            <a:pPr marL="12700" algn="ctr">
              <a:spcBef>
                <a:spcPts val="100"/>
              </a:spcBef>
            </a:pPr>
            <a:r>
              <a:rPr lang="da-DK" sz="1200" spc="-10" dirty="0">
                <a:latin typeface="Arial" panose="020B0604020202020204" pitchFamily="34" charset="0"/>
                <a:cs typeface="Arial" panose="020B0604020202020204" pitchFamily="34" charset="0"/>
              </a:rPr>
              <a:t>Mid-2026</a:t>
            </a:r>
            <a:endParaRPr sz="1200" dirty="0">
              <a:latin typeface="Arial" panose="020B0604020202020204" pitchFamily="34" charset="0"/>
              <a:cs typeface="Arial" panose="020B0604020202020204" pitchFamily="34" charset="0"/>
            </a:endParaRPr>
          </a:p>
        </p:txBody>
      </p:sp>
      <p:sp>
        <p:nvSpPr>
          <p:cNvPr id="15" name="object 15"/>
          <p:cNvSpPr txBox="1"/>
          <p:nvPr/>
        </p:nvSpPr>
        <p:spPr>
          <a:xfrm>
            <a:off x="7257331"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err="1">
                <a:latin typeface="Arial" panose="020B0604020202020204" pitchFamily="34" charset="0"/>
                <a:cs typeface="Arial" panose="020B0604020202020204" pitchFamily="34" charset="0"/>
              </a:rPr>
              <a:t>Dec</a:t>
            </a:r>
            <a:r>
              <a:rPr lang="da-DK" sz="1200" spc="-20" dirty="0">
                <a:latin typeface="Arial" panose="020B0604020202020204" pitchFamily="34" charset="0"/>
                <a:cs typeface="Arial" panose="020B0604020202020204" pitchFamily="34" charset="0"/>
              </a:rPr>
              <a:t> 2025</a:t>
            </a:r>
            <a:endParaRPr sz="1200" dirty="0">
              <a:latin typeface="Arial" panose="020B0604020202020204" pitchFamily="34" charset="0"/>
              <a:cs typeface="Arial" panose="020B0604020202020204" pitchFamily="34" charset="0"/>
            </a:endParaRPr>
          </a:p>
        </p:txBody>
      </p:sp>
      <p:sp>
        <p:nvSpPr>
          <p:cNvPr id="16" name="object 16"/>
          <p:cNvSpPr txBox="1"/>
          <p:nvPr/>
        </p:nvSpPr>
        <p:spPr>
          <a:xfrm>
            <a:off x="2930446"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a:latin typeface="Arial" panose="020B0604020202020204" pitchFamily="34" charset="0"/>
                <a:cs typeface="Arial" panose="020B0604020202020204" pitchFamily="34" charset="0"/>
              </a:rPr>
              <a:t>Mar 2025</a:t>
            </a:r>
            <a:endParaRPr lang="da-DK" sz="1200" dirty="0">
              <a:latin typeface="Arial" panose="020B0604020202020204" pitchFamily="34" charset="0"/>
              <a:cs typeface="Arial" panose="020B0604020202020204" pitchFamily="34" charset="0"/>
            </a:endParaRPr>
          </a:p>
        </p:txBody>
      </p:sp>
      <p:sp>
        <p:nvSpPr>
          <p:cNvPr id="17" name="object 17"/>
          <p:cNvSpPr txBox="1"/>
          <p:nvPr/>
        </p:nvSpPr>
        <p:spPr>
          <a:xfrm>
            <a:off x="4372741"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a:latin typeface="Arial" panose="020B0604020202020204" pitchFamily="34" charset="0"/>
                <a:cs typeface="Arial" panose="020B0604020202020204" pitchFamily="34" charset="0"/>
              </a:rPr>
              <a:t>Jun 2025</a:t>
            </a:r>
            <a:endParaRPr sz="1200" dirty="0">
              <a:latin typeface="Arial" panose="020B0604020202020204" pitchFamily="34" charset="0"/>
              <a:cs typeface="Arial" panose="020B0604020202020204" pitchFamily="34" charset="0"/>
            </a:endParaRPr>
          </a:p>
        </p:txBody>
      </p:sp>
      <p:sp>
        <p:nvSpPr>
          <p:cNvPr id="19" name="object 19"/>
          <p:cNvSpPr/>
          <p:nvPr/>
        </p:nvSpPr>
        <p:spPr>
          <a:xfrm>
            <a:off x="4757555"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20" name="object 20"/>
          <p:cNvSpPr/>
          <p:nvPr/>
        </p:nvSpPr>
        <p:spPr>
          <a:xfrm>
            <a:off x="6199851" y="1518084"/>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30" name="object 30"/>
          <p:cNvSpPr/>
          <p:nvPr/>
        </p:nvSpPr>
        <p:spPr>
          <a:xfrm>
            <a:off x="1888161" y="3348386"/>
            <a:ext cx="1687471" cy="518242"/>
          </a:xfrm>
          <a:custGeom>
            <a:avLst/>
            <a:gdLst/>
            <a:ahLst/>
            <a:cxnLst/>
            <a:rect l="l" t="t" r="r" b="b"/>
            <a:pathLst>
              <a:path w="1370329" h="421004">
                <a:moveTo>
                  <a:pt x="1370076" y="210311"/>
                </a:moveTo>
                <a:lnTo>
                  <a:pt x="1242060" y="0"/>
                </a:lnTo>
                <a:lnTo>
                  <a:pt x="0" y="0"/>
                </a:lnTo>
                <a:lnTo>
                  <a:pt x="0" y="420624"/>
                </a:lnTo>
                <a:lnTo>
                  <a:pt x="1242060" y="420623"/>
                </a:lnTo>
                <a:lnTo>
                  <a:pt x="1370076" y="210311"/>
                </a:lnTo>
                <a:close/>
              </a:path>
            </a:pathLst>
          </a:custGeom>
          <a:solidFill>
            <a:schemeClr val="accent4"/>
          </a:solidFill>
        </p:spPr>
        <p:txBody>
          <a:bodyPr wrap="square" lIns="91440" tIns="91440" rIns="91440" bIns="91440" rtlCol="0" anchor="ctr" anchorCtr="0"/>
          <a:lstStyle/>
          <a:p>
            <a:pPr marL="12700" marR="5080">
              <a:spcBef>
                <a:spcPts val="100"/>
              </a:spcBef>
            </a:pPr>
            <a:r>
              <a:rPr lang="en-IN" sz="1200" b="1" spc="-10" dirty="0">
                <a:solidFill>
                  <a:schemeClr val="bg1"/>
                </a:solidFill>
                <a:latin typeface="Arial" panose="020B0604020202020204" pitchFamily="34" charset="0"/>
                <a:cs typeface="Arial" panose="020B0604020202020204" pitchFamily="34" charset="0"/>
              </a:rPr>
              <a:t>Prepare org</a:t>
            </a:r>
          </a:p>
        </p:txBody>
      </p:sp>
      <p:sp>
        <p:nvSpPr>
          <p:cNvPr id="44" name="object 44"/>
          <p:cNvSpPr txBox="1"/>
          <p:nvPr/>
        </p:nvSpPr>
        <p:spPr>
          <a:xfrm>
            <a:off x="3552888" y="5345681"/>
            <a:ext cx="3589201" cy="197490"/>
          </a:xfrm>
          <a:prstGeom prst="rect">
            <a:avLst/>
          </a:prstGeom>
        </p:spPr>
        <p:txBody>
          <a:bodyPr vert="horz" wrap="square" lIns="0" tIns="12700" rIns="0" bIns="0" rtlCol="0">
            <a:spAutoFit/>
          </a:bodyPr>
          <a:lstStyle/>
          <a:p>
            <a:pPr marL="12700">
              <a:spcBef>
                <a:spcPts val="100"/>
              </a:spcBef>
            </a:pPr>
            <a:endParaRPr sz="1200" dirty="0">
              <a:latin typeface="Arial" panose="020B0604020202020204" pitchFamily="34" charset="0"/>
              <a:cs typeface="Arial" panose="020B0604020202020204" pitchFamily="34" charset="0"/>
            </a:endParaRPr>
          </a:p>
        </p:txBody>
      </p:sp>
      <p:sp>
        <p:nvSpPr>
          <p:cNvPr id="43" name="object 43"/>
          <p:cNvSpPr/>
          <p:nvPr/>
        </p:nvSpPr>
        <p:spPr>
          <a:xfrm>
            <a:off x="7543921" y="5301424"/>
            <a:ext cx="4179582" cy="518242"/>
          </a:xfrm>
          <a:custGeom>
            <a:avLst/>
            <a:gdLst/>
            <a:ahLst/>
            <a:cxnLst/>
            <a:rect l="l" t="t" r="r" b="b"/>
            <a:pathLst>
              <a:path w="3394075" h="421004">
                <a:moveTo>
                  <a:pt x="3393948" y="210311"/>
                </a:moveTo>
                <a:lnTo>
                  <a:pt x="3235452" y="0"/>
                </a:lnTo>
                <a:lnTo>
                  <a:pt x="0" y="0"/>
                </a:lnTo>
                <a:lnTo>
                  <a:pt x="0" y="420624"/>
                </a:lnTo>
                <a:lnTo>
                  <a:pt x="3235452" y="420623"/>
                </a:lnTo>
                <a:lnTo>
                  <a:pt x="3393948" y="210311"/>
                </a:lnTo>
                <a:close/>
              </a:path>
            </a:pathLst>
          </a:custGeom>
          <a:solidFill>
            <a:schemeClr val="accent2"/>
          </a:solidFill>
        </p:spPr>
        <p:txBody>
          <a:bodyPr wrap="square" lIns="0" tIns="0" rIns="0" bIns="0" rtlCol="0" anchor="ctr" anchorCtr="0"/>
          <a:lstStyle/>
          <a:p>
            <a:pPr marL="56515">
              <a:buClr>
                <a:srgbClr val="177A57"/>
              </a:buClr>
              <a:tabLst>
                <a:tab pos="231140" algn="l"/>
              </a:tabLst>
            </a:pPr>
            <a:r>
              <a:rPr lang="en-US" sz="1200" b="1" dirty="0">
                <a:solidFill>
                  <a:schemeClr val="bg1"/>
                </a:solidFill>
                <a:latin typeface="Arial" panose="020B0604020202020204" pitchFamily="34" charset="0"/>
                <a:cs typeface="Arial" panose="020B0604020202020204" pitchFamily="34" charset="0"/>
              </a:rPr>
              <a:t>Begin implementation</a:t>
            </a:r>
          </a:p>
        </p:txBody>
      </p:sp>
      <p:sp>
        <p:nvSpPr>
          <p:cNvPr id="45" name="object 45"/>
          <p:cNvSpPr/>
          <p:nvPr/>
        </p:nvSpPr>
        <p:spPr>
          <a:xfrm>
            <a:off x="3909157" y="5863923"/>
            <a:ext cx="5055378" cy="518242"/>
          </a:xfrm>
          <a:custGeom>
            <a:avLst/>
            <a:gdLst/>
            <a:ahLst/>
            <a:cxnLst/>
            <a:rect l="l" t="t" r="r" b="b"/>
            <a:pathLst>
              <a:path w="4105275" h="421004">
                <a:moveTo>
                  <a:pt x="4104894" y="210311"/>
                </a:moveTo>
                <a:lnTo>
                  <a:pt x="3925824" y="0"/>
                </a:lnTo>
                <a:lnTo>
                  <a:pt x="0" y="0"/>
                </a:lnTo>
                <a:lnTo>
                  <a:pt x="0" y="420624"/>
                </a:lnTo>
                <a:lnTo>
                  <a:pt x="3925824" y="420623"/>
                </a:lnTo>
                <a:lnTo>
                  <a:pt x="4104894" y="210311"/>
                </a:lnTo>
                <a:close/>
              </a:path>
            </a:pathLst>
          </a:custGeom>
          <a:solidFill>
            <a:schemeClr val="accent2"/>
          </a:solidFill>
        </p:spPr>
        <p:txBody>
          <a:bodyPr wrap="square" lIns="0" tIns="0" rIns="0" bIns="0" rtlCol="0" anchor="ctr" anchorCtr="0"/>
          <a:lstStyle/>
          <a:p>
            <a:pPr marL="56515">
              <a:buClr>
                <a:srgbClr val="177A57"/>
              </a:buClr>
              <a:tabLst>
                <a:tab pos="231140" algn="l"/>
              </a:tabLst>
            </a:pPr>
            <a:r>
              <a:rPr lang="en-US" sz="1200" b="1" dirty="0">
                <a:solidFill>
                  <a:schemeClr val="bg1"/>
                </a:solidFill>
                <a:latin typeface="Arial" panose="020B0604020202020204" pitchFamily="34" charset="0"/>
                <a:cs typeface="Arial" panose="020B0604020202020204" pitchFamily="34" charset="0"/>
              </a:rPr>
              <a:t>Co-create PIP and recognition initiatives</a:t>
            </a:r>
          </a:p>
        </p:txBody>
      </p:sp>
      <p:sp>
        <p:nvSpPr>
          <p:cNvPr id="39" name="object 39"/>
          <p:cNvSpPr/>
          <p:nvPr/>
        </p:nvSpPr>
        <p:spPr>
          <a:xfrm>
            <a:off x="2931187" y="4561898"/>
            <a:ext cx="2020276" cy="518242"/>
          </a:xfrm>
          <a:custGeom>
            <a:avLst/>
            <a:gdLst/>
            <a:ahLst/>
            <a:cxnLst/>
            <a:rect l="l" t="t" r="r" b="b"/>
            <a:pathLst>
              <a:path w="1370329" h="421004">
                <a:moveTo>
                  <a:pt x="1370076" y="210311"/>
                </a:moveTo>
                <a:lnTo>
                  <a:pt x="1242060" y="0"/>
                </a:lnTo>
                <a:lnTo>
                  <a:pt x="0" y="0"/>
                </a:lnTo>
                <a:lnTo>
                  <a:pt x="0" y="420624"/>
                </a:lnTo>
                <a:lnTo>
                  <a:pt x="1242060" y="420623"/>
                </a:lnTo>
                <a:lnTo>
                  <a:pt x="1370076" y="210311"/>
                </a:lnTo>
                <a:close/>
              </a:path>
            </a:pathLst>
          </a:custGeom>
          <a:solidFill>
            <a:schemeClr val="accent4"/>
          </a:solidFill>
        </p:spPr>
        <p:txBody>
          <a:bodyPr wrap="square" lIns="91440" tIns="91440" rIns="91440" bIns="91440" rtlCol="0" anchor="ctr" anchorCtr="0"/>
          <a:lstStyle/>
          <a:p>
            <a:pPr marL="12700" marR="5080">
              <a:spcBef>
                <a:spcPts val="100"/>
              </a:spcBef>
            </a:pPr>
            <a:r>
              <a:rPr lang="en-IN" sz="1200" b="1" spc="-10" dirty="0">
                <a:solidFill>
                  <a:schemeClr val="bg1"/>
                </a:solidFill>
                <a:latin typeface="Arial" panose="020B0604020202020204" pitchFamily="34" charset="0"/>
                <a:cs typeface="Arial" panose="020B0604020202020204" pitchFamily="34" charset="0"/>
              </a:rPr>
              <a:t>Run IT framework project</a:t>
            </a:r>
          </a:p>
        </p:txBody>
      </p:sp>
      <p:sp>
        <p:nvSpPr>
          <p:cNvPr id="41" name="object 41"/>
          <p:cNvSpPr/>
          <p:nvPr/>
        </p:nvSpPr>
        <p:spPr>
          <a:xfrm>
            <a:off x="4786604" y="4561898"/>
            <a:ext cx="5810652" cy="518242"/>
          </a:xfrm>
          <a:prstGeom prst="chevron">
            <a:avLst>
              <a:gd name="adj" fmla="val 37397"/>
            </a:avLst>
          </a:prstGeom>
          <a:solidFill>
            <a:schemeClr val="accent4"/>
          </a:solidFill>
        </p:spPr>
        <p:txBody>
          <a:bodyPr wrap="square" lIns="91440" tIns="91440" rIns="91440" bIns="91440" rtlCol="0" anchor="ctr" anchorCtr="0"/>
          <a:lstStyle/>
          <a:p>
            <a:pPr marL="12700" marR="5080">
              <a:spcBef>
                <a:spcPts val="100"/>
              </a:spcBef>
            </a:pPr>
            <a:r>
              <a:rPr lang="en-US" sz="1200" b="1" spc="-10" dirty="0">
                <a:solidFill>
                  <a:schemeClr val="bg1"/>
                </a:solidFill>
                <a:latin typeface="Arial" panose="020B0604020202020204" pitchFamily="34" charset="0"/>
                <a:cs typeface="Arial" panose="020B0604020202020204" pitchFamily="34" charset="0"/>
              </a:rPr>
              <a:t>Implement new integrated IT solution</a:t>
            </a:r>
          </a:p>
          <a:p>
            <a:pPr marL="231140" marR="5080" indent="-174625">
              <a:spcBef>
                <a:spcPts val="100"/>
              </a:spcBef>
              <a:buClr>
                <a:schemeClr val="tx1"/>
              </a:buClr>
              <a:buChar char="•"/>
              <a:tabLst>
                <a:tab pos="231140" algn="l"/>
              </a:tabLst>
            </a:pPr>
            <a:r>
              <a:rPr lang="en-US" sz="1200" dirty="0">
                <a:solidFill>
                  <a:schemeClr val="bg1"/>
                </a:solidFill>
                <a:latin typeface="Arial" panose="020B0604020202020204" pitchFamily="34" charset="0"/>
                <a:cs typeface="Arial" panose="020B0604020202020204" pitchFamily="34" charset="0"/>
              </a:rPr>
              <a:t>Paced implementation according to provider capabilities</a:t>
            </a:r>
          </a:p>
        </p:txBody>
      </p:sp>
      <p:sp>
        <p:nvSpPr>
          <p:cNvPr id="47" name="object 47"/>
          <p:cNvSpPr/>
          <p:nvPr/>
        </p:nvSpPr>
        <p:spPr>
          <a:xfrm>
            <a:off x="3525469" y="2741630"/>
            <a:ext cx="3334674" cy="518242"/>
          </a:xfrm>
          <a:prstGeom prst="chevron">
            <a:avLst>
              <a:gd name="adj" fmla="val 27423"/>
            </a:avLst>
          </a:prstGeom>
          <a:solidFill>
            <a:schemeClr val="accent4"/>
          </a:solidFill>
        </p:spPr>
        <p:txBody>
          <a:bodyPr wrap="square" lIns="91440" tIns="0" rIns="0" bIns="0" rtlCol="0" anchor="ctr" anchorCtr="0"/>
          <a:lstStyle/>
          <a:p>
            <a:pPr marL="12700">
              <a:spcBef>
                <a:spcPts val="100"/>
              </a:spcBef>
            </a:pPr>
            <a:r>
              <a:rPr lang="en-US" sz="1200" b="1" dirty="0">
                <a:solidFill>
                  <a:schemeClr val="bg1"/>
                </a:solidFill>
                <a:latin typeface="Arial" panose="020B0604020202020204" pitchFamily="34" charset="0"/>
                <a:cs typeface="Arial" panose="020B0604020202020204" pitchFamily="34" charset="0"/>
              </a:rPr>
              <a:t>Map all processes</a:t>
            </a:r>
            <a:endParaRPr lang="en-US" sz="1200" spc="-25" dirty="0">
              <a:solidFill>
                <a:schemeClr val="bg1"/>
              </a:solidFill>
              <a:latin typeface="Arial" panose="020B0604020202020204" pitchFamily="34" charset="0"/>
              <a:cs typeface="Arial" panose="020B0604020202020204" pitchFamily="34" charset="0"/>
            </a:endParaRPr>
          </a:p>
        </p:txBody>
      </p:sp>
      <p:sp>
        <p:nvSpPr>
          <p:cNvPr id="50" name="object 50"/>
          <p:cNvSpPr/>
          <p:nvPr/>
        </p:nvSpPr>
        <p:spPr>
          <a:xfrm>
            <a:off x="1888161" y="2741630"/>
            <a:ext cx="1756201" cy="518242"/>
          </a:xfrm>
          <a:prstGeom prst="homePlate">
            <a:avLst>
              <a:gd name="adj" fmla="val 27615"/>
            </a:avLst>
          </a:prstGeom>
          <a:solidFill>
            <a:schemeClr val="accent4"/>
          </a:solidFill>
        </p:spPr>
        <p:txBody>
          <a:bodyPr wrap="square" lIns="91440" tIns="91440" rIns="91440" bIns="91440" rtlCol="0" anchor="ctr" anchorCtr="0"/>
          <a:lstStyle/>
          <a:p>
            <a:pPr marL="12700" marR="5080">
              <a:spcBef>
                <a:spcPts val="100"/>
              </a:spcBef>
            </a:pPr>
            <a:r>
              <a:rPr lang="en-IN" sz="1200" b="1" spc="-10" dirty="0">
                <a:solidFill>
                  <a:schemeClr val="bg1"/>
                </a:solidFill>
                <a:latin typeface="Arial" panose="020B0604020202020204" pitchFamily="34" charset="0"/>
                <a:cs typeface="Arial" panose="020B0604020202020204" pitchFamily="34" charset="0"/>
              </a:rPr>
              <a:t>Gather data</a:t>
            </a:r>
          </a:p>
        </p:txBody>
      </p:sp>
      <p:sp>
        <p:nvSpPr>
          <p:cNvPr id="31" name="object 31"/>
          <p:cNvSpPr/>
          <p:nvPr/>
        </p:nvSpPr>
        <p:spPr>
          <a:xfrm>
            <a:off x="7310672" y="1794508"/>
            <a:ext cx="3286583" cy="770094"/>
          </a:xfrm>
          <a:custGeom>
            <a:avLst/>
            <a:gdLst/>
            <a:ahLst/>
            <a:cxnLst/>
            <a:rect l="l" t="t" r="r" b="b"/>
            <a:pathLst>
              <a:path w="2668904" h="692150">
                <a:moveTo>
                  <a:pt x="2668524" y="345948"/>
                </a:moveTo>
                <a:lnTo>
                  <a:pt x="2542794" y="0"/>
                </a:lnTo>
                <a:lnTo>
                  <a:pt x="0" y="0"/>
                </a:lnTo>
                <a:lnTo>
                  <a:pt x="0" y="691896"/>
                </a:lnTo>
                <a:lnTo>
                  <a:pt x="2542794" y="691896"/>
                </a:lnTo>
                <a:lnTo>
                  <a:pt x="2668524" y="345948"/>
                </a:lnTo>
                <a:close/>
              </a:path>
            </a:pathLst>
          </a:custGeom>
          <a:solidFill>
            <a:schemeClr val="bg1">
              <a:lumMod val="95000"/>
            </a:schemeClr>
          </a:solidFill>
        </p:spPr>
        <p:txBody>
          <a:bodyPr wrap="square" lIns="91440" tIns="91440" rIns="91440" bIns="91440" rtlCol="0"/>
          <a:lstStyle/>
          <a:p>
            <a:pPr marL="12700" marR="5080">
              <a:spcBef>
                <a:spcPts val="100"/>
              </a:spcBef>
            </a:pPr>
            <a:r>
              <a:rPr lang="en-US" sz="1200" b="1" dirty="0">
                <a:latin typeface="Arial" panose="020B0604020202020204" pitchFamily="34" charset="0"/>
                <a:cs typeface="Arial" panose="020B0604020202020204" pitchFamily="34" charset="0"/>
              </a:rPr>
              <a:t>Executive</a:t>
            </a:r>
            <a:r>
              <a:rPr lang="en-US" sz="1200" b="1" spc="-3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body</a:t>
            </a:r>
            <a:r>
              <a:rPr lang="en-US" sz="1200" b="1" spc="-4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handling</a:t>
            </a:r>
            <a:r>
              <a:rPr lang="en-US" sz="1200" b="1" spc="-30" dirty="0">
                <a:latin typeface="Arial" panose="020B0604020202020204" pitchFamily="34" charset="0"/>
                <a:cs typeface="Arial" panose="020B0604020202020204" pitchFamily="34" charset="0"/>
              </a:rPr>
              <a:t> </a:t>
            </a:r>
            <a:r>
              <a:rPr lang="en-US" sz="1200" b="1" spc="-10" dirty="0">
                <a:latin typeface="Arial" panose="020B0604020202020204" pitchFamily="34" charset="0"/>
                <a:cs typeface="Arial" panose="020B0604020202020204" pitchFamily="34" charset="0"/>
              </a:rPr>
              <a:t>permanent tasks</a:t>
            </a:r>
            <a:endParaRPr lang="en-US" sz="1200" dirty="0">
              <a:latin typeface="Arial" panose="020B0604020202020204" pitchFamily="34" charset="0"/>
              <a:cs typeface="Arial" panose="020B0604020202020204" pitchFamily="34" charset="0"/>
            </a:endParaRPr>
          </a:p>
          <a:p>
            <a:pPr marL="186690" indent="-173990">
              <a:spcBef>
                <a:spcPts val="100"/>
              </a:spcBef>
              <a:buClr>
                <a:schemeClr val="accent1"/>
              </a:buClr>
              <a:buChar char="•"/>
              <a:tabLst>
                <a:tab pos="186690" algn="l"/>
              </a:tabLst>
            </a:pPr>
            <a:r>
              <a:rPr lang="en-US" sz="1200" dirty="0">
                <a:latin typeface="Arial" panose="020B0604020202020204" pitchFamily="34" charset="0"/>
                <a:cs typeface="Arial" panose="020B0604020202020204" pitchFamily="34" charset="0"/>
              </a:rPr>
              <a:t>Assessment, follow-up</a:t>
            </a:r>
          </a:p>
          <a:p>
            <a:pPr marL="186690" indent="-173990">
              <a:spcBef>
                <a:spcPts val="100"/>
              </a:spcBef>
              <a:buClr>
                <a:schemeClr val="accent1"/>
              </a:buClr>
              <a:buChar char="•"/>
              <a:tabLst>
                <a:tab pos="186690" algn="l"/>
              </a:tabLst>
            </a:pPr>
            <a:r>
              <a:rPr lang="en-US" sz="1200" dirty="0">
                <a:latin typeface="Arial" panose="020B0604020202020204" pitchFamily="34" charset="0"/>
                <a:cs typeface="Arial" panose="020B0604020202020204" pitchFamily="34" charset="0"/>
              </a:rPr>
              <a:t>Decision-support for steering committee</a:t>
            </a:r>
          </a:p>
        </p:txBody>
      </p:sp>
      <p:sp>
        <p:nvSpPr>
          <p:cNvPr id="34" name="object 34"/>
          <p:cNvSpPr/>
          <p:nvPr/>
        </p:nvSpPr>
        <p:spPr>
          <a:xfrm>
            <a:off x="2854697" y="1800325"/>
            <a:ext cx="4456602" cy="758461"/>
          </a:xfrm>
          <a:custGeom>
            <a:avLst/>
            <a:gdLst/>
            <a:ahLst/>
            <a:cxnLst/>
            <a:rect l="l" t="t" r="r" b="b"/>
            <a:pathLst>
              <a:path w="3133090" h="621030">
                <a:moveTo>
                  <a:pt x="3132582" y="310896"/>
                </a:moveTo>
                <a:lnTo>
                  <a:pt x="2984754" y="0"/>
                </a:lnTo>
                <a:lnTo>
                  <a:pt x="0" y="0"/>
                </a:lnTo>
                <a:lnTo>
                  <a:pt x="0" y="621030"/>
                </a:lnTo>
                <a:lnTo>
                  <a:pt x="2984754" y="621030"/>
                </a:lnTo>
                <a:lnTo>
                  <a:pt x="3132582" y="310896"/>
                </a:lnTo>
                <a:close/>
              </a:path>
            </a:pathLst>
          </a:custGeom>
          <a:solidFill>
            <a:schemeClr val="bg1">
              <a:lumMod val="95000"/>
            </a:schemeClr>
          </a:solidFill>
        </p:spPr>
        <p:txBody>
          <a:bodyPr wrap="square" lIns="91440" tIns="91440" rIns="91440" bIns="91440" rtlCol="0"/>
          <a:lstStyle/>
          <a:p>
            <a:pPr marL="12700">
              <a:spcBef>
                <a:spcPts val="100"/>
              </a:spcBef>
            </a:pPr>
            <a:r>
              <a:rPr lang="en-US" sz="1200" b="1" dirty="0">
                <a:latin typeface="Arial" panose="020B0604020202020204" pitchFamily="34" charset="0"/>
                <a:cs typeface="Arial" panose="020B0604020202020204" pitchFamily="34" charset="0"/>
              </a:rPr>
              <a:t>Oversee key</a:t>
            </a:r>
            <a:r>
              <a:rPr lang="en-US" sz="1200" b="1" spc="-4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implementation</a:t>
            </a:r>
            <a:r>
              <a:rPr lang="en-US" sz="1200" b="1" spc="-25" dirty="0">
                <a:latin typeface="Arial" panose="020B0604020202020204" pitchFamily="34" charset="0"/>
                <a:cs typeface="Arial" panose="020B0604020202020204" pitchFamily="34" charset="0"/>
              </a:rPr>
              <a:t> </a:t>
            </a:r>
            <a:r>
              <a:rPr lang="en-US" sz="1200" b="1" spc="-10" dirty="0">
                <a:latin typeface="Arial" panose="020B0604020202020204" pitchFamily="34" charset="0"/>
                <a:cs typeface="Arial" panose="020B0604020202020204" pitchFamily="34" charset="0"/>
              </a:rPr>
              <a:t>projects</a:t>
            </a:r>
          </a:p>
          <a:p>
            <a:pPr marL="186690" indent="-173990">
              <a:spcBef>
                <a:spcPts val="100"/>
              </a:spcBef>
              <a:buClr>
                <a:schemeClr val="accent1"/>
              </a:buClr>
              <a:buChar char="•"/>
              <a:tabLst>
                <a:tab pos="186690" algn="l"/>
              </a:tabLst>
            </a:pPr>
            <a:r>
              <a:rPr lang="en-US" sz="1200" dirty="0">
                <a:latin typeface="Arial" panose="020B0604020202020204" pitchFamily="34" charset="0"/>
                <a:cs typeface="Arial" panose="020B0604020202020204" pitchFamily="34" charset="0"/>
              </a:rPr>
              <a:t>Prepare decision material for steering committee</a:t>
            </a:r>
          </a:p>
          <a:p>
            <a:pPr marL="186690" indent="-173990">
              <a:spcBef>
                <a:spcPts val="100"/>
              </a:spcBef>
              <a:buClr>
                <a:schemeClr val="accent1"/>
              </a:buClr>
              <a:buChar char="•"/>
              <a:tabLst>
                <a:tab pos="186690" algn="l"/>
              </a:tabLst>
            </a:pPr>
            <a:r>
              <a:rPr lang="en-US" sz="1200" dirty="0">
                <a:latin typeface="Arial" panose="020B0604020202020204" pitchFamily="34" charset="0"/>
                <a:cs typeface="Arial" panose="020B0604020202020204" pitchFamily="34" charset="0"/>
              </a:rPr>
              <a:t>Follow up and provide guidance in key initiatives</a:t>
            </a:r>
          </a:p>
        </p:txBody>
      </p:sp>
      <p:sp>
        <p:nvSpPr>
          <p:cNvPr id="54" name="object 54"/>
          <p:cNvSpPr/>
          <p:nvPr/>
        </p:nvSpPr>
        <p:spPr>
          <a:xfrm>
            <a:off x="1872964" y="1794508"/>
            <a:ext cx="981734" cy="518242"/>
          </a:xfrm>
          <a:custGeom>
            <a:avLst/>
            <a:gdLst/>
            <a:ahLst/>
            <a:cxnLst/>
            <a:rect l="l" t="t" r="r" b="b"/>
            <a:pathLst>
              <a:path w="813435" h="421005">
                <a:moveTo>
                  <a:pt x="813054" y="210311"/>
                </a:moveTo>
                <a:lnTo>
                  <a:pt x="736854" y="0"/>
                </a:lnTo>
                <a:lnTo>
                  <a:pt x="0" y="0"/>
                </a:lnTo>
                <a:lnTo>
                  <a:pt x="0" y="420623"/>
                </a:lnTo>
                <a:lnTo>
                  <a:pt x="736854" y="420623"/>
                </a:lnTo>
                <a:lnTo>
                  <a:pt x="813054" y="210311"/>
                </a:lnTo>
                <a:close/>
              </a:path>
            </a:pathLst>
          </a:custGeom>
          <a:solidFill>
            <a:schemeClr val="bg1">
              <a:lumMod val="95000"/>
            </a:schemeClr>
          </a:solidFill>
          <a:ln>
            <a:noFill/>
          </a:ln>
        </p:spPr>
        <p:txBody>
          <a:bodyPr wrap="square" lIns="91440" tIns="91440" rIns="91440" bIns="91440" rtlCol="0" anchor="ctr" anchorCtr="0"/>
          <a:lstStyle/>
          <a:p>
            <a:pPr marL="12700" marR="5080">
              <a:spcBef>
                <a:spcPts val="100"/>
              </a:spcBef>
            </a:pPr>
            <a:r>
              <a:rPr lang="en-IN" sz="1200" b="1" spc="-10" dirty="0">
                <a:latin typeface="Arial" panose="020B0604020202020204" pitchFamily="34" charset="0"/>
                <a:cs typeface="Arial" panose="020B0604020202020204" pitchFamily="34" charset="0"/>
              </a:rPr>
              <a:t>Establish PMO</a:t>
            </a:r>
          </a:p>
        </p:txBody>
      </p:sp>
      <p:sp>
        <p:nvSpPr>
          <p:cNvPr id="60" name="object 60"/>
          <p:cNvSpPr/>
          <p:nvPr/>
        </p:nvSpPr>
        <p:spPr>
          <a:xfrm>
            <a:off x="5206011" y="3955142"/>
            <a:ext cx="1423169" cy="518242"/>
          </a:xfrm>
          <a:prstGeom prst="homePlate">
            <a:avLst>
              <a:gd name="adj" fmla="val 18295"/>
            </a:avLst>
          </a:prstGeom>
          <a:solidFill>
            <a:schemeClr val="accent4"/>
          </a:solidFill>
        </p:spPr>
        <p:txBody>
          <a:bodyPr wrap="square" lIns="91440" tIns="91440" rIns="91440" bIns="91440" rtlCol="0" anchor="ctr" anchorCtr="0"/>
          <a:lstStyle/>
          <a:p>
            <a:pPr marL="12700" marR="5080">
              <a:spcBef>
                <a:spcPts val="100"/>
              </a:spcBef>
            </a:pPr>
            <a:r>
              <a:rPr lang="en-US" sz="1200" b="1" spc="-10" dirty="0">
                <a:solidFill>
                  <a:schemeClr val="bg1"/>
                </a:solidFill>
                <a:latin typeface="Arial" panose="020B0604020202020204" pitchFamily="34" charset="0"/>
                <a:cs typeface="Arial" panose="020B0604020202020204" pitchFamily="34" charset="0"/>
              </a:rPr>
              <a:t>Outline strategy</a:t>
            </a:r>
          </a:p>
        </p:txBody>
      </p:sp>
      <p:sp>
        <p:nvSpPr>
          <p:cNvPr id="2" name="object 43">
            <a:extLst>
              <a:ext uri="{FF2B5EF4-FFF2-40B4-BE49-F238E27FC236}">
                <a16:creationId xmlns:a16="http://schemas.microsoft.com/office/drawing/2014/main" id="{EF4DDFA6-CCC1-4B1F-38AE-B304F94DA2B7}"/>
              </a:ext>
            </a:extLst>
          </p:cNvPr>
          <p:cNvSpPr txBox="1"/>
          <p:nvPr/>
        </p:nvSpPr>
        <p:spPr>
          <a:xfrm>
            <a:off x="547688" y="1794508"/>
            <a:ext cx="1166812" cy="770094"/>
          </a:xfrm>
          <a:prstGeom prst="rect">
            <a:avLst/>
          </a:prstGeom>
          <a:solidFill>
            <a:schemeClr val="accent1"/>
          </a:solidFill>
          <a:ln w="3175">
            <a:noFill/>
          </a:ln>
        </p:spPr>
        <p:txBody>
          <a:bodyPr vert="horz" wrap="square" lIns="91440" tIns="91440" rIns="91440" bIns="91440" rtlCol="0" anchor="ctr">
            <a:noAutofit/>
          </a:bodyPr>
          <a:lstStyle/>
          <a:p>
            <a:pPr>
              <a:spcBef>
                <a:spcPts val="65"/>
              </a:spcBef>
            </a:pPr>
            <a:r>
              <a:rPr lang="en-US" sz="1200" b="1" dirty="0">
                <a:solidFill>
                  <a:schemeClr val="bg1"/>
                </a:solidFill>
                <a:latin typeface="Arial" panose="020B0604020202020204" pitchFamily="34" charset="0"/>
                <a:cs typeface="Arial" panose="020B0604020202020204" pitchFamily="34" charset="0"/>
              </a:rPr>
              <a:t>Program management office (PMO)</a:t>
            </a:r>
          </a:p>
        </p:txBody>
      </p:sp>
      <p:sp>
        <p:nvSpPr>
          <p:cNvPr id="3" name="object 43">
            <a:extLst>
              <a:ext uri="{FF2B5EF4-FFF2-40B4-BE49-F238E27FC236}">
                <a16:creationId xmlns:a16="http://schemas.microsoft.com/office/drawing/2014/main" id="{0AE10A14-D54C-A7EA-C00B-4440FDEE20CF}"/>
              </a:ext>
            </a:extLst>
          </p:cNvPr>
          <p:cNvSpPr txBox="1"/>
          <p:nvPr/>
        </p:nvSpPr>
        <p:spPr>
          <a:xfrm>
            <a:off x="547688" y="2741630"/>
            <a:ext cx="1166812" cy="2338510"/>
          </a:xfrm>
          <a:prstGeom prst="rect">
            <a:avLst/>
          </a:prstGeom>
          <a:solidFill>
            <a:schemeClr val="accent1"/>
          </a:solidFill>
          <a:ln w="3175">
            <a:noFill/>
          </a:ln>
        </p:spPr>
        <p:txBody>
          <a:bodyPr vert="horz" wrap="square" lIns="91440" tIns="91440" rIns="91440" bIns="91440" rtlCol="0" anchor="ctr">
            <a:noAutofit/>
          </a:bodyPr>
          <a:lstStyle/>
          <a:p>
            <a:pPr>
              <a:spcBef>
                <a:spcPts val="65"/>
              </a:spcBef>
            </a:pPr>
            <a:r>
              <a:rPr lang="en-US" sz="1200" b="1" dirty="0">
                <a:solidFill>
                  <a:schemeClr val="bg1"/>
                </a:solidFill>
                <a:latin typeface="Arial" panose="020B0604020202020204" pitchFamily="34" charset="0"/>
                <a:cs typeface="Arial" panose="020B0604020202020204" pitchFamily="34" charset="0"/>
              </a:rPr>
              <a:t>Process improvement initiatives</a:t>
            </a:r>
          </a:p>
        </p:txBody>
      </p:sp>
      <p:sp>
        <p:nvSpPr>
          <p:cNvPr id="25" name="object 43">
            <a:extLst>
              <a:ext uri="{FF2B5EF4-FFF2-40B4-BE49-F238E27FC236}">
                <a16:creationId xmlns:a16="http://schemas.microsoft.com/office/drawing/2014/main" id="{F4F48EEF-1F46-5444-7577-23E0721CF3A3}"/>
              </a:ext>
            </a:extLst>
          </p:cNvPr>
          <p:cNvSpPr txBox="1"/>
          <p:nvPr/>
        </p:nvSpPr>
        <p:spPr>
          <a:xfrm>
            <a:off x="547688" y="5257168"/>
            <a:ext cx="1166812" cy="1124997"/>
          </a:xfrm>
          <a:prstGeom prst="rect">
            <a:avLst/>
          </a:prstGeom>
          <a:solidFill>
            <a:schemeClr val="accent1"/>
          </a:solidFill>
          <a:ln w="3175">
            <a:noFill/>
          </a:ln>
        </p:spPr>
        <p:txBody>
          <a:bodyPr vert="horz" wrap="square" lIns="91440" tIns="91440" rIns="91440" bIns="91440" rtlCol="0" anchor="ctr">
            <a:noAutofit/>
          </a:bodyPr>
          <a:lstStyle/>
          <a:p>
            <a:pPr>
              <a:spcBef>
                <a:spcPts val="65"/>
              </a:spcBef>
            </a:pPr>
            <a:r>
              <a:rPr lang="en-US" sz="1200" b="1" dirty="0">
                <a:solidFill>
                  <a:schemeClr val="bg1"/>
                </a:solidFill>
                <a:latin typeface="Arial" panose="020B0604020202020204" pitchFamily="34" charset="0"/>
                <a:cs typeface="Arial" panose="020B0604020202020204" pitchFamily="34" charset="0"/>
              </a:rPr>
              <a:t>PIP and recognition initiatives</a:t>
            </a:r>
          </a:p>
        </p:txBody>
      </p:sp>
      <p:cxnSp>
        <p:nvCxnSpPr>
          <p:cNvPr id="21" name="Straight Connector 20">
            <a:extLst>
              <a:ext uri="{FF2B5EF4-FFF2-40B4-BE49-F238E27FC236}">
                <a16:creationId xmlns:a16="http://schemas.microsoft.com/office/drawing/2014/main" id="{6E7FC93C-6DBB-70E7-24EE-342B1CCA4FE0}"/>
              </a:ext>
            </a:extLst>
          </p:cNvPr>
          <p:cNvCxnSpPr/>
          <p:nvPr/>
        </p:nvCxnSpPr>
        <p:spPr>
          <a:xfrm>
            <a:off x="547688" y="2653116"/>
            <a:ext cx="11087100"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D206F5-37C6-96CA-86EB-CC9B7157DE5C}"/>
              </a:ext>
            </a:extLst>
          </p:cNvPr>
          <p:cNvCxnSpPr/>
          <p:nvPr/>
        </p:nvCxnSpPr>
        <p:spPr>
          <a:xfrm>
            <a:off x="547688" y="5168654"/>
            <a:ext cx="11087100"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3" name="object 57">
            <a:extLst>
              <a:ext uri="{FF2B5EF4-FFF2-40B4-BE49-F238E27FC236}">
                <a16:creationId xmlns:a16="http://schemas.microsoft.com/office/drawing/2014/main" id="{DC730273-D456-F3E4-4475-B25AF5E2D7BF}"/>
              </a:ext>
            </a:extLst>
          </p:cNvPr>
          <p:cNvSpPr/>
          <p:nvPr/>
        </p:nvSpPr>
        <p:spPr>
          <a:xfrm>
            <a:off x="6571036" y="3955142"/>
            <a:ext cx="4818232" cy="518242"/>
          </a:xfrm>
          <a:prstGeom prst="chevron">
            <a:avLst>
              <a:gd name="adj" fmla="val 17874"/>
            </a:avLst>
          </a:prstGeom>
          <a:solidFill>
            <a:schemeClr val="accent4"/>
          </a:solidFill>
        </p:spPr>
        <p:txBody>
          <a:bodyPr wrap="square" lIns="91440" tIns="91440" rIns="91440" bIns="91440" rtlCol="0" anchor="ctr" anchorCtr="0"/>
          <a:lstStyle/>
          <a:p>
            <a:pPr marL="12700" marR="5080">
              <a:spcBef>
                <a:spcPts val="100"/>
              </a:spcBef>
            </a:pPr>
            <a:r>
              <a:rPr lang="en-US" sz="1200" b="1" spc="-10" dirty="0">
                <a:solidFill>
                  <a:schemeClr val="bg1"/>
                </a:solidFill>
                <a:latin typeface="Arial" panose="020B0604020202020204" pitchFamily="34" charset="0"/>
                <a:cs typeface="Arial" panose="020B0604020202020204" pitchFamily="34" charset="0"/>
              </a:rPr>
              <a:t>Implement efficiency initiatives</a:t>
            </a:r>
          </a:p>
        </p:txBody>
      </p:sp>
      <p:sp>
        <p:nvSpPr>
          <p:cNvPr id="35" name="object 30">
            <a:extLst>
              <a:ext uri="{FF2B5EF4-FFF2-40B4-BE49-F238E27FC236}">
                <a16:creationId xmlns:a16="http://schemas.microsoft.com/office/drawing/2014/main" id="{617A705A-A84A-1DE0-1837-F14E00CF7A84}"/>
              </a:ext>
            </a:extLst>
          </p:cNvPr>
          <p:cNvSpPr/>
          <p:nvPr/>
        </p:nvSpPr>
        <p:spPr>
          <a:xfrm>
            <a:off x="1877124" y="5257167"/>
            <a:ext cx="2151537" cy="518242"/>
          </a:xfrm>
          <a:custGeom>
            <a:avLst/>
            <a:gdLst/>
            <a:ahLst/>
            <a:cxnLst/>
            <a:rect l="l" t="t" r="r" b="b"/>
            <a:pathLst>
              <a:path w="1370329" h="421004">
                <a:moveTo>
                  <a:pt x="1370076" y="210311"/>
                </a:moveTo>
                <a:lnTo>
                  <a:pt x="1242060" y="0"/>
                </a:lnTo>
                <a:lnTo>
                  <a:pt x="0" y="0"/>
                </a:lnTo>
                <a:lnTo>
                  <a:pt x="0" y="420624"/>
                </a:lnTo>
                <a:lnTo>
                  <a:pt x="1242060" y="420623"/>
                </a:lnTo>
                <a:lnTo>
                  <a:pt x="1370076" y="210311"/>
                </a:lnTo>
                <a:close/>
              </a:path>
            </a:pathLst>
          </a:custGeom>
          <a:solidFill>
            <a:schemeClr val="accent2"/>
          </a:solidFill>
        </p:spPr>
        <p:txBody>
          <a:bodyPr wrap="square" lIns="91440" tIns="91440" rIns="91440" bIns="91440" rtlCol="0" anchor="ctr" anchorCtr="0"/>
          <a:lstStyle/>
          <a:p>
            <a:pPr marL="12700" marR="5080">
              <a:spcBef>
                <a:spcPts val="100"/>
              </a:spcBef>
            </a:pPr>
            <a:r>
              <a:rPr lang="en-IN" sz="1200" b="1" spc="-10" dirty="0">
                <a:solidFill>
                  <a:schemeClr val="bg1"/>
                </a:solidFill>
                <a:latin typeface="Arial" panose="020B0604020202020204" pitchFamily="34" charset="0"/>
                <a:cs typeface="Arial" panose="020B0604020202020204" pitchFamily="34" charset="0"/>
              </a:rPr>
              <a:t>Gather inputs from teams</a:t>
            </a:r>
          </a:p>
        </p:txBody>
      </p:sp>
    </p:spTree>
    <p:extLst>
      <p:ext uri="{BB962C8B-B14F-4D97-AF65-F5344CB8AC3E}">
        <p14:creationId xmlns:p14="http://schemas.microsoft.com/office/powerpoint/2010/main" val="42033141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C9873-D381-B175-F6AE-35067006CF4B}"/>
            </a:ext>
          </a:extLst>
        </p:cNvPr>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6454CB1D-6DAB-2B00-988E-BA39DC12865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6" name="Object 15" hidden="1">
                        <a:extLst>
                          <a:ext uri="{FF2B5EF4-FFF2-40B4-BE49-F238E27FC236}">
                            <a16:creationId xmlns:a16="http://schemas.microsoft.com/office/drawing/2014/main" id="{6454CB1D-6DAB-2B00-988E-BA39DC12865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6173EEEA-999A-BD06-5320-612A4538804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14" name="Title 13">
            <a:extLst>
              <a:ext uri="{FF2B5EF4-FFF2-40B4-BE49-F238E27FC236}">
                <a16:creationId xmlns:a16="http://schemas.microsoft.com/office/drawing/2014/main" id="{7C6D33C1-62EE-96D2-CE75-23C522EA7396}"/>
              </a:ext>
            </a:extLst>
          </p:cNvPr>
          <p:cNvSpPr>
            <a:spLocks noGrp="1"/>
          </p:cNvSpPr>
          <p:nvPr>
            <p:ph type="title"/>
          </p:nvPr>
        </p:nvSpPr>
        <p:spPr/>
        <p:txBody>
          <a:bodyPr/>
          <a:lstStyle/>
          <a:p>
            <a:r>
              <a:rPr lang="en-US" kern="0" dirty="0"/>
              <a:t>Project will be led by [Name Namesen] and split into two dedicated streams for process improvement and people topics</a:t>
            </a:r>
            <a:endParaRPr lang="en-US" b="0" kern="0" dirty="0"/>
          </a:p>
        </p:txBody>
      </p:sp>
      <p:sp>
        <p:nvSpPr>
          <p:cNvPr id="3" name="Subtitle 2">
            <a:extLst>
              <a:ext uri="{FF2B5EF4-FFF2-40B4-BE49-F238E27FC236}">
                <a16:creationId xmlns:a16="http://schemas.microsoft.com/office/drawing/2014/main" id="{99D97EA9-043C-CE53-AB45-419DCE2A8DD7}"/>
              </a:ext>
            </a:extLst>
          </p:cNvPr>
          <p:cNvSpPr>
            <a:spLocks noGrp="1"/>
          </p:cNvSpPr>
          <p:nvPr>
            <p:ph type="subTitle" idx="1"/>
          </p:nvPr>
        </p:nvSpPr>
        <p:spPr/>
        <p:txBody>
          <a:bodyPr/>
          <a:lstStyle/>
          <a:p>
            <a:r>
              <a:rPr lang="en-US" dirty="0"/>
              <a:t>Project structure</a:t>
            </a:r>
          </a:p>
        </p:txBody>
      </p:sp>
      <p:sp>
        <p:nvSpPr>
          <p:cNvPr id="4" name="Text Placeholder 3">
            <a:extLst>
              <a:ext uri="{FF2B5EF4-FFF2-40B4-BE49-F238E27FC236}">
                <a16:creationId xmlns:a16="http://schemas.microsoft.com/office/drawing/2014/main" id="{2C59C0DE-D256-949E-E765-E070703DC677}"/>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719C07D0-E45C-CBDC-1E80-CE8864D9EE7F}"/>
              </a:ext>
            </a:extLst>
          </p:cNvPr>
          <p:cNvSpPr>
            <a:spLocks noChangeArrowheads="1"/>
          </p:cNvSpPr>
          <p:nvPr/>
        </p:nvSpPr>
        <p:spPr bwMode="auto">
          <a:xfrm>
            <a:off x="5339168" y="1848388"/>
            <a:ext cx="1512000" cy="972000"/>
          </a:xfrm>
          <a:prstGeom prst="rect">
            <a:avLst/>
          </a:prstGeom>
          <a:solidFill>
            <a:schemeClr val="accent2"/>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rPr>
              <a:t>[Name Namesen]</a:t>
            </a: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Project Manager,</a:t>
            </a: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Head of People and Culture</a:t>
            </a:r>
          </a:p>
        </p:txBody>
      </p:sp>
      <p:cxnSp>
        <p:nvCxnSpPr>
          <p:cNvPr id="9" name="Connector: Elbow 8">
            <a:extLst>
              <a:ext uri="{FF2B5EF4-FFF2-40B4-BE49-F238E27FC236}">
                <a16:creationId xmlns:a16="http://schemas.microsoft.com/office/drawing/2014/main" id="{B71B1202-6105-7C0A-ABD3-DF89F2B6EF14}"/>
              </a:ext>
            </a:extLst>
          </p:cNvPr>
          <p:cNvCxnSpPr>
            <a:stCxn id="8" idx="2"/>
            <a:endCxn id="18" idx="0"/>
          </p:cNvCxnSpPr>
          <p:nvPr/>
        </p:nvCxnSpPr>
        <p:spPr>
          <a:xfrm rot="16200000" flipH="1">
            <a:off x="7182874" y="1732682"/>
            <a:ext cx="643947" cy="2819358"/>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3BB37B26-9C32-F6E4-D420-1FC8B6768297}"/>
              </a:ext>
            </a:extLst>
          </p:cNvPr>
          <p:cNvCxnSpPr>
            <a:stCxn id="8" idx="2"/>
            <a:endCxn id="15" idx="0"/>
          </p:cNvCxnSpPr>
          <p:nvPr/>
        </p:nvCxnSpPr>
        <p:spPr>
          <a:xfrm rot="5400000">
            <a:off x="4363517" y="1732683"/>
            <a:ext cx="643947" cy="2819357"/>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25ABE31-A91D-DF8B-FD8C-FA5B1E840A8E}"/>
              </a:ext>
            </a:extLst>
          </p:cNvPr>
          <p:cNvSpPr>
            <a:spLocks noChangeArrowheads="1"/>
          </p:cNvSpPr>
          <p:nvPr/>
        </p:nvSpPr>
        <p:spPr bwMode="auto">
          <a:xfrm>
            <a:off x="639332"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Analyst</a:t>
            </a:r>
          </a:p>
        </p:txBody>
      </p:sp>
      <p:sp>
        <p:nvSpPr>
          <p:cNvPr id="15" name="Rectangle 14">
            <a:extLst>
              <a:ext uri="{FF2B5EF4-FFF2-40B4-BE49-F238E27FC236}">
                <a16:creationId xmlns:a16="http://schemas.microsoft.com/office/drawing/2014/main" id="{67D7D233-D2BC-4385-2EB0-FB5B271D49EA}"/>
              </a:ext>
            </a:extLst>
          </p:cNvPr>
          <p:cNvSpPr>
            <a:spLocks noChangeArrowheads="1"/>
          </p:cNvSpPr>
          <p:nvPr/>
        </p:nvSpPr>
        <p:spPr bwMode="auto">
          <a:xfrm>
            <a:off x="2519811" y="3464335"/>
            <a:ext cx="1512000" cy="972000"/>
          </a:xfrm>
          <a:prstGeom prst="rect">
            <a:avLst/>
          </a:prstGeom>
          <a:solidFill>
            <a:schemeClr val="accent1"/>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Lead on process improvement</a:t>
            </a:r>
          </a:p>
        </p:txBody>
      </p:sp>
      <p:sp>
        <p:nvSpPr>
          <p:cNvPr id="18" name="Rectangle 17">
            <a:extLst>
              <a:ext uri="{FF2B5EF4-FFF2-40B4-BE49-F238E27FC236}">
                <a16:creationId xmlns:a16="http://schemas.microsoft.com/office/drawing/2014/main" id="{126BA56A-BE3E-9194-EB14-69AE7D810C9C}"/>
              </a:ext>
            </a:extLst>
          </p:cNvPr>
          <p:cNvSpPr>
            <a:spLocks noChangeArrowheads="1"/>
          </p:cNvSpPr>
          <p:nvPr/>
        </p:nvSpPr>
        <p:spPr bwMode="auto">
          <a:xfrm>
            <a:off x="8158526" y="3464335"/>
            <a:ext cx="1512000" cy="972000"/>
          </a:xfrm>
          <a:prstGeom prst="rect">
            <a:avLst/>
          </a:prstGeom>
          <a:solidFill>
            <a:schemeClr val="accent1"/>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Lead on PIP and recognition</a:t>
            </a:r>
          </a:p>
        </p:txBody>
      </p:sp>
      <p:sp>
        <p:nvSpPr>
          <p:cNvPr id="19" name="Rectangle 18">
            <a:extLst>
              <a:ext uri="{FF2B5EF4-FFF2-40B4-BE49-F238E27FC236}">
                <a16:creationId xmlns:a16="http://schemas.microsoft.com/office/drawing/2014/main" id="{E453899B-E70B-1508-EC08-45C8E7F5ECB5}"/>
              </a:ext>
            </a:extLst>
          </p:cNvPr>
          <p:cNvSpPr>
            <a:spLocks noChangeArrowheads="1"/>
          </p:cNvSpPr>
          <p:nvPr/>
        </p:nvSpPr>
        <p:spPr bwMode="auto">
          <a:xfrm>
            <a:off x="2521473"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HR assistant</a:t>
            </a:r>
          </a:p>
        </p:txBody>
      </p:sp>
      <p:sp>
        <p:nvSpPr>
          <p:cNvPr id="20" name="Rectangle 19">
            <a:extLst>
              <a:ext uri="{FF2B5EF4-FFF2-40B4-BE49-F238E27FC236}">
                <a16:creationId xmlns:a16="http://schemas.microsoft.com/office/drawing/2014/main" id="{F61A927A-4AA7-B7FB-6595-DE2CC6E7B8AF}"/>
              </a:ext>
            </a:extLst>
          </p:cNvPr>
          <p:cNvSpPr>
            <a:spLocks noChangeArrowheads="1"/>
          </p:cNvSpPr>
          <p:nvPr/>
        </p:nvSpPr>
        <p:spPr bwMode="auto">
          <a:xfrm>
            <a:off x="4403615"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Ops expert</a:t>
            </a:r>
          </a:p>
        </p:txBody>
      </p:sp>
      <p:sp>
        <p:nvSpPr>
          <p:cNvPr id="21" name="Rectangle 20">
            <a:extLst>
              <a:ext uri="{FF2B5EF4-FFF2-40B4-BE49-F238E27FC236}">
                <a16:creationId xmlns:a16="http://schemas.microsoft.com/office/drawing/2014/main" id="{D5997D7E-0784-93B3-2B63-273840149CE1}"/>
              </a:ext>
            </a:extLst>
          </p:cNvPr>
          <p:cNvSpPr>
            <a:spLocks noChangeArrowheads="1"/>
          </p:cNvSpPr>
          <p:nvPr/>
        </p:nvSpPr>
        <p:spPr bwMode="auto">
          <a:xfrm>
            <a:off x="8158526"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HR assistant</a:t>
            </a:r>
          </a:p>
        </p:txBody>
      </p:sp>
      <p:sp>
        <p:nvSpPr>
          <p:cNvPr id="22" name="Rectangle 21">
            <a:extLst>
              <a:ext uri="{FF2B5EF4-FFF2-40B4-BE49-F238E27FC236}">
                <a16:creationId xmlns:a16="http://schemas.microsoft.com/office/drawing/2014/main" id="{791E998D-5354-741B-E101-DAB2E9AA8C4A}"/>
              </a:ext>
            </a:extLst>
          </p:cNvPr>
          <p:cNvSpPr>
            <a:spLocks noChangeArrowheads="1"/>
          </p:cNvSpPr>
          <p:nvPr/>
        </p:nvSpPr>
        <p:spPr bwMode="auto">
          <a:xfrm>
            <a:off x="6276383"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HR manager</a:t>
            </a:r>
          </a:p>
        </p:txBody>
      </p:sp>
      <p:sp>
        <p:nvSpPr>
          <p:cNvPr id="23" name="Rectangle 22">
            <a:extLst>
              <a:ext uri="{FF2B5EF4-FFF2-40B4-BE49-F238E27FC236}">
                <a16:creationId xmlns:a16="http://schemas.microsoft.com/office/drawing/2014/main" id="{F41F9518-54D5-F6C2-0F3D-40405DA75870}"/>
              </a:ext>
            </a:extLst>
          </p:cNvPr>
          <p:cNvSpPr>
            <a:spLocks noChangeArrowheads="1"/>
          </p:cNvSpPr>
          <p:nvPr/>
        </p:nvSpPr>
        <p:spPr bwMode="auto">
          <a:xfrm>
            <a:off x="10040668"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Team representative</a:t>
            </a:r>
          </a:p>
        </p:txBody>
      </p:sp>
      <p:cxnSp>
        <p:nvCxnSpPr>
          <p:cNvPr id="24" name="Connector: Elbow 23">
            <a:extLst>
              <a:ext uri="{FF2B5EF4-FFF2-40B4-BE49-F238E27FC236}">
                <a16:creationId xmlns:a16="http://schemas.microsoft.com/office/drawing/2014/main" id="{4EBEC9A3-4F9A-8473-B6DE-063B88E1E2FB}"/>
              </a:ext>
            </a:extLst>
          </p:cNvPr>
          <p:cNvCxnSpPr>
            <a:stCxn id="15" idx="2"/>
            <a:endCxn id="13" idx="0"/>
          </p:cNvCxnSpPr>
          <p:nvPr/>
        </p:nvCxnSpPr>
        <p:spPr>
          <a:xfrm rot="5400000">
            <a:off x="2013599" y="3818069"/>
            <a:ext cx="643946" cy="1880479"/>
          </a:xfrm>
          <a:prstGeom prst="bentConnector3">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C0FFB66-FC4E-C5AB-81E5-D71A4F8F5059}"/>
              </a:ext>
            </a:extLst>
          </p:cNvPr>
          <p:cNvCxnSpPr>
            <a:stCxn id="15" idx="2"/>
            <a:endCxn id="19" idx="0"/>
          </p:cNvCxnSpPr>
          <p:nvPr/>
        </p:nvCxnSpPr>
        <p:spPr>
          <a:xfrm rot="16200000" flipH="1">
            <a:off x="2954669" y="4757477"/>
            <a:ext cx="643946" cy="1662"/>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B1D84AF-C6FE-7448-0F92-67B65C2AF268}"/>
              </a:ext>
            </a:extLst>
          </p:cNvPr>
          <p:cNvCxnSpPr>
            <a:stCxn id="15" idx="2"/>
            <a:endCxn id="20" idx="0"/>
          </p:cNvCxnSpPr>
          <p:nvPr/>
        </p:nvCxnSpPr>
        <p:spPr>
          <a:xfrm rot="16200000" flipH="1">
            <a:off x="3895740" y="3816406"/>
            <a:ext cx="643946" cy="1883804"/>
          </a:xfrm>
          <a:prstGeom prst="bentConnector3">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Connector: Elbow 20">
            <a:extLst>
              <a:ext uri="{FF2B5EF4-FFF2-40B4-BE49-F238E27FC236}">
                <a16:creationId xmlns:a16="http://schemas.microsoft.com/office/drawing/2014/main" id="{39A48486-BFA1-D5AE-0B17-E38B6C492AAA}"/>
              </a:ext>
            </a:extLst>
          </p:cNvPr>
          <p:cNvCxnSpPr>
            <a:stCxn id="18" idx="2"/>
            <a:endCxn id="21" idx="0"/>
          </p:cNvCxnSpPr>
          <p:nvPr/>
        </p:nvCxnSpPr>
        <p:spPr>
          <a:xfrm>
            <a:off x="8914526" y="4436335"/>
            <a:ext cx="0" cy="643946"/>
          </a:xfrm>
          <a:prstGeom prst="straightConnector1">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85A70375-A85F-EDD1-E3AE-462B2F569D78}"/>
              </a:ext>
            </a:extLst>
          </p:cNvPr>
          <p:cNvCxnSpPr>
            <a:stCxn id="18" idx="2"/>
            <a:endCxn id="22" idx="0"/>
          </p:cNvCxnSpPr>
          <p:nvPr/>
        </p:nvCxnSpPr>
        <p:spPr>
          <a:xfrm rot="5400000">
            <a:off x="7651482" y="3817237"/>
            <a:ext cx="643946" cy="1882143"/>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583EF15-1F5F-C23E-0904-1547A8121980}"/>
              </a:ext>
            </a:extLst>
          </p:cNvPr>
          <p:cNvCxnSpPr>
            <a:stCxn id="18" idx="2"/>
            <a:endCxn id="23" idx="0"/>
          </p:cNvCxnSpPr>
          <p:nvPr/>
        </p:nvCxnSpPr>
        <p:spPr>
          <a:xfrm rot="16200000" flipH="1">
            <a:off x="9533624" y="3817237"/>
            <a:ext cx="643946" cy="1882142"/>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01941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1314B-2ED1-F6E8-132E-F98504089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DE341-EA62-E397-7D1E-C24748111895}"/>
              </a:ext>
            </a:extLst>
          </p:cNvPr>
          <p:cNvSpPr>
            <a:spLocks noGrp="1"/>
          </p:cNvSpPr>
          <p:nvPr>
            <p:ph type="title"/>
          </p:nvPr>
        </p:nvSpPr>
        <p:spPr/>
        <p:txBody>
          <a:bodyPr/>
          <a:lstStyle/>
          <a:p>
            <a:r>
              <a:rPr lang="en-US" dirty="0"/>
              <a:t>Key stakeholders include all department managers, as well as employee representatives</a:t>
            </a:r>
          </a:p>
        </p:txBody>
      </p:sp>
      <p:sp>
        <p:nvSpPr>
          <p:cNvPr id="4" name="Text Placeholder 3">
            <a:extLst>
              <a:ext uri="{FF2B5EF4-FFF2-40B4-BE49-F238E27FC236}">
                <a16:creationId xmlns:a16="http://schemas.microsoft.com/office/drawing/2014/main" id="{128F478D-DEA4-D9BA-E9FF-1F1885D1D33B}"/>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5DCE3E7-DB13-1E66-B4A8-7565C585AD3E}"/>
              </a:ext>
            </a:extLst>
          </p:cNvPr>
          <p:cNvGraphicFramePr>
            <a:graphicFrameLocks noGrp="1"/>
          </p:cNvGraphicFramePr>
          <p:nvPr>
            <p:extLst>
              <p:ext uri="{D42A27DB-BD31-4B8C-83A1-F6EECF244321}">
                <p14:modId xmlns:p14="http://schemas.microsoft.com/office/powerpoint/2010/main" val="2013610854"/>
              </p:ext>
            </p:extLst>
          </p:nvPr>
        </p:nvGraphicFramePr>
        <p:xfrm>
          <a:off x="584448" y="1875600"/>
          <a:ext cx="11023104" cy="4243317"/>
        </p:xfrm>
        <a:graphic>
          <a:graphicData uri="http://schemas.openxmlformats.org/drawingml/2006/table">
            <a:tbl>
              <a:tblPr firstRow="1" bandRow="1">
                <a:tableStyleId>{5C22544A-7EE6-4342-B048-85BDC9FD1C3A}</a:tableStyleId>
              </a:tblPr>
              <a:tblGrid>
                <a:gridCol w="2494800">
                  <a:extLst>
                    <a:ext uri="{9D8B030D-6E8A-4147-A177-3AD203B41FA5}">
                      <a16:colId xmlns:a16="http://schemas.microsoft.com/office/drawing/2014/main" val="3006600235"/>
                    </a:ext>
                  </a:extLst>
                </a:gridCol>
                <a:gridCol w="6035040">
                  <a:extLst>
                    <a:ext uri="{9D8B030D-6E8A-4147-A177-3AD203B41FA5}">
                      <a16:colId xmlns:a16="http://schemas.microsoft.com/office/drawing/2014/main" val="120232459"/>
                    </a:ext>
                  </a:extLst>
                </a:gridCol>
                <a:gridCol w="2493264">
                  <a:extLst>
                    <a:ext uri="{9D8B030D-6E8A-4147-A177-3AD203B41FA5}">
                      <a16:colId xmlns:a16="http://schemas.microsoft.com/office/drawing/2014/main" val="2602832513"/>
                    </a:ext>
                  </a:extLst>
                </a:gridCol>
              </a:tblGrid>
              <a:tr h="665810">
                <a:tc>
                  <a:txBody>
                    <a:bodyPr/>
                    <a:lstStyle/>
                    <a:p>
                      <a:pPr algn="ctr"/>
                      <a:r>
                        <a:rPr lang="en-US" sz="1200" noProof="0" dirty="0">
                          <a:solidFill>
                            <a:schemeClr val="bg1"/>
                          </a:solidFill>
                          <a:latin typeface="Arial" panose="020B0604020202020204" pitchFamily="34" charset="0"/>
                          <a:cs typeface="Arial" panose="020B0604020202020204" pitchFamily="34"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Role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Contact information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211798432"/>
                  </a:ext>
                </a:extLst>
              </a:tr>
              <a:tr h="500433">
                <a:tc>
                  <a:txBody>
                    <a:bodyPr/>
                    <a:lstStyle/>
                    <a:p>
                      <a:pPr lvl="0" algn="ctr"/>
                      <a:r>
                        <a:rPr lang="en-US" sz="1200" noProof="0" dirty="0">
                          <a:solidFill>
                            <a:schemeClr val="tx1"/>
                          </a:solidFill>
                          <a:latin typeface="Arial" panose="020B0604020202020204" pitchFamily="34" charset="0"/>
                          <a:cs typeface="Arial" panose="020B0604020202020204" pitchFamily="34" charset="0"/>
                        </a:rPr>
                        <a:t>[Name Namesen]</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COO, final sign-off on operations improvements</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lvl="0" algn="ct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email@email.com</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45475932"/>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[Name Namesen]</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CHRO, final sign-off on people improvements</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9012532"/>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[Name Namesen]</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Head of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TeamX</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get his ideas on alternatives and share information about methods to be followed for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995710285"/>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[Name Namesen]</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Head of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TeamY</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get her ideas on alternatives and share information about methods to be followed for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TeamY</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629421421"/>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[Name Namesen]</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Head of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TeamZ</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get her ideas on alternatives and share information about methods to be followed for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TeamZ</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499556853"/>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[Name Namesen]</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CFO, input on financial calculations</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1989713849"/>
                  </a:ext>
                </a:extLst>
              </a:tr>
              <a:tr h="574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Employees from each department (TBD)</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All employees are stakeholders and part of this process, but individuals responsible for each department can be identified to evaluate alternatives</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7066047"/>
                  </a:ext>
                </a:extLst>
              </a:tr>
            </a:tbl>
          </a:graphicData>
        </a:graphic>
      </p:graphicFrame>
    </p:spTree>
    <p:extLst>
      <p:ext uri="{BB962C8B-B14F-4D97-AF65-F5344CB8AC3E}">
        <p14:creationId xmlns:p14="http://schemas.microsoft.com/office/powerpoint/2010/main" val="8133363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76380-4182-6CA1-810A-5754445FF9C1}"/>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ED40C50-2B7D-322E-7550-CEA9EA03D5AA}"/>
              </a:ext>
            </a:extLst>
          </p:cNvPr>
          <p:cNvSpPr/>
          <p:nvPr/>
        </p:nvSpPr>
        <p:spPr>
          <a:xfrm>
            <a:off x="550864" y="1862254"/>
            <a:ext cx="11086400" cy="447163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 name="Title 3">
            <a:extLst>
              <a:ext uri="{FF2B5EF4-FFF2-40B4-BE49-F238E27FC236}">
                <a16:creationId xmlns:a16="http://schemas.microsoft.com/office/drawing/2014/main" id="{65305C09-CF31-5F1D-781E-58DC2AC542EF}"/>
              </a:ext>
            </a:extLst>
          </p:cNvPr>
          <p:cNvSpPr>
            <a:spLocks noGrp="1"/>
          </p:cNvSpPr>
          <p:nvPr>
            <p:ph type="title"/>
          </p:nvPr>
        </p:nvSpPr>
        <p:spPr/>
        <p:txBody>
          <a:bodyPr/>
          <a:lstStyle/>
          <a:p>
            <a:r>
              <a:rPr lang="en-US" dirty="0"/>
              <a:t>Immediate next steps</a:t>
            </a:r>
          </a:p>
        </p:txBody>
      </p:sp>
      <p:sp>
        <p:nvSpPr>
          <p:cNvPr id="18" name="Text Placeholder 17">
            <a:extLst>
              <a:ext uri="{FF2B5EF4-FFF2-40B4-BE49-F238E27FC236}">
                <a16:creationId xmlns:a16="http://schemas.microsoft.com/office/drawing/2014/main" id="{97D43FDF-A410-A9FE-DA37-D8C948A0478C}"/>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5C71568C-C2A1-2F9F-6204-2722318A36A1}"/>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 name="TextBox 1">
            <a:extLst>
              <a:ext uri="{FF2B5EF4-FFF2-40B4-BE49-F238E27FC236}">
                <a16:creationId xmlns:a16="http://schemas.microsoft.com/office/drawing/2014/main" id="{60AFFE9B-319A-77DE-663E-AA5A16CB01D1}"/>
              </a:ext>
            </a:extLst>
          </p:cNvPr>
          <p:cNvSpPr txBox="1"/>
          <p:nvPr/>
        </p:nvSpPr>
        <p:spPr>
          <a:xfrm>
            <a:off x="1148576" y="2304226"/>
            <a:ext cx="8932126" cy="338554"/>
          </a:xfrm>
          <a:prstGeom prst="rect">
            <a:avLst/>
          </a:prstGeom>
          <a:noFill/>
        </p:spPr>
        <p:txBody>
          <a:bodyPr wrap="square" rtlCol="0" anchor="ctr">
            <a:spAutoFit/>
          </a:bodyPr>
          <a:lstStyle/>
          <a:p>
            <a:r>
              <a:rPr lang="en-US" sz="1600" dirty="0"/>
              <a:t>Get </a:t>
            </a:r>
            <a:r>
              <a:rPr lang="en-US" sz="1600" b="1" dirty="0">
                <a:solidFill>
                  <a:srgbClr val="00B050"/>
                </a:solidFill>
              </a:rPr>
              <a:t>green light </a:t>
            </a:r>
            <a:r>
              <a:rPr lang="en-US" sz="1600" dirty="0"/>
              <a:t>from Board on this business case</a:t>
            </a:r>
          </a:p>
        </p:txBody>
      </p:sp>
      <p:sp>
        <p:nvSpPr>
          <p:cNvPr id="8" name="TextBox 7">
            <a:extLst>
              <a:ext uri="{FF2B5EF4-FFF2-40B4-BE49-F238E27FC236}">
                <a16:creationId xmlns:a16="http://schemas.microsoft.com/office/drawing/2014/main" id="{9A3E2C8B-E640-2DB4-787F-3FAA3C2E1A6F}"/>
              </a:ext>
            </a:extLst>
          </p:cNvPr>
          <p:cNvSpPr txBox="1"/>
          <p:nvPr/>
        </p:nvSpPr>
        <p:spPr>
          <a:xfrm>
            <a:off x="1148576" y="3137851"/>
            <a:ext cx="8932126" cy="338554"/>
          </a:xfrm>
          <a:prstGeom prst="rect">
            <a:avLst/>
          </a:prstGeom>
          <a:noFill/>
        </p:spPr>
        <p:txBody>
          <a:bodyPr wrap="square" rtlCol="0" anchor="ctr">
            <a:spAutoFit/>
          </a:bodyPr>
          <a:lstStyle/>
          <a:p>
            <a:r>
              <a:rPr lang="en-US" sz="1600" dirty="0"/>
              <a:t>Set final project team (dependent on availability)</a:t>
            </a:r>
          </a:p>
        </p:txBody>
      </p:sp>
      <p:sp>
        <p:nvSpPr>
          <p:cNvPr id="9" name="TextBox 8">
            <a:extLst>
              <a:ext uri="{FF2B5EF4-FFF2-40B4-BE49-F238E27FC236}">
                <a16:creationId xmlns:a16="http://schemas.microsoft.com/office/drawing/2014/main" id="{EDB7C587-F2C5-1AFF-74A9-156DA123BE4B}"/>
              </a:ext>
            </a:extLst>
          </p:cNvPr>
          <p:cNvSpPr txBox="1"/>
          <p:nvPr/>
        </p:nvSpPr>
        <p:spPr>
          <a:xfrm>
            <a:off x="1148576" y="3971476"/>
            <a:ext cx="8932126" cy="338554"/>
          </a:xfrm>
          <a:prstGeom prst="rect">
            <a:avLst/>
          </a:prstGeom>
          <a:noFill/>
        </p:spPr>
        <p:txBody>
          <a:bodyPr wrap="square" rtlCol="0" anchor="ctr">
            <a:spAutoFit/>
          </a:bodyPr>
          <a:lstStyle/>
          <a:p>
            <a:r>
              <a:rPr lang="en-US" sz="1600" dirty="0"/>
              <a:t>Send out update to org</a:t>
            </a:r>
          </a:p>
        </p:txBody>
      </p:sp>
      <p:sp>
        <p:nvSpPr>
          <p:cNvPr id="10" name="TextBox 9">
            <a:extLst>
              <a:ext uri="{FF2B5EF4-FFF2-40B4-BE49-F238E27FC236}">
                <a16:creationId xmlns:a16="http://schemas.microsoft.com/office/drawing/2014/main" id="{95BC06F3-53AC-8DAA-8223-DB6F8115A5A7}"/>
              </a:ext>
            </a:extLst>
          </p:cNvPr>
          <p:cNvSpPr txBox="1"/>
          <p:nvPr/>
        </p:nvSpPr>
        <p:spPr>
          <a:xfrm>
            <a:off x="1148576" y="4805101"/>
            <a:ext cx="8932126" cy="338554"/>
          </a:xfrm>
          <a:prstGeom prst="rect">
            <a:avLst/>
          </a:prstGeom>
          <a:noFill/>
        </p:spPr>
        <p:txBody>
          <a:bodyPr wrap="square" rtlCol="0" anchor="ctr">
            <a:spAutoFit/>
          </a:bodyPr>
          <a:lstStyle/>
          <a:p>
            <a:r>
              <a:rPr lang="en-US" sz="1600" dirty="0"/>
              <a:t>Kickoff!</a:t>
            </a:r>
          </a:p>
        </p:txBody>
      </p:sp>
      <p:sp>
        <p:nvSpPr>
          <p:cNvPr id="13" name="Triangle 12">
            <a:extLst>
              <a:ext uri="{FF2B5EF4-FFF2-40B4-BE49-F238E27FC236}">
                <a16:creationId xmlns:a16="http://schemas.microsoft.com/office/drawing/2014/main" id="{3CCED4A7-0F6B-1095-6364-4A0227D76BC2}"/>
              </a:ext>
            </a:extLst>
          </p:cNvPr>
          <p:cNvSpPr>
            <a:spLocks noChangeAspect="1"/>
          </p:cNvSpPr>
          <p:nvPr/>
        </p:nvSpPr>
        <p:spPr>
          <a:xfrm rot="5400000">
            <a:off x="758972" y="23835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riangle 13">
            <a:extLst>
              <a:ext uri="{FF2B5EF4-FFF2-40B4-BE49-F238E27FC236}">
                <a16:creationId xmlns:a16="http://schemas.microsoft.com/office/drawing/2014/main" id="{73C49501-A117-ACB2-218B-804781F3BA04}"/>
              </a:ext>
            </a:extLst>
          </p:cNvPr>
          <p:cNvSpPr>
            <a:spLocks noChangeAspect="1"/>
          </p:cNvSpPr>
          <p:nvPr/>
        </p:nvSpPr>
        <p:spPr>
          <a:xfrm rot="5400000">
            <a:off x="758972" y="321712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D51C4B3B-BFB0-8E42-1626-BBE679DAC67E}"/>
              </a:ext>
            </a:extLst>
          </p:cNvPr>
          <p:cNvSpPr>
            <a:spLocks noChangeAspect="1"/>
          </p:cNvSpPr>
          <p:nvPr/>
        </p:nvSpPr>
        <p:spPr>
          <a:xfrm rot="5400000">
            <a:off x="758972" y="405075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7F000800-6057-3B20-F202-DFC49E82F461}"/>
              </a:ext>
            </a:extLst>
          </p:cNvPr>
          <p:cNvSpPr>
            <a:spLocks noChangeAspect="1"/>
          </p:cNvSpPr>
          <p:nvPr/>
        </p:nvSpPr>
        <p:spPr>
          <a:xfrm rot="5400000">
            <a:off x="758972" y="488437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8901527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FBA2CC-4183-0E29-3560-1C98960AD552}"/>
              </a:ext>
            </a:extLst>
          </p:cNvPr>
          <p:cNvSpPr/>
          <p:nvPr/>
        </p:nvSpPr>
        <p:spPr>
          <a:xfrm>
            <a:off x="0" y="0"/>
            <a:ext cx="12192000" cy="6858000"/>
          </a:xfrm>
          <a:prstGeom prst="rect">
            <a:avLst/>
          </a:prstGeom>
          <a:gradFill>
            <a:gsLst>
              <a:gs pos="0">
                <a:schemeClr val="tx1">
                  <a:alpha val="0"/>
                </a:schemeClr>
              </a:gs>
              <a:gs pos="100000">
                <a:schemeClr val="tx1">
                  <a:alpha val="20000"/>
                </a:schemeClr>
              </a:gs>
            </a:gsLst>
            <a:lin ang="10800000" scaled="1"/>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 name="Title 5">
            <a:extLst>
              <a:ext uri="{FF2B5EF4-FFF2-40B4-BE49-F238E27FC236}">
                <a16:creationId xmlns:a16="http://schemas.microsoft.com/office/drawing/2014/main" id="{AFD2510D-A8A2-7030-02D2-6A723620EFE7}"/>
              </a:ext>
            </a:extLst>
          </p:cNvPr>
          <p:cNvSpPr>
            <a:spLocks noGrp="1"/>
          </p:cNvSpPr>
          <p:nvPr>
            <p:ph type="title" idx="4294967295"/>
          </p:nvPr>
        </p:nvSpPr>
        <p:spPr>
          <a:xfrm>
            <a:off x="1299713" y="3090863"/>
            <a:ext cx="9592574" cy="676275"/>
          </a:xfrm>
        </p:spPr>
        <p:txBody>
          <a:bodyPr anchor="ctr"/>
          <a:lstStyle/>
          <a:p>
            <a:pPr algn="ctr"/>
            <a:r>
              <a:rPr lang="en-US" sz="4800" dirty="0">
                <a:solidFill>
                  <a:schemeClr val="bg1"/>
                </a:solidFill>
              </a:rPr>
              <a:t>Thank you</a:t>
            </a:r>
          </a:p>
        </p:txBody>
      </p:sp>
    </p:spTree>
    <p:extLst>
      <p:ext uri="{BB962C8B-B14F-4D97-AF65-F5344CB8AC3E}">
        <p14:creationId xmlns:p14="http://schemas.microsoft.com/office/powerpoint/2010/main" val="13980636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Shape 203">
          <a:extLst>
            <a:ext uri="{FF2B5EF4-FFF2-40B4-BE49-F238E27FC236}">
              <a16:creationId xmlns:a16="http://schemas.microsoft.com/office/drawing/2014/main" id="{DCD0F720-578D-BC1E-B16A-BDB36A72009C}"/>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A18946B-05EF-B170-95D6-95094BA1DFD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9A18946B-05EF-B170-95D6-95094BA1DFD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89A38C3B-E227-C6A3-75F6-6400E5333808}"/>
              </a:ext>
            </a:extLst>
          </p:cNvPr>
          <p:cNvSpPr txBox="1"/>
          <p:nvPr/>
        </p:nvSpPr>
        <p:spPr>
          <a:xfrm>
            <a:off x="560831" y="2582635"/>
            <a:ext cx="7823751" cy="19697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noProof="0" dirty="0">
                <a:ln>
                  <a:noFill/>
                </a:ln>
                <a:solidFill>
                  <a:schemeClr val="accent2"/>
                </a:solidFill>
                <a:effectLst/>
                <a:uLnTx/>
                <a:uFillTx/>
                <a:latin typeface="Arial"/>
                <a:ea typeface="Georgia"/>
                <a:cs typeface="Arial"/>
                <a:sym typeface="Arial"/>
              </a:rPr>
              <a:t>IIIc. Case example</a:t>
            </a:r>
            <a:endParaRPr kumimoji="0" lang="en-US" sz="2000" b="1" i="0" u="none" strike="noStrike" kern="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noProof="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Case example</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br>
              <a:rPr kumimoji="0" lang="en-US" sz="2000" b="1" i="0" u="none" strike="noStrike" kern="0" cap="none" spc="0" normalizeH="0" baseline="0" noProof="0" dirty="0">
                <a:ln>
                  <a:noFill/>
                </a:ln>
                <a:solidFill>
                  <a:schemeClr val="bg1"/>
                </a:solidFill>
                <a:effectLst/>
                <a:uLnTx/>
                <a:uFillTx/>
                <a:latin typeface="Georgia"/>
                <a:ea typeface="+mn-ea"/>
                <a:cs typeface="Arial"/>
                <a:sym typeface="Georgia"/>
              </a:rPr>
            </a:br>
            <a:r>
              <a:rPr kumimoji="0" lang="en-US"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Georgia"/>
              </a:rPr>
              <a:t>Business case for refurbishing an energy plant, a</a:t>
            </a:r>
            <a:r>
              <a:rPr lang="en-US" kern="0" dirty="0" err="1">
                <a:solidFill>
                  <a:schemeClr val="bg1"/>
                </a:solidFill>
                <a:latin typeface="Arial" panose="020B0604020202020204" pitchFamily="34" charset="0"/>
                <a:ea typeface="+mn-ea"/>
                <a:cs typeface="Arial" panose="020B0604020202020204" pitchFamily="34" charset="0"/>
                <a:sym typeface="Georgia"/>
              </a:rPr>
              <a:t>dapted</a:t>
            </a:r>
            <a:r>
              <a:rPr lang="en-US" kern="0" dirty="0">
                <a:solidFill>
                  <a:schemeClr val="bg1"/>
                </a:solidFill>
                <a:latin typeface="Arial" panose="020B0604020202020204" pitchFamily="34" charset="0"/>
                <a:ea typeface="+mn-ea"/>
                <a:cs typeface="Arial" panose="020B0604020202020204" pitchFamily="34" charset="0"/>
                <a:sym typeface="Georgia"/>
              </a:rPr>
              <a:t> from “HBR Tools for Building Your Business Case”</a:t>
            </a:r>
            <a:endParaRPr kumimoji="0" lang="en-US"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
        <p:nvSpPr>
          <p:cNvPr id="2" name="Text Placeholder 1">
            <a:extLst>
              <a:ext uri="{FF2B5EF4-FFF2-40B4-BE49-F238E27FC236}">
                <a16:creationId xmlns:a16="http://schemas.microsoft.com/office/drawing/2014/main" id="{51A0D3CB-9312-94E1-8B38-281E707822E2}"/>
              </a:ext>
            </a:extLst>
          </p:cNvPr>
          <p:cNvSpPr>
            <a:spLocks noGrp="1"/>
          </p:cNvSpPr>
          <p:nvPr>
            <p:ph type="body" sz="quarter" idx="17"/>
          </p:nvPr>
        </p:nvSpPr>
        <p:spPr/>
        <p:txBody>
          <a:bodyPr/>
          <a:lstStyle/>
          <a:p>
            <a:endParaRPr lang="en-US"/>
          </a:p>
        </p:txBody>
      </p:sp>
      <p:sp>
        <p:nvSpPr>
          <p:cNvPr id="4" name="TextBox 3">
            <a:extLst>
              <a:ext uri="{FF2B5EF4-FFF2-40B4-BE49-F238E27FC236}">
                <a16:creationId xmlns:a16="http://schemas.microsoft.com/office/drawing/2014/main" id="{1835BCBF-497A-FFA3-8587-D8F377F8509E}"/>
              </a:ext>
            </a:extLst>
          </p:cNvPr>
          <p:cNvSpPr txBox="1"/>
          <p:nvPr/>
        </p:nvSpPr>
        <p:spPr>
          <a:xfrm>
            <a:off x="914400" y="97403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4D48409D-DE3D-8D5D-BF56-49BDFF2FE3AC}"/>
              </a:ext>
            </a:extLst>
          </p:cNvPr>
          <p:cNvSpPr txBox="1"/>
          <p:nvPr/>
        </p:nvSpPr>
        <p:spPr>
          <a:xfrm>
            <a:off x="1632857" y="751114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Tree>
    <p:extLst>
      <p:ext uri="{BB962C8B-B14F-4D97-AF65-F5344CB8AC3E}">
        <p14:creationId xmlns:p14="http://schemas.microsoft.com/office/powerpoint/2010/main" val="286910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dirty="0"/>
              <a:t>Content</a:t>
            </a:r>
          </a:p>
        </p:txBody>
      </p:sp>
      <p:sp>
        <p:nvSpPr>
          <p:cNvPr id="194" name="Google Shape;194;p2"/>
          <p:cNvSpPr txBox="1">
            <a:spLocks noGrp="1"/>
          </p:cNvSpPr>
          <p:nvPr>
            <p:ph type="body" idx="1"/>
          </p:nvPr>
        </p:nvSpPr>
        <p:spPr>
          <a:xfrm>
            <a:off x="4991582" y="1903536"/>
            <a:ext cx="6649556" cy="4446532"/>
          </a:xfrm>
          <a:prstGeom prst="rect">
            <a:avLst/>
          </a:prstGeom>
          <a:noFill/>
          <a:ln>
            <a:noFill/>
          </a:ln>
        </p:spPr>
        <p:txBody>
          <a:bodyPr spcFirstLastPara="1" wrap="square" lIns="360000" tIns="45700" rIns="91425" bIns="45700" anchor="t" anchorCtr="0">
            <a:noAutofit/>
          </a:bodyPr>
          <a:lstStyle/>
          <a:p>
            <a:pPr marL="0" indent="0">
              <a:lnSpc>
                <a:spcPct val="100000"/>
              </a:lnSpc>
              <a:spcBef>
                <a:spcPts val="0"/>
              </a:spcBef>
              <a:spcAft>
                <a:spcPts val="900"/>
              </a:spcAft>
              <a:buClr>
                <a:schemeClr val="bg1"/>
              </a:buClr>
              <a:buSzPct val="100000"/>
              <a:buNone/>
            </a:pPr>
            <a:r>
              <a:rPr lang="en-US" dirty="0">
                <a:solidFill>
                  <a:schemeClr val="tx1"/>
                </a:solidFill>
              </a:rPr>
              <a:t>Executive summary</a:t>
            </a:r>
            <a:br>
              <a:rPr lang="en-US" dirty="0">
                <a:solidFill>
                  <a:schemeClr val="tx1"/>
                </a:solidFill>
              </a:rPr>
            </a:br>
            <a:endParaRPr lang="en-US" dirty="0">
              <a:solidFill>
                <a:schemeClr val="tx1"/>
              </a:solidFill>
            </a:endParaRPr>
          </a:p>
          <a:p>
            <a:pPr marL="0" indent="0">
              <a:lnSpc>
                <a:spcPct val="100000"/>
              </a:lnSpc>
              <a:spcBef>
                <a:spcPts val="0"/>
              </a:spcBef>
              <a:spcAft>
                <a:spcPts val="900"/>
              </a:spcAft>
              <a:buClr>
                <a:schemeClr val="bg1"/>
              </a:buClr>
              <a:buSzPct val="100000"/>
              <a:buNone/>
            </a:pPr>
            <a:r>
              <a:rPr lang="en-US" dirty="0">
                <a:solidFill>
                  <a:schemeClr val="tx1"/>
                </a:solidFill>
              </a:rPr>
              <a:t>Why should we do this?</a:t>
            </a:r>
            <a:br>
              <a:rPr lang="en-US" dirty="0">
                <a:solidFill>
                  <a:schemeClr val="tx1"/>
                </a:solidFill>
              </a:rPr>
            </a:br>
            <a:endParaRPr lang="en-US" dirty="0">
              <a:solidFill>
                <a:schemeClr val="tx1"/>
              </a:solidFill>
            </a:endParaRPr>
          </a:p>
          <a:p>
            <a:pPr marL="0" indent="0">
              <a:lnSpc>
                <a:spcPct val="100000"/>
              </a:lnSpc>
              <a:spcBef>
                <a:spcPts val="0"/>
              </a:spcBef>
              <a:spcAft>
                <a:spcPts val="900"/>
              </a:spcAft>
              <a:buClr>
                <a:schemeClr val="bg1"/>
              </a:buClr>
              <a:buSzPct val="100000"/>
              <a:buNone/>
            </a:pPr>
            <a:r>
              <a:rPr lang="en-US" dirty="0">
                <a:solidFill>
                  <a:schemeClr val="tx1"/>
                </a:solidFill>
              </a:rPr>
              <a:t>What does it look like?</a:t>
            </a:r>
            <a:br>
              <a:rPr lang="en-US" dirty="0">
                <a:solidFill>
                  <a:schemeClr val="tx1"/>
                </a:solidFill>
              </a:rPr>
            </a:br>
            <a:endParaRPr lang="en-US" dirty="0">
              <a:solidFill>
                <a:schemeClr val="tx1"/>
              </a:solidFill>
            </a:endParaRPr>
          </a:p>
          <a:p>
            <a:pPr marL="0" indent="0">
              <a:lnSpc>
                <a:spcPct val="100000"/>
              </a:lnSpc>
              <a:spcBef>
                <a:spcPts val="0"/>
              </a:spcBef>
              <a:spcAft>
                <a:spcPts val="900"/>
              </a:spcAft>
              <a:buClr>
                <a:schemeClr val="bg1"/>
              </a:buClr>
              <a:buSzPct val="100000"/>
              <a:buNone/>
            </a:pPr>
            <a:r>
              <a:rPr lang="en-US" dirty="0">
                <a:solidFill>
                  <a:schemeClr val="tx1"/>
                </a:solidFill>
              </a:rPr>
              <a:t>How will we get there?</a:t>
            </a:r>
            <a:br>
              <a:rPr lang="en-US" dirty="0">
                <a:solidFill>
                  <a:schemeClr val="tx1"/>
                </a:solidFill>
              </a:rPr>
            </a:br>
            <a:endParaRPr lang="en-US" dirty="0">
              <a:solidFill>
                <a:schemeClr val="tx1"/>
              </a:solidFill>
            </a:endParaRPr>
          </a:p>
          <a:p>
            <a:pPr marL="0" indent="0">
              <a:lnSpc>
                <a:spcPct val="100000"/>
              </a:lnSpc>
              <a:spcBef>
                <a:spcPts val="0"/>
              </a:spcBef>
              <a:spcAft>
                <a:spcPts val="900"/>
              </a:spcAft>
              <a:buClr>
                <a:schemeClr val="bg1"/>
              </a:buClr>
              <a:buSzPct val="100000"/>
              <a:buNone/>
            </a:pPr>
            <a:r>
              <a:rPr lang="en-US" dirty="0">
                <a:solidFill>
                  <a:schemeClr val="tx1"/>
                </a:solidFill>
              </a:rPr>
              <a:t>Recommendations and next steps</a:t>
            </a:r>
          </a:p>
        </p:txBody>
      </p:sp>
      <p:sp>
        <p:nvSpPr>
          <p:cNvPr id="2" name="Google Shape;195;p2">
            <a:extLst>
              <a:ext uri="{FF2B5EF4-FFF2-40B4-BE49-F238E27FC236}">
                <a16:creationId xmlns:a16="http://schemas.microsoft.com/office/drawing/2014/main" id="{2E67AFBF-8209-4FD0-BECC-114FF086FC56}"/>
              </a:ext>
            </a:extLst>
          </p:cNvPr>
          <p:cNvSpPr/>
          <p:nvPr/>
        </p:nvSpPr>
        <p:spPr>
          <a:xfrm>
            <a:off x="4895171" y="1904999"/>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1</a:t>
            </a:r>
            <a:endParaRPr sz="1600">
              <a:solidFill>
                <a:schemeClr val="bg1"/>
              </a:solidFill>
            </a:endParaRPr>
          </a:p>
        </p:txBody>
      </p:sp>
      <p:sp>
        <p:nvSpPr>
          <p:cNvPr id="3" name="Google Shape;196;p2">
            <a:extLst>
              <a:ext uri="{FF2B5EF4-FFF2-40B4-BE49-F238E27FC236}">
                <a16:creationId xmlns:a16="http://schemas.microsoft.com/office/drawing/2014/main" id="{E35750BC-CC59-0574-219F-CC39690BED73}"/>
              </a:ext>
            </a:extLst>
          </p:cNvPr>
          <p:cNvSpPr/>
          <p:nvPr/>
        </p:nvSpPr>
        <p:spPr>
          <a:xfrm>
            <a:off x="4895171" y="2502656"/>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dirty="0">
                <a:solidFill>
                  <a:schemeClr val="bg1"/>
                </a:solidFill>
                <a:latin typeface="Arial"/>
                <a:ea typeface="Arial"/>
                <a:cs typeface="Arial"/>
                <a:sym typeface="Arial"/>
              </a:rPr>
              <a:t>2</a:t>
            </a:r>
            <a:endParaRPr sz="1600" dirty="0">
              <a:solidFill>
                <a:schemeClr val="bg1"/>
              </a:solidFill>
            </a:endParaRPr>
          </a:p>
        </p:txBody>
      </p:sp>
      <p:sp>
        <p:nvSpPr>
          <p:cNvPr id="4" name="Google Shape;197;p2">
            <a:extLst>
              <a:ext uri="{FF2B5EF4-FFF2-40B4-BE49-F238E27FC236}">
                <a16:creationId xmlns:a16="http://schemas.microsoft.com/office/drawing/2014/main" id="{11AEB9A1-F349-B559-FAD5-9B93093048DF}"/>
              </a:ext>
            </a:extLst>
          </p:cNvPr>
          <p:cNvSpPr/>
          <p:nvPr/>
        </p:nvSpPr>
        <p:spPr>
          <a:xfrm>
            <a:off x="4895171" y="3100313"/>
            <a:ext cx="360000" cy="360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3</a:t>
            </a:r>
            <a:endParaRPr sz="1600">
              <a:solidFill>
                <a:schemeClr val="bg1"/>
              </a:solidFill>
            </a:endParaRPr>
          </a:p>
        </p:txBody>
      </p:sp>
      <p:sp>
        <p:nvSpPr>
          <p:cNvPr id="5" name="Google Shape;198;p2">
            <a:extLst>
              <a:ext uri="{FF2B5EF4-FFF2-40B4-BE49-F238E27FC236}">
                <a16:creationId xmlns:a16="http://schemas.microsoft.com/office/drawing/2014/main" id="{3D817CBB-F2CB-F009-5B4F-A9516277227C}"/>
              </a:ext>
            </a:extLst>
          </p:cNvPr>
          <p:cNvSpPr/>
          <p:nvPr/>
        </p:nvSpPr>
        <p:spPr>
          <a:xfrm>
            <a:off x="4895171" y="4295629"/>
            <a:ext cx="360000" cy="360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dirty="0">
                <a:solidFill>
                  <a:schemeClr val="bg1"/>
                </a:solidFill>
                <a:latin typeface="Arial"/>
                <a:ea typeface="Arial"/>
                <a:cs typeface="Arial"/>
                <a:sym typeface="Arial"/>
              </a:rPr>
              <a:t>5</a:t>
            </a:r>
            <a:endParaRPr sz="1600" dirty="0">
              <a:solidFill>
                <a:schemeClr val="bg1"/>
              </a:solidFill>
            </a:endParaRPr>
          </a:p>
        </p:txBody>
      </p:sp>
      <p:sp>
        <p:nvSpPr>
          <p:cNvPr id="6" name="Google Shape;197;p2">
            <a:extLst>
              <a:ext uri="{FF2B5EF4-FFF2-40B4-BE49-F238E27FC236}">
                <a16:creationId xmlns:a16="http://schemas.microsoft.com/office/drawing/2014/main" id="{065D8956-802F-2E4E-82EE-E4D28E5A8F9F}"/>
              </a:ext>
            </a:extLst>
          </p:cNvPr>
          <p:cNvSpPr/>
          <p:nvPr/>
        </p:nvSpPr>
        <p:spPr>
          <a:xfrm>
            <a:off x="4895171" y="3697970"/>
            <a:ext cx="360000" cy="360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dirty="0">
                <a:solidFill>
                  <a:schemeClr val="bg1"/>
                </a:solidFill>
                <a:latin typeface="Arial"/>
                <a:ea typeface="Arial"/>
                <a:cs typeface="Arial"/>
                <a:sym typeface="Arial"/>
              </a:rPr>
              <a:t>4</a:t>
            </a:r>
            <a:endParaRPr sz="1600" dirty="0">
              <a:solidFill>
                <a:schemeClr val="bg1"/>
              </a:solidFill>
            </a:endParaRPr>
          </a:p>
        </p:txBody>
      </p:sp>
    </p:spTree>
    <p:extLst>
      <p:ext uri="{BB962C8B-B14F-4D97-AF65-F5344CB8AC3E}">
        <p14:creationId xmlns:p14="http://schemas.microsoft.com/office/powerpoint/2010/main" val="372824358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D9FD-6BB7-E3CC-7283-C814CDEE14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08C072-C72F-E9E4-C78C-B6834FC92610}"/>
              </a:ext>
            </a:extLst>
          </p:cNvPr>
          <p:cNvSpPr>
            <a:spLocks noGrp="1"/>
          </p:cNvSpPr>
          <p:nvPr>
            <p:ph type="title"/>
          </p:nvPr>
        </p:nvSpPr>
        <p:spPr/>
        <p:txBody>
          <a:bodyPr/>
          <a:lstStyle/>
          <a:p>
            <a:r>
              <a:rPr lang="en-GB" dirty="0"/>
              <a:t>Disclaimer</a:t>
            </a:r>
            <a:endParaRPr lang="en-US" dirty="0"/>
          </a:p>
        </p:txBody>
      </p:sp>
      <p:sp>
        <p:nvSpPr>
          <p:cNvPr id="7" name="TextBox 6">
            <a:extLst>
              <a:ext uri="{FF2B5EF4-FFF2-40B4-BE49-F238E27FC236}">
                <a16:creationId xmlns:a16="http://schemas.microsoft.com/office/drawing/2014/main" id="{99FCD45E-4045-B37F-2CB6-8A7CE70ED531}"/>
              </a:ext>
            </a:extLst>
          </p:cNvPr>
          <p:cNvSpPr txBox="1"/>
          <p:nvPr/>
        </p:nvSpPr>
        <p:spPr>
          <a:xfrm>
            <a:off x="467805" y="1473242"/>
            <a:ext cx="1117333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details presented in this case example have been altered intentionally to safeguard any potential confidentiality concerns and ensure the privacy of individuals or entities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primary purpose of this content is to serve as a source of inspiration, offering guidance on structuring and presenting presentations, particularly in relation to data. It is crucial to emphasize that the content is not intended to be utilized as factual information. Instead, it should be viewed as a creative tool designed to inspire and inform, encouraging users to adapt and apply the principles demonstrated to their unique contexts and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content in this case example may also have internal inconsistencies due to the altered nature. Slideworks takes no responsibility for inaccuracies, inconsistencies, or similar in the presented content.</a:t>
            </a:r>
          </a:p>
        </p:txBody>
      </p:sp>
    </p:spTree>
    <p:extLst>
      <p:ext uri="{BB962C8B-B14F-4D97-AF65-F5344CB8AC3E}">
        <p14:creationId xmlns:p14="http://schemas.microsoft.com/office/powerpoint/2010/main" val="11371644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B14E5-6A84-FE32-D120-71F94B860F61}"/>
            </a:ext>
          </a:extLst>
        </p:cNvPr>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522C06A-CB84-5507-6C76-415989338849}"/>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6CBB8031-CEAC-31B9-BEED-C1FFAE230573}"/>
              </a:ext>
            </a:extLst>
          </p:cNvPr>
          <p:cNvSpPr>
            <a:spLocks noGrp="1"/>
          </p:cNvSpPr>
          <p:nvPr>
            <p:ph type="body" sz="quarter" idx="13"/>
          </p:nvPr>
        </p:nvSpPr>
        <p:spPr/>
        <p:txBody>
          <a:bodyPr/>
          <a:lstStyle/>
          <a:p>
            <a:r>
              <a:rPr lang="en-US" dirty="0"/>
              <a:t>November 2024</a:t>
            </a:r>
          </a:p>
        </p:txBody>
      </p:sp>
      <p:sp>
        <p:nvSpPr>
          <p:cNvPr id="3" name="Subtitle 2">
            <a:extLst>
              <a:ext uri="{FF2B5EF4-FFF2-40B4-BE49-F238E27FC236}">
                <a16:creationId xmlns:a16="http://schemas.microsoft.com/office/drawing/2014/main" id="{895E1562-3641-5E5C-EF99-91F5D46D50C2}"/>
              </a:ext>
            </a:extLst>
          </p:cNvPr>
          <p:cNvSpPr>
            <a:spLocks noGrp="1"/>
          </p:cNvSpPr>
          <p:nvPr>
            <p:ph type="subTitle" idx="1"/>
          </p:nvPr>
        </p:nvSpPr>
        <p:spPr/>
        <p:txBody>
          <a:bodyPr/>
          <a:lstStyle/>
          <a:p>
            <a:r>
              <a:rPr lang="en-US" dirty="0" err="1"/>
              <a:t>EnergyCo</a:t>
            </a:r>
            <a:endParaRPr lang="en-US" dirty="0"/>
          </a:p>
        </p:txBody>
      </p:sp>
      <p:sp>
        <p:nvSpPr>
          <p:cNvPr id="2" name="Title 1">
            <a:extLst>
              <a:ext uri="{FF2B5EF4-FFF2-40B4-BE49-F238E27FC236}">
                <a16:creationId xmlns:a16="http://schemas.microsoft.com/office/drawing/2014/main" id="{6D94EDFA-E5F9-C5DA-1A58-572A035182B4}"/>
              </a:ext>
            </a:extLst>
          </p:cNvPr>
          <p:cNvSpPr>
            <a:spLocks noGrp="1"/>
          </p:cNvSpPr>
          <p:nvPr>
            <p:ph type="title"/>
          </p:nvPr>
        </p:nvSpPr>
        <p:spPr/>
        <p:txBody>
          <a:bodyPr>
            <a:normAutofit/>
          </a:bodyPr>
          <a:lstStyle/>
          <a:p>
            <a:r>
              <a:rPr lang="en-US" dirty="0"/>
              <a:t>Business case</a:t>
            </a:r>
          </a:p>
        </p:txBody>
      </p:sp>
      <p:sp>
        <p:nvSpPr>
          <p:cNvPr id="6" name="Text Placeholder 5">
            <a:extLst>
              <a:ext uri="{FF2B5EF4-FFF2-40B4-BE49-F238E27FC236}">
                <a16:creationId xmlns:a16="http://schemas.microsoft.com/office/drawing/2014/main" id="{E4857105-9391-0579-1647-256FB0E53684}"/>
              </a:ext>
            </a:extLst>
          </p:cNvPr>
          <p:cNvSpPr>
            <a:spLocks noGrp="1"/>
          </p:cNvSpPr>
          <p:nvPr>
            <p:ph type="body" sz="quarter" idx="17"/>
          </p:nvPr>
        </p:nvSpPr>
        <p:spPr/>
        <p:txBody>
          <a:bodyPr/>
          <a:lstStyle/>
          <a:p>
            <a:endParaRPr lang="en-US"/>
          </a:p>
        </p:txBody>
      </p:sp>
      <p:pic>
        <p:nvPicPr>
          <p:cNvPr id="7" name="Picture 6" descr="A picture containing screenshot&#10;&#10;Description automatically generated">
            <a:extLst>
              <a:ext uri="{FF2B5EF4-FFF2-40B4-BE49-F238E27FC236}">
                <a16:creationId xmlns:a16="http://schemas.microsoft.com/office/drawing/2014/main" id="{B201FECD-5CD0-ABB3-2EE0-8C343806272F}"/>
              </a:ext>
            </a:extLst>
          </p:cNvPr>
          <p:cNvPicPr>
            <a:picLocks noChangeAspect="1"/>
          </p:cNvPicPr>
          <p:nvPr/>
        </p:nvPicPr>
        <p:blipFill>
          <a:blip r:embed="rId2">
            <a:biLevel thresh="75000"/>
          </a:blip>
          <a:stretch>
            <a:fillRect/>
          </a:stretch>
        </p:blipFill>
        <p:spPr>
          <a:xfrm flipH="1">
            <a:off x="5890878" y="-36512"/>
            <a:ext cx="6334668" cy="6894512"/>
          </a:xfrm>
          <a:prstGeom prst="rect">
            <a:avLst/>
          </a:prstGeom>
        </p:spPr>
      </p:pic>
    </p:spTree>
    <p:extLst>
      <p:ext uri="{BB962C8B-B14F-4D97-AF65-F5344CB8AC3E}">
        <p14:creationId xmlns:p14="http://schemas.microsoft.com/office/powerpoint/2010/main" val="4493741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293B149-F1ED-13AE-9119-E6CB1813E50A}"/>
            </a:ext>
          </a:extLst>
        </p:cNvPr>
        <p:cNvGrpSpPr/>
        <p:nvPr/>
      </p:nvGrpSpPr>
      <p:grpSpPr>
        <a:xfrm>
          <a:off x="0" y="0"/>
          <a:ext cx="0" cy="0"/>
          <a:chOff x="0" y="0"/>
          <a:chExt cx="0" cy="0"/>
        </a:xfrm>
      </p:grpSpPr>
      <p:sp>
        <p:nvSpPr>
          <p:cNvPr id="193" name="Google Shape;193;p2">
            <a:extLst>
              <a:ext uri="{FF2B5EF4-FFF2-40B4-BE49-F238E27FC236}">
                <a16:creationId xmlns:a16="http://schemas.microsoft.com/office/drawing/2014/main" id="{0A57EAB0-CAB1-F4AD-62EF-A749CBDAF555}"/>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a:extLst>
              <a:ext uri="{FF2B5EF4-FFF2-40B4-BE49-F238E27FC236}">
                <a16:creationId xmlns:a16="http://schemas.microsoft.com/office/drawing/2014/main" id="{150564DC-B53E-D261-BAA9-08BE12474276}"/>
              </a:ext>
            </a:extLst>
          </p:cNvPr>
          <p:cNvSpPr txBox="1">
            <a:spLocks noGrp="1"/>
          </p:cNvSpPr>
          <p:nvPr>
            <p:ph type="body" idx="1"/>
          </p:nvPr>
        </p:nvSpPr>
        <p:spPr>
          <a:prstGeom prst="rect">
            <a:avLst/>
          </a:prstGeom>
          <a:noFill/>
          <a:ln>
            <a:noFill/>
          </a:ln>
        </p:spPr>
        <p:txBody>
          <a:bodyPr spcFirstLastPara="1" wrap="square" lIns="91425" tIns="45700" rIns="91425" bIns="45700" anchor="ctr" anchorCtr="0">
            <a:noAutofit/>
          </a:bodyPr>
          <a:lstStyle/>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Executive summary</a:t>
            </a: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Business need</a:t>
            </a:r>
          </a:p>
          <a:p>
            <a:pPr marL="628650" lvl="1" indent="-171450">
              <a:lnSpc>
                <a:spcPct val="100000"/>
              </a:lnSpc>
              <a:spcBef>
                <a:spcPts val="0"/>
              </a:spcBef>
              <a:spcAft>
                <a:spcPts val="900"/>
              </a:spcAft>
              <a:buClr>
                <a:schemeClr val="accent2"/>
              </a:buClr>
              <a:buSzPts val="1500"/>
            </a:pPr>
            <a:r>
              <a:rPr lang="en-US" sz="1200" dirty="0">
                <a:solidFill>
                  <a:schemeClr val="tx1"/>
                </a:solidFill>
              </a:rPr>
              <a:t>Background and context</a:t>
            </a:r>
          </a:p>
          <a:p>
            <a:pPr marL="628650" lvl="1" indent="-171450">
              <a:lnSpc>
                <a:spcPct val="100000"/>
              </a:lnSpc>
              <a:spcBef>
                <a:spcPts val="0"/>
              </a:spcBef>
              <a:spcAft>
                <a:spcPts val="900"/>
              </a:spcAft>
              <a:buClr>
                <a:schemeClr val="accent2"/>
              </a:buClr>
              <a:buSzPts val="1500"/>
            </a:pPr>
            <a:r>
              <a:rPr lang="en-US" sz="1200" dirty="0">
                <a:solidFill>
                  <a:schemeClr val="tx1"/>
                </a:solidFill>
              </a:rPr>
              <a:t>What is the problem?</a:t>
            </a: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Solution options</a:t>
            </a:r>
          </a:p>
          <a:p>
            <a:pPr marL="628650" lvl="1" indent="-171450">
              <a:lnSpc>
                <a:spcPct val="100000"/>
              </a:lnSpc>
              <a:spcBef>
                <a:spcPts val="0"/>
              </a:spcBef>
              <a:spcAft>
                <a:spcPts val="900"/>
              </a:spcAft>
              <a:buClr>
                <a:schemeClr val="accent2"/>
              </a:buClr>
              <a:buSzPts val="1500"/>
            </a:pPr>
            <a:r>
              <a:rPr lang="en-US" sz="1200" dirty="0">
                <a:solidFill>
                  <a:schemeClr val="tx1"/>
                </a:solidFill>
              </a:rPr>
              <a:t>Options analysis</a:t>
            </a:r>
          </a:p>
          <a:p>
            <a:pPr marL="628650" lvl="1" indent="-171450">
              <a:lnSpc>
                <a:spcPct val="100000"/>
              </a:lnSpc>
              <a:spcBef>
                <a:spcPts val="0"/>
              </a:spcBef>
              <a:spcAft>
                <a:spcPts val="900"/>
              </a:spcAft>
              <a:buClr>
                <a:schemeClr val="accent2"/>
              </a:buClr>
              <a:buSzPts val="1500"/>
            </a:pPr>
            <a:r>
              <a:rPr lang="en-US" sz="1200" dirty="0">
                <a:solidFill>
                  <a:schemeClr val="tx1"/>
                </a:solidFill>
              </a:rPr>
              <a:t>Recommended solution (details, benefits, cost analysis)</a:t>
            </a: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Financials</a:t>
            </a:r>
          </a:p>
          <a:p>
            <a:pPr marL="628650" lvl="1" indent="-171450">
              <a:lnSpc>
                <a:spcPct val="100000"/>
              </a:lnSpc>
              <a:spcBef>
                <a:spcPts val="0"/>
              </a:spcBef>
              <a:spcAft>
                <a:spcPts val="900"/>
              </a:spcAft>
              <a:buClr>
                <a:schemeClr val="accent2"/>
              </a:buClr>
              <a:buSzPts val="1500"/>
            </a:pPr>
            <a:r>
              <a:rPr lang="en-US" sz="1200" dirty="0">
                <a:solidFill>
                  <a:schemeClr val="tx1"/>
                </a:solidFill>
              </a:rPr>
              <a:t>Costs</a:t>
            </a:r>
          </a:p>
          <a:p>
            <a:pPr marL="628650" lvl="1" indent="-171450">
              <a:lnSpc>
                <a:spcPct val="100000"/>
              </a:lnSpc>
              <a:spcBef>
                <a:spcPts val="0"/>
              </a:spcBef>
              <a:spcAft>
                <a:spcPts val="900"/>
              </a:spcAft>
              <a:buClr>
                <a:schemeClr val="accent2"/>
              </a:buClr>
              <a:buSzPts val="1500"/>
            </a:pPr>
            <a:r>
              <a:rPr lang="en-US" sz="1200" dirty="0">
                <a:solidFill>
                  <a:schemeClr val="tx1"/>
                </a:solidFill>
              </a:rPr>
              <a:t>ROI</a:t>
            </a: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Plan</a:t>
            </a:r>
          </a:p>
          <a:p>
            <a:pPr marL="628650" lvl="1" indent="-171450">
              <a:lnSpc>
                <a:spcPct val="100000"/>
              </a:lnSpc>
              <a:spcBef>
                <a:spcPts val="0"/>
              </a:spcBef>
              <a:spcAft>
                <a:spcPts val="900"/>
              </a:spcAft>
              <a:buClr>
                <a:schemeClr val="accent2"/>
              </a:buClr>
              <a:buSzPts val="1500"/>
            </a:pPr>
            <a:r>
              <a:rPr lang="en-US" sz="1200" dirty="0">
                <a:solidFill>
                  <a:schemeClr val="tx1"/>
                </a:solidFill>
              </a:rPr>
              <a:t>Implementation plan</a:t>
            </a:r>
          </a:p>
          <a:p>
            <a:pPr marL="628650" lvl="1" indent="-171450">
              <a:lnSpc>
                <a:spcPct val="100000"/>
              </a:lnSpc>
              <a:spcBef>
                <a:spcPts val="0"/>
              </a:spcBef>
              <a:spcAft>
                <a:spcPts val="900"/>
              </a:spcAft>
              <a:buClr>
                <a:schemeClr val="accent2"/>
              </a:buClr>
              <a:buSzPts val="1500"/>
            </a:pPr>
            <a:r>
              <a:rPr lang="en-US" sz="1200" dirty="0">
                <a:solidFill>
                  <a:schemeClr val="tx1"/>
                </a:solidFill>
              </a:rPr>
              <a:t>Risks and mitigations</a:t>
            </a:r>
          </a:p>
          <a:p>
            <a:pPr marL="228600" indent="-228600">
              <a:lnSpc>
                <a:spcPct val="100000"/>
              </a:lnSpc>
              <a:spcBef>
                <a:spcPts val="0"/>
              </a:spcBef>
              <a:spcAft>
                <a:spcPts val="900"/>
              </a:spcAft>
              <a:buClr>
                <a:schemeClr val="tx1"/>
              </a:buClr>
              <a:buSzPct val="100000"/>
              <a:buFont typeface="+mj-lt"/>
              <a:buAutoNum type="arabicPeriod" startAt="5"/>
            </a:pPr>
            <a:r>
              <a:rPr lang="en-US" sz="1400" b="1" dirty="0">
                <a:solidFill>
                  <a:schemeClr val="tx1"/>
                </a:solidFill>
              </a:rPr>
              <a:t>Recommendations and next steps</a:t>
            </a:r>
          </a:p>
        </p:txBody>
      </p:sp>
    </p:spTree>
    <p:extLst>
      <p:ext uri="{BB962C8B-B14F-4D97-AF65-F5344CB8AC3E}">
        <p14:creationId xmlns:p14="http://schemas.microsoft.com/office/powerpoint/2010/main" val="4039968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62466-5BDE-8CC9-229C-E8CB2FBDE4D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B699D21-930A-B385-B235-5C31A85AF13E}"/>
              </a:ext>
            </a:extLst>
          </p:cNvPr>
          <p:cNvSpPr>
            <a:spLocks noGrp="1"/>
          </p:cNvSpPr>
          <p:nvPr>
            <p:ph type="title"/>
          </p:nvPr>
        </p:nvSpPr>
        <p:spPr/>
        <p:txBody>
          <a:bodyPr/>
          <a:lstStyle/>
          <a:p>
            <a:r>
              <a:rPr lang="en-US" dirty="0"/>
              <a:t>Executive summary</a:t>
            </a:r>
          </a:p>
        </p:txBody>
      </p:sp>
      <p:sp>
        <p:nvSpPr>
          <p:cNvPr id="9" name="Text Placeholder 8">
            <a:extLst>
              <a:ext uri="{FF2B5EF4-FFF2-40B4-BE49-F238E27FC236}">
                <a16:creationId xmlns:a16="http://schemas.microsoft.com/office/drawing/2014/main" id="{6CDE16E7-4B0C-6A7A-E4A3-BF972CCF4C90}"/>
              </a:ext>
            </a:extLst>
          </p:cNvPr>
          <p:cNvSpPr>
            <a:spLocks noGrp="1"/>
          </p:cNvSpPr>
          <p:nvPr>
            <p:ph type="body" sz="quarter" idx="17"/>
          </p:nvPr>
        </p:nvSpPr>
        <p:spPr/>
        <p:txBody>
          <a:bodyPr/>
          <a:lstStyle/>
          <a:p>
            <a:endParaRPr lang="en-US"/>
          </a:p>
        </p:txBody>
      </p:sp>
      <p:sp>
        <p:nvSpPr>
          <p:cNvPr id="10" name="Text Placeholder 5">
            <a:extLst>
              <a:ext uri="{FF2B5EF4-FFF2-40B4-BE49-F238E27FC236}">
                <a16:creationId xmlns:a16="http://schemas.microsoft.com/office/drawing/2014/main" id="{04B60575-FD93-AAE0-592A-BDF49DF99559}"/>
              </a:ext>
            </a:extLst>
          </p:cNvPr>
          <p:cNvSpPr txBox="1">
            <a:spLocks/>
          </p:cNvSpPr>
          <p:nvPr/>
        </p:nvSpPr>
        <p:spPr>
          <a:xfrm>
            <a:off x="554736" y="1452736"/>
            <a:ext cx="11082528" cy="892800"/>
          </a:xfrm>
          <a:prstGeom prst="rect">
            <a:avLst/>
          </a:prstGeom>
          <a:no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Problem:</a:t>
            </a:r>
          </a:p>
          <a:p>
            <a:pPr>
              <a:buNone/>
            </a:pPr>
            <a:r>
              <a:rPr lang="en-GB" sz="1200" dirty="0" err="1">
                <a:solidFill>
                  <a:schemeClr val="tx1"/>
                </a:solidFill>
              </a:rPr>
              <a:t>EnergyCo</a:t>
            </a:r>
            <a:r>
              <a:rPr lang="en-GB" sz="1200" dirty="0">
                <a:solidFill>
                  <a:schemeClr val="tx1"/>
                </a:solidFill>
              </a:rPr>
              <a:t> is at risk of losing client due to complaints about ongoing power fluctuations. Fluctuations are caused by equipment failure and unplanned downtime. Operations and maintenance costs have risen as a result. To avoid loss of customers and revenue, </a:t>
            </a:r>
            <a:r>
              <a:rPr lang="en-GB" sz="1200" dirty="0" err="1">
                <a:solidFill>
                  <a:schemeClr val="tx1"/>
                </a:solidFill>
              </a:rPr>
              <a:t>EnergyCo</a:t>
            </a:r>
            <a:r>
              <a:rPr lang="en-GB" sz="1200" dirty="0">
                <a:solidFill>
                  <a:schemeClr val="tx1"/>
                </a:solidFill>
              </a:rPr>
              <a:t> must repair all or part of the power unit.</a:t>
            </a:r>
          </a:p>
        </p:txBody>
      </p:sp>
      <p:sp>
        <p:nvSpPr>
          <p:cNvPr id="13" name="Text Placeholder 5">
            <a:extLst>
              <a:ext uri="{FF2B5EF4-FFF2-40B4-BE49-F238E27FC236}">
                <a16:creationId xmlns:a16="http://schemas.microsoft.com/office/drawing/2014/main" id="{3183C762-1A13-701D-10A3-5AD3290E868A}"/>
              </a:ext>
            </a:extLst>
          </p:cNvPr>
          <p:cNvSpPr txBox="1">
            <a:spLocks/>
          </p:cNvSpPr>
          <p:nvPr/>
        </p:nvSpPr>
        <p:spPr>
          <a:xfrm>
            <a:off x="554736" y="2545445"/>
            <a:ext cx="11082528" cy="201473"/>
          </a:xfrm>
          <a:prstGeom prst="rect">
            <a:avLst/>
          </a:prstGeom>
          <a:noFill/>
        </p:spPr>
        <p:txBody>
          <a:bodyPr vert="horz" lIns="72000" tIns="72000" rIns="72000" bIns="7200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Solutions:</a:t>
            </a:r>
          </a:p>
        </p:txBody>
      </p:sp>
      <p:sp>
        <p:nvSpPr>
          <p:cNvPr id="14" name="Text Placeholder 5">
            <a:extLst>
              <a:ext uri="{FF2B5EF4-FFF2-40B4-BE49-F238E27FC236}">
                <a16:creationId xmlns:a16="http://schemas.microsoft.com/office/drawing/2014/main" id="{891F30D3-74A6-F567-998E-98B7CB8A5A5B}"/>
              </a:ext>
            </a:extLst>
          </p:cNvPr>
          <p:cNvSpPr txBox="1">
            <a:spLocks/>
          </p:cNvSpPr>
          <p:nvPr/>
        </p:nvSpPr>
        <p:spPr>
          <a:xfrm>
            <a:off x="554736" y="5365456"/>
            <a:ext cx="11082528" cy="892779"/>
          </a:xfrm>
          <a:prstGeom prst="rect">
            <a:avLst/>
          </a:prstGeom>
          <a:solidFill>
            <a:schemeClr val="bg1">
              <a:lumMod val="95000"/>
            </a:schemeClr>
          </a:solid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Recommendation:</a:t>
            </a:r>
          </a:p>
          <a:p>
            <a:pPr>
              <a:buNone/>
            </a:pPr>
            <a:r>
              <a:rPr lang="en-GB" sz="1200" dirty="0">
                <a:solidFill>
                  <a:schemeClr val="tx1"/>
                </a:solidFill>
              </a:rPr>
              <a:t>We recommend option 2. This is the most cost-effective opportunity to minimize customer and revenue loss and to lower operations and maintenance costs.</a:t>
            </a:r>
          </a:p>
        </p:txBody>
      </p:sp>
      <p:graphicFrame>
        <p:nvGraphicFramePr>
          <p:cNvPr id="2" name="Table 10">
            <a:extLst>
              <a:ext uri="{FF2B5EF4-FFF2-40B4-BE49-F238E27FC236}">
                <a16:creationId xmlns:a16="http://schemas.microsoft.com/office/drawing/2014/main" id="{97819692-8ADC-8C43-1538-5D3635578E52}"/>
              </a:ext>
            </a:extLst>
          </p:cNvPr>
          <p:cNvGraphicFramePr>
            <a:graphicFrameLocks noGrp="1"/>
          </p:cNvGraphicFramePr>
          <p:nvPr>
            <p:extLst>
              <p:ext uri="{D42A27DB-BD31-4B8C-83A1-F6EECF244321}">
                <p14:modId xmlns:p14="http://schemas.microsoft.com/office/powerpoint/2010/main" val="2792199825"/>
              </p:ext>
            </p:extLst>
          </p:nvPr>
        </p:nvGraphicFramePr>
        <p:xfrm>
          <a:off x="554734" y="2821826"/>
          <a:ext cx="11082528" cy="2194404"/>
        </p:xfrm>
        <a:graphic>
          <a:graphicData uri="http://schemas.openxmlformats.org/drawingml/2006/table">
            <a:tbl>
              <a:tblPr firstRow="1" bandRow="1">
                <a:tableStyleId>{5C22544A-7EE6-4342-B048-85BDC9FD1C3A}</a:tableStyleId>
              </a:tblPr>
              <a:tblGrid>
                <a:gridCol w="1743784">
                  <a:extLst>
                    <a:ext uri="{9D8B030D-6E8A-4147-A177-3AD203B41FA5}">
                      <a16:colId xmlns:a16="http://schemas.microsoft.com/office/drawing/2014/main" val="37025601"/>
                    </a:ext>
                  </a:extLst>
                </a:gridCol>
                <a:gridCol w="3797480">
                  <a:extLst>
                    <a:ext uri="{9D8B030D-6E8A-4147-A177-3AD203B41FA5}">
                      <a16:colId xmlns:a16="http://schemas.microsoft.com/office/drawing/2014/main" val="4183002035"/>
                    </a:ext>
                  </a:extLst>
                </a:gridCol>
                <a:gridCol w="3797480">
                  <a:extLst>
                    <a:ext uri="{9D8B030D-6E8A-4147-A177-3AD203B41FA5}">
                      <a16:colId xmlns:a16="http://schemas.microsoft.com/office/drawing/2014/main" val="1262215776"/>
                    </a:ext>
                  </a:extLst>
                </a:gridCol>
                <a:gridCol w="1743784">
                  <a:extLst>
                    <a:ext uri="{9D8B030D-6E8A-4147-A177-3AD203B41FA5}">
                      <a16:colId xmlns:a16="http://schemas.microsoft.com/office/drawing/2014/main" val="4119181002"/>
                    </a:ext>
                  </a:extLst>
                </a:gridCol>
              </a:tblGrid>
              <a:tr h="247533">
                <a:tc>
                  <a:txBody>
                    <a:bodyPr/>
                    <a:lstStyle/>
                    <a:p>
                      <a:r>
                        <a:rPr lang="en-US" sz="1200" dirty="0">
                          <a:solidFill>
                            <a:schemeClr val="bg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Details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Benefits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NPV</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640028">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Refurbish combustion chamber</a:t>
                      </a:r>
                    </a:p>
                    <a:p>
                      <a:pPr marL="285750" indent="-285750">
                        <a:buFont typeface="Arial" panose="020B0604020202020204" pitchFamily="34" charset="0"/>
                        <a:buChar char="•"/>
                      </a:pPr>
                      <a:r>
                        <a:rPr lang="en-US" sz="1200" dirty="0">
                          <a:solidFill>
                            <a:schemeClr val="tx1"/>
                          </a:solidFill>
                        </a:rPr>
                        <a:t>Replace all sensors and relays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$2.1M/year in savings</a:t>
                      </a:r>
                    </a:p>
                    <a:p>
                      <a:pPr marL="285750" indent="-285750">
                        <a:buFont typeface="Arial" panose="020B0604020202020204" pitchFamily="34" charset="0"/>
                        <a:buChar char="•"/>
                      </a:pPr>
                      <a:r>
                        <a:rPr lang="en-US" sz="1200" dirty="0">
                          <a:solidFill>
                            <a:schemeClr val="tx1"/>
                          </a:solidFill>
                        </a:rPr>
                        <a:t>No power fluctuations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lang="en-US" sz="1200" dirty="0">
                          <a:solidFill>
                            <a:schemeClr val="tx1"/>
                          </a:solidFill>
                        </a:rPr>
                        <a:t>$2.5M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640028">
                <a:tc>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Refurbish combustion chamber</a:t>
                      </a: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$1.6M/year in savings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1-2 power fluctuations/day (down from ~100/day)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$2.9M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640028">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Do nothing</a:t>
                      </a: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Protect short-term cash flow by delaying project cost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24479908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6DDF8-DE5C-2C35-7619-8761C3E53F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5ECA716-F220-A989-526D-D473CCF37328}"/>
              </a:ext>
            </a:extLst>
          </p:cNvPr>
          <p:cNvSpPr>
            <a:spLocks noGrp="1"/>
          </p:cNvSpPr>
          <p:nvPr>
            <p:ph type="title"/>
          </p:nvPr>
        </p:nvSpPr>
        <p:spPr/>
        <p:txBody>
          <a:bodyPr/>
          <a:lstStyle/>
          <a:p>
            <a:r>
              <a:rPr lang="en-US" dirty="0"/>
              <a:t>Business need</a:t>
            </a:r>
          </a:p>
        </p:txBody>
      </p:sp>
      <p:sp>
        <p:nvSpPr>
          <p:cNvPr id="5" name="Text Placeholder 4">
            <a:extLst>
              <a:ext uri="{FF2B5EF4-FFF2-40B4-BE49-F238E27FC236}">
                <a16:creationId xmlns:a16="http://schemas.microsoft.com/office/drawing/2014/main" id="{5572768B-84BB-1D03-84FD-4E572AA7079B}"/>
              </a:ext>
            </a:extLst>
          </p:cNvPr>
          <p:cNvSpPr>
            <a:spLocks noGrp="1"/>
          </p:cNvSpPr>
          <p:nvPr>
            <p:ph type="body" sz="quarter" idx="17"/>
          </p:nvPr>
        </p:nvSpPr>
        <p:spPr/>
        <p:txBody>
          <a:bodyPr/>
          <a:lstStyle/>
          <a:p>
            <a:endParaRPr lang="en-US"/>
          </a:p>
        </p:txBody>
      </p:sp>
      <p:sp>
        <p:nvSpPr>
          <p:cNvPr id="7" name="Rectangle 1027">
            <a:extLst>
              <a:ext uri="{FF2B5EF4-FFF2-40B4-BE49-F238E27FC236}">
                <a16:creationId xmlns:a16="http://schemas.microsoft.com/office/drawing/2014/main" id="{A11A5942-327B-86F0-8D7E-5B4F5AA82343}"/>
              </a:ext>
            </a:extLst>
          </p:cNvPr>
          <p:cNvSpPr txBox="1">
            <a:spLocks noChangeArrowheads="1"/>
          </p:cNvSpPr>
          <p:nvPr/>
        </p:nvSpPr>
        <p:spPr>
          <a:xfrm>
            <a:off x="4672209" y="1334815"/>
            <a:ext cx="6965056" cy="4875486"/>
          </a:xfrm>
          <a:prstGeom prst="rect">
            <a:avLst/>
          </a:prstGeom>
          <a:noFill/>
          <a:ln w="9525" cap="flat" cmpd="sng">
            <a:noFill/>
            <a:prstDash val="solid"/>
            <a:miter lim="800000"/>
            <a:headEnd/>
            <a:tailEnd/>
          </a:ln>
        </p:spPr>
        <p:txBody>
          <a:bodyPr vert="horz" wrap="square" lIns="91440" tIns="91440" rIns="91440" bIns="9144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R="0" lvl="0" algn="l" defTabSz="914400" rtl="0" eaLnBrk="1" fontAlgn="auto" latinLnBrk="0" hangingPunct="1">
              <a:lnSpc>
                <a:spcPct val="100000"/>
              </a:lnSpc>
              <a:spcBef>
                <a:spcPts val="0"/>
              </a:spcBef>
              <a:spcAft>
                <a:spcPts val="1200"/>
              </a:spcAft>
              <a:buClrTx/>
              <a:buSzTx/>
              <a:tabLst/>
              <a:defRPr/>
            </a:pPr>
            <a:r>
              <a:rPr kumimoji="0" lang="en-US" altLang="en-DK" sz="1600"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Current situation: </a:t>
            </a:r>
            <a:r>
              <a:rPr kumimoji="0" lang="en-US" altLang="en-DK" sz="160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Our customers experience power fluctuations up to ~100 times per day</a:t>
            </a:r>
          </a:p>
          <a:p>
            <a:pPr marR="0" lvl="0" algn="l" defTabSz="914400" rtl="0" eaLnBrk="1" fontAlgn="auto" latinLnBrk="0" hangingPunct="1">
              <a:lnSpc>
                <a:spcPct val="100000"/>
              </a:lnSpc>
              <a:spcBef>
                <a:spcPts val="0"/>
              </a:spcBef>
              <a:spcAft>
                <a:spcPts val="1200"/>
              </a:spcAft>
              <a:buClrTx/>
              <a:buSzTx/>
              <a:tabLst/>
              <a:defRPr/>
            </a:pPr>
            <a:endParaRPr lang="en-US" altLang="en-DK" sz="1600" b="1" dirty="0">
              <a:solidFill>
                <a:schemeClr val="tx1"/>
              </a:solidFill>
              <a:latin typeface="Arial"/>
            </a:endParaRPr>
          </a:p>
          <a:p>
            <a:pPr marR="0" lvl="0" algn="l" defTabSz="914400" rtl="0" eaLnBrk="1" fontAlgn="auto" latinLnBrk="0" hangingPunct="1">
              <a:lnSpc>
                <a:spcPct val="100000"/>
              </a:lnSpc>
              <a:spcBef>
                <a:spcPts val="0"/>
              </a:spcBef>
              <a:spcAft>
                <a:spcPts val="1200"/>
              </a:spcAft>
              <a:buClrTx/>
              <a:buSzTx/>
              <a:tabLst/>
              <a:defRPr/>
            </a:pPr>
            <a:r>
              <a:rPr kumimoji="0" lang="en-US" altLang="en-DK" sz="1600"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Why is this important:</a:t>
            </a:r>
            <a:r>
              <a:rPr lang="en-US" altLang="en-DK" sz="1600" b="1" dirty="0">
                <a:solidFill>
                  <a:schemeClr val="tx1"/>
                </a:solidFill>
                <a:latin typeface="Arial"/>
              </a:rPr>
              <a:t> </a:t>
            </a:r>
            <a:r>
              <a:rPr lang="en-US" altLang="en-DK" sz="1600" dirty="0">
                <a:solidFill>
                  <a:schemeClr val="tx1"/>
                </a:solidFill>
                <a:latin typeface="Arial"/>
              </a:rPr>
              <a:t>Fixing the power fluctuations is essential to meeting our 2025 strategic goal ”Deliver quality service to all customers, achieving a 93% satisfaction rate”.</a:t>
            </a:r>
          </a:p>
          <a:p>
            <a:pPr marR="0" lvl="0" algn="l" defTabSz="914400" rtl="0" eaLnBrk="1" fontAlgn="auto" latinLnBrk="0" hangingPunct="1">
              <a:lnSpc>
                <a:spcPct val="100000"/>
              </a:lnSpc>
              <a:spcBef>
                <a:spcPts val="0"/>
              </a:spcBef>
              <a:spcAft>
                <a:spcPts val="1200"/>
              </a:spcAft>
              <a:buClrTx/>
              <a:buSzTx/>
              <a:tabLst/>
              <a:defRPr/>
            </a:pPr>
            <a:r>
              <a:rPr kumimoji="0" lang="en-US" altLang="en-DK" sz="160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We have already begun to hear complaints from key customers and risk losing their business.</a:t>
            </a:r>
          </a:p>
          <a:p>
            <a:pPr marR="0" lvl="0" algn="l" defTabSz="914400" rtl="0" eaLnBrk="1" fontAlgn="auto" latinLnBrk="0" hangingPunct="1">
              <a:lnSpc>
                <a:spcPct val="100000"/>
              </a:lnSpc>
              <a:spcBef>
                <a:spcPts val="0"/>
              </a:spcBef>
              <a:spcAft>
                <a:spcPts val="1200"/>
              </a:spcAft>
              <a:buClrTx/>
              <a:buSzTx/>
              <a:tabLst/>
              <a:defRPr/>
            </a:pPr>
            <a:r>
              <a:rPr lang="en-US" altLang="en-DK" sz="1600" dirty="0">
                <a:solidFill>
                  <a:schemeClr val="tx1"/>
                </a:solidFill>
                <a:latin typeface="Arial"/>
              </a:rPr>
              <a:t>In addition, our operations and maintenance costs have increased 17% over the last three years due to unplanned downtime, equipment failures etc.</a:t>
            </a:r>
            <a:endParaRPr kumimoji="0" lang="en-US" altLang="en-DK" sz="160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212246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29BF3-6E72-24BE-9CAC-238211082AFA}"/>
            </a:ext>
          </a:extLst>
        </p:cNvPr>
        <p:cNvGrpSpPr/>
        <p:nvPr/>
      </p:nvGrpSpPr>
      <p:grpSpPr>
        <a:xfrm>
          <a:off x="0" y="0"/>
          <a:ext cx="0" cy="0"/>
          <a:chOff x="0" y="0"/>
          <a:chExt cx="0" cy="0"/>
        </a:xfrm>
      </p:grpSpPr>
      <p:sp>
        <p:nvSpPr>
          <p:cNvPr id="2" name="Chevron 1">
            <a:extLst>
              <a:ext uri="{FF2B5EF4-FFF2-40B4-BE49-F238E27FC236}">
                <a16:creationId xmlns:a16="http://schemas.microsoft.com/office/drawing/2014/main" id="{3A48716A-BE08-497A-A4D6-1AF1C2F1696A}"/>
              </a:ext>
            </a:extLst>
          </p:cNvPr>
          <p:cNvSpPr/>
          <p:nvPr/>
        </p:nvSpPr>
        <p:spPr>
          <a:xfrm>
            <a:off x="8809686" y="1928335"/>
            <a:ext cx="2827578" cy="668138"/>
          </a:xfrm>
          <a:prstGeom prst="chevron">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Solutions</a:t>
            </a:r>
          </a:p>
        </p:txBody>
      </p:sp>
      <p:graphicFrame>
        <p:nvGraphicFramePr>
          <p:cNvPr id="13" name="think-cell data - do not delete" hidden="1">
            <a:extLst>
              <a:ext uri="{FF2B5EF4-FFF2-40B4-BE49-F238E27FC236}">
                <a16:creationId xmlns:a16="http://schemas.microsoft.com/office/drawing/2014/main" id="{27150351-7539-21AA-D7B4-A6B7DC7A1A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13" name="think-cell data - do not delete" hidden="1">
                        <a:extLst>
                          <a:ext uri="{FF2B5EF4-FFF2-40B4-BE49-F238E27FC236}">
                            <a16:creationId xmlns:a16="http://schemas.microsoft.com/office/drawing/2014/main" id="{27150351-7539-21AA-D7B4-A6B7DC7A1A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522FB8-3B43-394F-08C4-D623B3E6DBB2}"/>
              </a:ext>
            </a:extLst>
          </p:cNvPr>
          <p:cNvSpPr>
            <a:spLocks noGrp="1"/>
          </p:cNvSpPr>
          <p:nvPr>
            <p:ph type="title"/>
          </p:nvPr>
        </p:nvSpPr>
        <p:spPr/>
        <p:txBody>
          <a:bodyPr vert="horz"/>
          <a:lstStyle/>
          <a:p>
            <a:r>
              <a:rPr lang="en-US" dirty="0"/>
              <a:t>Power fluctuations are caused by three main things; sensor failures, uneven combustion, and slow relay response time</a:t>
            </a:r>
          </a:p>
        </p:txBody>
      </p:sp>
      <p:sp>
        <p:nvSpPr>
          <p:cNvPr id="7" name="Text Placeholder 6">
            <a:extLst>
              <a:ext uri="{FF2B5EF4-FFF2-40B4-BE49-F238E27FC236}">
                <a16:creationId xmlns:a16="http://schemas.microsoft.com/office/drawing/2014/main" id="{BF0C9643-E9BB-D2BF-B723-C5D4D8B35F3B}"/>
              </a:ext>
            </a:extLst>
          </p:cNvPr>
          <p:cNvSpPr>
            <a:spLocks noGrp="1"/>
          </p:cNvSpPr>
          <p:nvPr>
            <p:ph type="body" sz="quarter" idx="17"/>
          </p:nvPr>
        </p:nvSpPr>
        <p:spPr/>
        <p:txBody>
          <a:bodyPr/>
          <a:lstStyle/>
          <a:p>
            <a:endParaRPr lang="en-US"/>
          </a:p>
        </p:txBody>
      </p:sp>
      <p:sp>
        <p:nvSpPr>
          <p:cNvPr id="8" name="Pentagon 7">
            <a:extLst>
              <a:ext uri="{FF2B5EF4-FFF2-40B4-BE49-F238E27FC236}">
                <a16:creationId xmlns:a16="http://schemas.microsoft.com/office/drawing/2014/main" id="{D3F843F8-1034-CF5D-87F9-AE5F82B680FA}"/>
              </a:ext>
            </a:extLst>
          </p:cNvPr>
          <p:cNvSpPr/>
          <p:nvPr/>
        </p:nvSpPr>
        <p:spPr>
          <a:xfrm>
            <a:off x="554736" y="1928335"/>
            <a:ext cx="2959802" cy="668138"/>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Problem</a:t>
            </a:r>
          </a:p>
        </p:txBody>
      </p:sp>
      <p:sp>
        <p:nvSpPr>
          <p:cNvPr id="9" name="Chevron 8">
            <a:extLst>
              <a:ext uri="{FF2B5EF4-FFF2-40B4-BE49-F238E27FC236}">
                <a16:creationId xmlns:a16="http://schemas.microsoft.com/office/drawing/2014/main" id="{241B180E-3DA4-0546-E873-161E6133FD38}"/>
              </a:ext>
            </a:extLst>
          </p:cNvPr>
          <p:cNvSpPr/>
          <p:nvPr/>
        </p:nvSpPr>
        <p:spPr>
          <a:xfrm>
            <a:off x="3394535" y="1928335"/>
            <a:ext cx="2827578" cy="668138"/>
          </a:xfrm>
          <a:prstGeom prst="chevron">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Operational issues</a:t>
            </a:r>
          </a:p>
        </p:txBody>
      </p:sp>
      <p:sp>
        <p:nvSpPr>
          <p:cNvPr id="10" name="Chevron 9">
            <a:extLst>
              <a:ext uri="{FF2B5EF4-FFF2-40B4-BE49-F238E27FC236}">
                <a16:creationId xmlns:a16="http://schemas.microsoft.com/office/drawing/2014/main" id="{04BFEC7A-1718-0432-2AA3-F54C47C1CE9E}"/>
              </a:ext>
            </a:extLst>
          </p:cNvPr>
          <p:cNvSpPr/>
          <p:nvPr/>
        </p:nvSpPr>
        <p:spPr>
          <a:xfrm>
            <a:off x="6102110" y="1928335"/>
            <a:ext cx="2827578" cy="668138"/>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Root causes</a:t>
            </a:r>
          </a:p>
        </p:txBody>
      </p:sp>
      <p:sp>
        <p:nvSpPr>
          <p:cNvPr id="14" name="TextBox 13">
            <a:extLst>
              <a:ext uri="{FF2B5EF4-FFF2-40B4-BE49-F238E27FC236}">
                <a16:creationId xmlns:a16="http://schemas.microsoft.com/office/drawing/2014/main" id="{C4E8974B-229F-DFAB-3299-4B6AF52ED17C}"/>
              </a:ext>
            </a:extLst>
          </p:cNvPr>
          <p:cNvSpPr txBox="1"/>
          <p:nvPr/>
        </p:nvSpPr>
        <p:spPr>
          <a:xfrm>
            <a:off x="554736" y="3878907"/>
            <a:ext cx="2324942" cy="1246495"/>
          </a:xfrm>
          <a:prstGeom prst="rect">
            <a:avLst/>
          </a:prstGeom>
          <a:noFill/>
        </p:spPr>
        <p:txBody>
          <a:bodyPr wrap="square" rtlCol="0" anchor="ctr">
            <a:noAutofit/>
          </a:bodyPr>
          <a:lstStyle/>
          <a:p>
            <a:pPr>
              <a:spcAft>
                <a:spcPts val="600"/>
              </a:spcAft>
            </a:pPr>
            <a:r>
              <a:rPr lang="en-US" sz="1400" dirty="0"/>
              <a:t>Power fluctuates up to 100 times daily over the past 12 months</a:t>
            </a:r>
          </a:p>
        </p:txBody>
      </p:sp>
      <p:sp>
        <p:nvSpPr>
          <p:cNvPr id="15" name="TextBox 14">
            <a:extLst>
              <a:ext uri="{FF2B5EF4-FFF2-40B4-BE49-F238E27FC236}">
                <a16:creationId xmlns:a16="http://schemas.microsoft.com/office/drawing/2014/main" id="{4A3C22BF-837C-9558-AA4E-9830193630FC}"/>
              </a:ext>
            </a:extLst>
          </p:cNvPr>
          <p:cNvSpPr txBox="1"/>
          <p:nvPr/>
        </p:nvSpPr>
        <p:spPr>
          <a:xfrm>
            <a:off x="3879167" y="2861019"/>
            <a:ext cx="1858314" cy="523220"/>
          </a:xfrm>
          <a:prstGeom prst="rect">
            <a:avLst/>
          </a:prstGeom>
          <a:noFill/>
        </p:spPr>
        <p:txBody>
          <a:bodyPr wrap="square" rtlCol="0">
            <a:spAutoFit/>
          </a:bodyPr>
          <a:lstStyle/>
          <a:p>
            <a:pPr>
              <a:spcAft>
                <a:spcPts val="600"/>
              </a:spcAft>
            </a:pPr>
            <a:r>
              <a:rPr lang="en-US" sz="1400" dirty="0"/>
              <a:t>Inconsistent fuel flow to the turbine</a:t>
            </a:r>
          </a:p>
        </p:txBody>
      </p:sp>
      <p:sp>
        <p:nvSpPr>
          <p:cNvPr id="16" name="TextBox 15">
            <a:extLst>
              <a:ext uri="{FF2B5EF4-FFF2-40B4-BE49-F238E27FC236}">
                <a16:creationId xmlns:a16="http://schemas.microsoft.com/office/drawing/2014/main" id="{903B8F09-0802-0473-A647-5BA6B7235E7D}"/>
              </a:ext>
            </a:extLst>
          </p:cNvPr>
          <p:cNvSpPr txBox="1"/>
          <p:nvPr/>
        </p:nvSpPr>
        <p:spPr>
          <a:xfrm>
            <a:off x="6586742" y="2861019"/>
            <a:ext cx="1858314" cy="523220"/>
          </a:xfrm>
          <a:prstGeom prst="rect">
            <a:avLst/>
          </a:prstGeom>
          <a:noFill/>
        </p:spPr>
        <p:txBody>
          <a:bodyPr wrap="square" rtlCol="0">
            <a:spAutoFit/>
          </a:bodyPr>
          <a:lstStyle/>
          <a:p>
            <a:pPr>
              <a:spcAft>
                <a:spcPts val="600"/>
              </a:spcAft>
            </a:pPr>
            <a:r>
              <a:rPr lang="en-US" sz="1400" dirty="0"/>
              <a:t>Intermittent sensor failures</a:t>
            </a:r>
            <a:endParaRPr lang="en-US" sz="1400" b="1" dirty="0"/>
          </a:p>
        </p:txBody>
      </p:sp>
      <p:sp>
        <p:nvSpPr>
          <p:cNvPr id="17" name="TextBox 16">
            <a:extLst>
              <a:ext uri="{FF2B5EF4-FFF2-40B4-BE49-F238E27FC236}">
                <a16:creationId xmlns:a16="http://schemas.microsoft.com/office/drawing/2014/main" id="{E7F6B6EF-319C-8015-10B4-4BF2DDAA6878}"/>
              </a:ext>
            </a:extLst>
          </p:cNvPr>
          <p:cNvSpPr txBox="1"/>
          <p:nvPr/>
        </p:nvSpPr>
        <p:spPr>
          <a:xfrm>
            <a:off x="9294318" y="2861018"/>
            <a:ext cx="1858314" cy="307777"/>
          </a:xfrm>
          <a:prstGeom prst="rect">
            <a:avLst/>
          </a:prstGeom>
          <a:noFill/>
        </p:spPr>
        <p:txBody>
          <a:bodyPr wrap="square" rtlCol="0">
            <a:spAutoFit/>
          </a:bodyPr>
          <a:lstStyle/>
          <a:p>
            <a:pPr>
              <a:spcAft>
                <a:spcPts val="600"/>
              </a:spcAft>
            </a:pPr>
            <a:r>
              <a:rPr lang="en-US" sz="1400" dirty="0"/>
              <a:t>Replace all sensors</a:t>
            </a:r>
            <a:endParaRPr lang="en-US" sz="1400" b="1" dirty="0"/>
          </a:p>
        </p:txBody>
      </p:sp>
      <p:cxnSp>
        <p:nvCxnSpPr>
          <p:cNvPr id="18" name="Straight Arrow Connector 17">
            <a:extLst>
              <a:ext uri="{FF2B5EF4-FFF2-40B4-BE49-F238E27FC236}">
                <a16:creationId xmlns:a16="http://schemas.microsoft.com/office/drawing/2014/main" id="{7FAE6C1B-4202-EE67-063E-5C45F7614793}"/>
              </a:ext>
            </a:extLst>
          </p:cNvPr>
          <p:cNvCxnSpPr>
            <a:cxnSpLocks/>
          </p:cNvCxnSpPr>
          <p:nvPr/>
        </p:nvCxnSpPr>
        <p:spPr>
          <a:xfrm>
            <a:off x="5824992" y="3122629"/>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09BC457-893A-A5B4-59FE-ECB51F3C5BAD}"/>
              </a:ext>
            </a:extLst>
          </p:cNvPr>
          <p:cNvCxnSpPr>
            <a:cxnSpLocks/>
          </p:cNvCxnSpPr>
          <p:nvPr/>
        </p:nvCxnSpPr>
        <p:spPr>
          <a:xfrm>
            <a:off x="8532567" y="3122629"/>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32E8EE6-2B18-0685-7FF6-0274A7C4FBE2}"/>
              </a:ext>
            </a:extLst>
          </p:cNvPr>
          <p:cNvCxnSpPr>
            <a:cxnSpLocks/>
          </p:cNvCxnSpPr>
          <p:nvPr/>
        </p:nvCxnSpPr>
        <p:spPr>
          <a:xfrm rot="16200000">
            <a:off x="7521149" y="-329637"/>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ADFAC5-CBF6-E662-112E-601CF6C73B0A}"/>
              </a:ext>
            </a:extLst>
          </p:cNvPr>
          <p:cNvSpPr txBox="1"/>
          <p:nvPr/>
        </p:nvSpPr>
        <p:spPr>
          <a:xfrm>
            <a:off x="3879167" y="3953746"/>
            <a:ext cx="1858314" cy="738664"/>
          </a:xfrm>
          <a:prstGeom prst="rect">
            <a:avLst/>
          </a:prstGeom>
          <a:noFill/>
        </p:spPr>
        <p:txBody>
          <a:bodyPr wrap="square" rtlCol="0">
            <a:spAutoFit/>
          </a:bodyPr>
          <a:lstStyle/>
          <a:p>
            <a:pPr>
              <a:spcAft>
                <a:spcPts val="600"/>
              </a:spcAft>
            </a:pPr>
            <a:r>
              <a:rPr lang="en-US" sz="1400" dirty="0"/>
              <a:t>Uneven combustion in combustion chamber</a:t>
            </a:r>
            <a:endParaRPr lang="en-US" sz="1400" b="1" dirty="0"/>
          </a:p>
        </p:txBody>
      </p:sp>
      <p:sp>
        <p:nvSpPr>
          <p:cNvPr id="26" name="TextBox 25">
            <a:extLst>
              <a:ext uri="{FF2B5EF4-FFF2-40B4-BE49-F238E27FC236}">
                <a16:creationId xmlns:a16="http://schemas.microsoft.com/office/drawing/2014/main" id="{FD1ED29C-99F1-459F-B56A-0CBA77A974E3}"/>
              </a:ext>
            </a:extLst>
          </p:cNvPr>
          <p:cNvSpPr txBox="1"/>
          <p:nvPr/>
        </p:nvSpPr>
        <p:spPr>
          <a:xfrm>
            <a:off x="6586742" y="3953746"/>
            <a:ext cx="1858314" cy="954107"/>
          </a:xfrm>
          <a:prstGeom prst="rect">
            <a:avLst/>
          </a:prstGeom>
          <a:noFill/>
        </p:spPr>
        <p:txBody>
          <a:bodyPr wrap="square" rtlCol="0">
            <a:spAutoFit/>
          </a:bodyPr>
          <a:lstStyle/>
          <a:p>
            <a:pPr>
              <a:spcAft>
                <a:spcPts val="600"/>
              </a:spcAft>
            </a:pPr>
            <a:r>
              <a:rPr lang="en-US" sz="1400" dirty="0"/>
              <a:t>Combustion chamber lining wear has created hot spots</a:t>
            </a:r>
            <a:endParaRPr lang="en-US" sz="1400" b="1" dirty="0"/>
          </a:p>
        </p:txBody>
      </p:sp>
      <p:sp>
        <p:nvSpPr>
          <p:cNvPr id="27" name="TextBox 26">
            <a:extLst>
              <a:ext uri="{FF2B5EF4-FFF2-40B4-BE49-F238E27FC236}">
                <a16:creationId xmlns:a16="http://schemas.microsoft.com/office/drawing/2014/main" id="{941870CB-5FB3-FDD7-6CA1-6C21AFDAD170}"/>
              </a:ext>
            </a:extLst>
          </p:cNvPr>
          <p:cNvSpPr txBox="1"/>
          <p:nvPr/>
        </p:nvSpPr>
        <p:spPr>
          <a:xfrm>
            <a:off x="9294318" y="3953745"/>
            <a:ext cx="1858314" cy="523220"/>
          </a:xfrm>
          <a:prstGeom prst="rect">
            <a:avLst/>
          </a:prstGeom>
          <a:noFill/>
        </p:spPr>
        <p:txBody>
          <a:bodyPr wrap="square" rtlCol="0">
            <a:spAutoFit/>
          </a:bodyPr>
          <a:lstStyle/>
          <a:p>
            <a:pPr>
              <a:spcAft>
                <a:spcPts val="600"/>
              </a:spcAft>
            </a:pPr>
            <a:r>
              <a:rPr lang="en-US" sz="1400" dirty="0"/>
              <a:t>Refurbish combustion chamber</a:t>
            </a:r>
            <a:endParaRPr lang="en-US" sz="1400" b="1" dirty="0"/>
          </a:p>
        </p:txBody>
      </p:sp>
      <p:cxnSp>
        <p:nvCxnSpPr>
          <p:cNvPr id="28" name="Straight Arrow Connector 27">
            <a:extLst>
              <a:ext uri="{FF2B5EF4-FFF2-40B4-BE49-F238E27FC236}">
                <a16:creationId xmlns:a16="http://schemas.microsoft.com/office/drawing/2014/main" id="{0AD235F1-62DE-77FC-ACFD-8CE89E9B6A9E}"/>
              </a:ext>
            </a:extLst>
          </p:cNvPr>
          <p:cNvCxnSpPr>
            <a:cxnSpLocks/>
          </p:cNvCxnSpPr>
          <p:nvPr/>
        </p:nvCxnSpPr>
        <p:spPr>
          <a:xfrm>
            <a:off x="5824992" y="4215356"/>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25BC521-414B-6910-96FB-235E25192B65}"/>
              </a:ext>
            </a:extLst>
          </p:cNvPr>
          <p:cNvCxnSpPr>
            <a:cxnSpLocks/>
          </p:cNvCxnSpPr>
          <p:nvPr/>
        </p:nvCxnSpPr>
        <p:spPr>
          <a:xfrm>
            <a:off x="8532567" y="4215356"/>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11FF039-6CF7-CC9A-F3AA-E011348D0795}"/>
              </a:ext>
            </a:extLst>
          </p:cNvPr>
          <p:cNvCxnSpPr>
            <a:cxnSpLocks/>
          </p:cNvCxnSpPr>
          <p:nvPr/>
        </p:nvCxnSpPr>
        <p:spPr>
          <a:xfrm rot="16200000">
            <a:off x="7521149" y="938008"/>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1FCA6CB-FA4E-3729-05E2-204D25104FB6}"/>
              </a:ext>
            </a:extLst>
          </p:cNvPr>
          <p:cNvSpPr txBox="1"/>
          <p:nvPr/>
        </p:nvSpPr>
        <p:spPr>
          <a:xfrm>
            <a:off x="3879167" y="5221391"/>
            <a:ext cx="1858314" cy="738664"/>
          </a:xfrm>
          <a:prstGeom prst="rect">
            <a:avLst/>
          </a:prstGeom>
          <a:noFill/>
        </p:spPr>
        <p:txBody>
          <a:bodyPr wrap="square" rtlCol="0">
            <a:spAutoFit/>
          </a:bodyPr>
          <a:lstStyle/>
          <a:p>
            <a:pPr>
              <a:spcAft>
                <a:spcPts val="600"/>
              </a:spcAft>
            </a:pPr>
            <a:r>
              <a:rPr lang="en-US" sz="1400" dirty="0"/>
              <a:t>Slow switching performance in transformers</a:t>
            </a:r>
            <a:endParaRPr lang="en-US" sz="1400" b="1" dirty="0"/>
          </a:p>
        </p:txBody>
      </p:sp>
      <p:sp>
        <p:nvSpPr>
          <p:cNvPr id="33" name="TextBox 32">
            <a:extLst>
              <a:ext uri="{FF2B5EF4-FFF2-40B4-BE49-F238E27FC236}">
                <a16:creationId xmlns:a16="http://schemas.microsoft.com/office/drawing/2014/main" id="{F058D2A2-DBB5-164B-54F8-245DEBB0656D}"/>
              </a:ext>
            </a:extLst>
          </p:cNvPr>
          <p:cNvSpPr txBox="1"/>
          <p:nvPr/>
        </p:nvSpPr>
        <p:spPr>
          <a:xfrm>
            <a:off x="6586742" y="5221391"/>
            <a:ext cx="1858314" cy="954107"/>
          </a:xfrm>
          <a:prstGeom prst="rect">
            <a:avLst/>
          </a:prstGeom>
          <a:noFill/>
        </p:spPr>
        <p:txBody>
          <a:bodyPr wrap="square" rtlCol="0">
            <a:spAutoFit/>
          </a:bodyPr>
          <a:lstStyle/>
          <a:p>
            <a:pPr>
              <a:spcAft>
                <a:spcPts val="600"/>
              </a:spcAft>
            </a:pPr>
            <a:r>
              <a:rPr lang="en-US" sz="1400" dirty="0"/>
              <a:t>Relay response time is not compatible with current technology</a:t>
            </a:r>
            <a:endParaRPr lang="en-US" sz="1400" b="1" dirty="0"/>
          </a:p>
        </p:txBody>
      </p:sp>
      <p:sp>
        <p:nvSpPr>
          <p:cNvPr id="34" name="TextBox 33">
            <a:extLst>
              <a:ext uri="{FF2B5EF4-FFF2-40B4-BE49-F238E27FC236}">
                <a16:creationId xmlns:a16="http://schemas.microsoft.com/office/drawing/2014/main" id="{30EFA791-097D-3F19-608C-D10B45183569}"/>
              </a:ext>
            </a:extLst>
          </p:cNvPr>
          <p:cNvSpPr txBox="1"/>
          <p:nvPr/>
        </p:nvSpPr>
        <p:spPr>
          <a:xfrm>
            <a:off x="9294318" y="5221390"/>
            <a:ext cx="1858314" cy="307777"/>
          </a:xfrm>
          <a:prstGeom prst="rect">
            <a:avLst/>
          </a:prstGeom>
          <a:noFill/>
        </p:spPr>
        <p:txBody>
          <a:bodyPr wrap="square" rtlCol="0">
            <a:spAutoFit/>
          </a:bodyPr>
          <a:lstStyle/>
          <a:p>
            <a:pPr>
              <a:spcAft>
                <a:spcPts val="600"/>
              </a:spcAft>
            </a:pPr>
            <a:r>
              <a:rPr lang="en-US" sz="1400" dirty="0"/>
              <a:t>Replace all relays</a:t>
            </a:r>
            <a:endParaRPr lang="en-US" sz="1400" b="1" dirty="0"/>
          </a:p>
        </p:txBody>
      </p:sp>
      <p:cxnSp>
        <p:nvCxnSpPr>
          <p:cNvPr id="35" name="Straight Arrow Connector 34">
            <a:extLst>
              <a:ext uri="{FF2B5EF4-FFF2-40B4-BE49-F238E27FC236}">
                <a16:creationId xmlns:a16="http://schemas.microsoft.com/office/drawing/2014/main" id="{E714EFB5-2934-1BC7-58DB-E2A38173D920}"/>
              </a:ext>
            </a:extLst>
          </p:cNvPr>
          <p:cNvCxnSpPr>
            <a:cxnSpLocks/>
          </p:cNvCxnSpPr>
          <p:nvPr/>
        </p:nvCxnSpPr>
        <p:spPr>
          <a:xfrm>
            <a:off x="5824992" y="5483001"/>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31CB278-5607-FC04-60E9-D0D87C2D72B9}"/>
              </a:ext>
            </a:extLst>
          </p:cNvPr>
          <p:cNvCxnSpPr>
            <a:cxnSpLocks/>
          </p:cNvCxnSpPr>
          <p:nvPr/>
        </p:nvCxnSpPr>
        <p:spPr>
          <a:xfrm>
            <a:off x="8532567" y="5483001"/>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 name="Right Brace 5">
            <a:extLst>
              <a:ext uri="{FF2B5EF4-FFF2-40B4-BE49-F238E27FC236}">
                <a16:creationId xmlns:a16="http://schemas.microsoft.com/office/drawing/2014/main" id="{D66B169F-1DC5-81A9-87AD-68A502E50600}"/>
              </a:ext>
            </a:extLst>
          </p:cNvPr>
          <p:cNvSpPr/>
          <p:nvPr/>
        </p:nvSpPr>
        <p:spPr>
          <a:xfrm>
            <a:off x="3102440" y="2828827"/>
            <a:ext cx="204584" cy="3346654"/>
          </a:xfrm>
          <a:prstGeom prst="rightBrac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60803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04714-29EF-2036-537D-B62724C2C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B40E60-B471-418A-B7F8-FA30647B351C}"/>
              </a:ext>
            </a:extLst>
          </p:cNvPr>
          <p:cNvSpPr>
            <a:spLocks noGrp="1"/>
          </p:cNvSpPr>
          <p:nvPr>
            <p:ph type="title"/>
          </p:nvPr>
        </p:nvSpPr>
        <p:spPr/>
        <p:txBody>
          <a:bodyPr/>
          <a:lstStyle/>
          <a:p>
            <a:r>
              <a:rPr lang="en-US" dirty="0"/>
              <a:t>We have three options to solve these issue</a:t>
            </a:r>
          </a:p>
        </p:txBody>
      </p:sp>
      <p:sp>
        <p:nvSpPr>
          <p:cNvPr id="6" name="Text Placeholder 5">
            <a:extLst>
              <a:ext uri="{FF2B5EF4-FFF2-40B4-BE49-F238E27FC236}">
                <a16:creationId xmlns:a16="http://schemas.microsoft.com/office/drawing/2014/main" id="{373B7FC9-CC27-570C-9940-17D732143E68}"/>
              </a:ext>
            </a:extLst>
          </p:cNvPr>
          <p:cNvSpPr>
            <a:spLocks noGrp="1"/>
          </p:cNvSpPr>
          <p:nvPr>
            <p:ph type="body" sz="quarter" idx="17"/>
          </p:nvPr>
        </p:nvSpPr>
        <p:spPr/>
        <p:txBody>
          <a:bodyPr/>
          <a:lstStyle/>
          <a:p>
            <a:endParaRPr lang="en-US"/>
          </a:p>
        </p:txBody>
      </p:sp>
      <p:sp>
        <p:nvSpPr>
          <p:cNvPr id="7" name="Text Placeholder 5">
            <a:extLst>
              <a:ext uri="{FF2B5EF4-FFF2-40B4-BE49-F238E27FC236}">
                <a16:creationId xmlns:a16="http://schemas.microsoft.com/office/drawing/2014/main" id="{B91E10EF-779F-9255-2968-D0344B8B93F6}"/>
              </a:ext>
            </a:extLst>
          </p:cNvPr>
          <p:cNvSpPr txBox="1">
            <a:spLocks/>
          </p:cNvSpPr>
          <p:nvPr/>
        </p:nvSpPr>
        <p:spPr>
          <a:xfrm>
            <a:off x="835471" y="28641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None/>
            </a:pPr>
            <a:r>
              <a:rPr lang="en-GB" sz="1400" dirty="0">
                <a:solidFill>
                  <a:schemeClr val="tx1"/>
                </a:solidFill>
              </a:rPr>
              <a:t>100% solution that incorporates the most up-to-date software and controls:</a:t>
            </a:r>
          </a:p>
          <a:p>
            <a:pPr marL="400050" indent="-285750">
              <a:buFont typeface="Arial" panose="020B0604020202020204" pitchFamily="34" charset="0"/>
              <a:buChar char="•"/>
            </a:pPr>
            <a:r>
              <a:rPr lang="en-GB" sz="1400" dirty="0">
                <a:solidFill>
                  <a:schemeClr val="tx1"/>
                </a:solidFill>
              </a:rPr>
              <a:t>Replace all sensors</a:t>
            </a:r>
          </a:p>
          <a:p>
            <a:pPr marL="400050" indent="-285750">
              <a:buFont typeface="Arial" panose="020B0604020202020204" pitchFamily="34" charset="0"/>
              <a:buChar char="•"/>
            </a:pPr>
            <a:r>
              <a:rPr lang="en-GB" sz="1400" dirty="0">
                <a:solidFill>
                  <a:schemeClr val="tx1"/>
                </a:solidFill>
              </a:rPr>
              <a:t>Replace all relays</a:t>
            </a:r>
          </a:p>
          <a:p>
            <a:pPr marL="400050" indent="-285750">
              <a:buFont typeface="Arial" panose="020B0604020202020204" pitchFamily="34" charset="0"/>
              <a:buChar char="•"/>
            </a:pPr>
            <a:r>
              <a:rPr lang="en-GB" sz="1400" dirty="0">
                <a:solidFill>
                  <a:schemeClr val="tx1"/>
                </a:solidFill>
              </a:rPr>
              <a:t>Refurbish combustion chamber incl. upgrading turbine controls, replacing all components, updating system software</a:t>
            </a:r>
          </a:p>
          <a:p>
            <a:pPr marL="400050" indent="-285750">
              <a:buFont typeface="Arial" panose="020B0604020202020204" pitchFamily="34" charset="0"/>
              <a:buChar char="•"/>
            </a:pPr>
            <a:endParaRPr lang="en-GB" sz="1400" dirty="0">
              <a:solidFill>
                <a:schemeClr val="tx1"/>
              </a:solidFill>
            </a:endParaRPr>
          </a:p>
          <a:p>
            <a:pPr marL="114300">
              <a:buNone/>
            </a:pPr>
            <a:r>
              <a:rPr lang="en-GB" sz="1400" dirty="0">
                <a:solidFill>
                  <a:schemeClr val="tx1"/>
                </a:solidFill>
              </a:rPr>
              <a:t>Will eliminate </a:t>
            </a:r>
            <a:r>
              <a:rPr lang="en-GB" sz="1400" b="1" dirty="0">
                <a:solidFill>
                  <a:schemeClr val="tx1"/>
                </a:solidFill>
              </a:rPr>
              <a:t>all</a:t>
            </a:r>
            <a:r>
              <a:rPr lang="en-GB" sz="1400" dirty="0">
                <a:solidFill>
                  <a:schemeClr val="tx1"/>
                </a:solidFill>
              </a:rPr>
              <a:t> power fluctuations</a:t>
            </a:r>
          </a:p>
        </p:txBody>
      </p:sp>
      <p:cxnSp>
        <p:nvCxnSpPr>
          <p:cNvPr id="10" name="Straight Connector 9">
            <a:extLst>
              <a:ext uri="{FF2B5EF4-FFF2-40B4-BE49-F238E27FC236}">
                <a16:creationId xmlns:a16="http://schemas.microsoft.com/office/drawing/2014/main" id="{C91E813A-5502-72D4-E6DF-3AAD31D5358F}"/>
              </a:ext>
            </a:extLst>
          </p:cNvPr>
          <p:cNvCxnSpPr>
            <a:cxnSpLocks/>
          </p:cNvCxnSpPr>
          <p:nvPr/>
        </p:nvCxnSpPr>
        <p:spPr>
          <a:xfrm>
            <a:off x="835471" y="2736412"/>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EA6A2E-C2EF-95FF-A2ED-DCD47C930F7B}"/>
              </a:ext>
            </a:extLst>
          </p:cNvPr>
          <p:cNvSpPr txBox="1"/>
          <p:nvPr/>
        </p:nvSpPr>
        <p:spPr>
          <a:xfrm>
            <a:off x="835471" y="2345977"/>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Complete fix</a:t>
            </a:r>
          </a:p>
        </p:txBody>
      </p:sp>
      <p:sp>
        <p:nvSpPr>
          <p:cNvPr id="16" name="Oval 15">
            <a:extLst>
              <a:ext uri="{FF2B5EF4-FFF2-40B4-BE49-F238E27FC236}">
                <a16:creationId xmlns:a16="http://schemas.microsoft.com/office/drawing/2014/main" id="{93EB2E4C-143E-5A71-2E18-7A15B33F9A72}"/>
              </a:ext>
            </a:extLst>
          </p:cNvPr>
          <p:cNvSpPr/>
          <p:nvPr/>
        </p:nvSpPr>
        <p:spPr>
          <a:xfrm>
            <a:off x="2167471" y="186669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1</a:t>
            </a:r>
          </a:p>
        </p:txBody>
      </p:sp>
      <p:cxnSp>
        <p:nvCxnSpPr>
          <p:cNvPr id="11" name="Straight Connector 10">
            <a:extLst>
              <a:ext uri="{FF2B5EF4-FFF2-40B4-BE49-F238E27FC236}">
                <a16:creationId xmlns:a16="http://schemas.microsoft.com/office/drawing/2014/main" id="{AFDDE7B8-35B4-D3FE-BF9E-92F6E489C031}"/>
              </a:ext>
            </a:extLst>
          </p:cNvPr>
          <p:cNvCxnSpPr>
            <a:cxnSpLocks/>
          </p:cNvCxnSpPr>
          <p:nvPr/>
        </p:nvCxnSpPr>
        <p:spPr>
          <a:xfrm>
            <a:off x="4584000" y="2736412"/>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D0AC87-206F-99CB-9196-26A0168D3421}"/>
              </a:ext>
            </a:extLst>
          </p:cNvPr>
          <p:cNvSpPr txBox="1"/>
          <p:nvPr/>
        </p:nvSpPr>
        <p:spPr>
          <a:xfrm>
            <a:off x="4580022" y="2345977"/>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Partial fix</a:t>
            </a:r>
          </a:p>
        </p:txBody>
      </p:sp>
      <p:sp>
        <p:nvSpPr>
          <p:cNvPr id="17" name="Oval 16">
            <a:extLst>
              <a:ext uri="{FF2B5EF4-FFF2-40B4-BE49-F238E27FC236}">
                <a16:creationId xmlns:a16="http://schemas.microsoft.com/office/drawing/2014/main" id="{77510029-0935-C5F8-1EC8-1769B393E17B}"/>
              </a:ext>
            </a:extLst>
          </p:cNvPr>
          <p:cNvSpPr/>
          <p:nvPr/>
        </p:nvSpPr>
        <p:spPr>
          <a:xfrm>
            <a:off x="5916000" y="186669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2</a:t>
            </a:r>
          </a:p>
        </p:txBody>
      </p:sp>
      <p:cxnSp>
        <p:nvCxnSpPr>
          <p:cNvPr id="12" name="Straight Connector 11">
            <a:extLst>
              <a:ext uri="{FF2B5EF4-FFF2-40B4-BE49-F238E27FC236}">
                <a16:creationId xmlns:a16="http://schemas.microsoft.com/office/drawing/2014/main" id="{9DB681FD-C995-5588-4C3B-6293A38C3DD9}"/>
              </a:ext>
            </a:extLst>
          </p:cNvPr>
          <p:cNvCxnSpPr>
            <a:cxnSpLocks/>
          </p:cNvCxnSpPr>
          <p:nvPr/>
        </p:nvCxnSpPr>
        <p:spPr>
          <a:xfrm>
            <a:off x="8332530" y="2736412"/>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BAD635-8851-C17C-0152-286FCA20CA20}"/>
              </a:ext>
            </a:extLst>
          </p:cNvPr>
          <p:cNvSpPr txBox="1"/>
          <p:nvPr/>
        </p:nvSpPr>
        <p:spPr>
          <a:xfrm>
            <a:off x="8332530" y="2345977"/>
            <a:ext cx="3023999"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Do nothing</a:t>
            </a:r>
          </a:p>
        </p:txBody>
      </p:sp>
      <p:sp>
        <p:nvSpPr>
          <p:cNvPr id="18" name="Oval 17">
            <a:extLst>
              <a:ext uri="{FF2B5EF4-FFF2-40B4-BE49-F238E27FC236}">
                <a16:creationId xmlns:a16="http://schemas.microsoft.com/office/drawing/2014/main" id="{AB0BE7EF-363C-4CEF-A320-3C135A49ADD4}"/>
              </a:ext>
            </a:extLst>
          </p:cNvPr>
          <p:cNvSpPr/>
          <p:nvPr/>
        </p:nvSpPr>
        <p:spPr>
          <a:xfrm>
            <a:off x="9734916" y="186669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a:t>
            </a:r>
          </a:p>
        </p:txBody>
      </p:sp>
      <p:sp>
        <p:nvSpPr>
          <p:cNvPr id="23" name="Text Placeholder 5">
            <a:extLst>
              <a:ext uri="{FF2B5EF4-FFF2-40B4-BE49-F238E27FC236}">
                <a16:creationId xmlns:a16="http://schemas.microsoft.com/office/drawing/2014/main" id="{6524A2FC-DAC8-4256-9A4F-2C8C920D6D58}"/>
              </a:ext>
            </a:extLst>
          </p:cNvPr>
          <p:cNvSpPr txBox="1">
            <a:spLocks/>
          </p:cNvSpPr>
          <p:nvPr/>
        </p:nvSpPr>
        <p:spPr>
          <a:xfrm>
            <a:off x="4584001" y="28641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None/>
            </a:pPr>
            <a:r>
              <a:rPr lang="en-GB" sz="1400" dirty="0">
                <a:solidFill>
                  <a:schemeClr val="tx1"/>
                </a:solidFill>
              </a:rPr>
              <a:t>Approx. 80% solution that focuses on main issue of combustion chamber:</a:t>
            </a:r>
          </a:p>
          <a:p>
            <a:pPr marL="400050" indent="-285750">
              <a:buFont typeface="Arial" panose="020B0604020202020204" pitchFamily="34" charset="0"/>
              <a:buChar char="•"/>
            </a:pPr>
            <a:r>
              <a:rPr lang="en-GB" sz="1400" dirty="0">
                <a:solidFill>
                  <a:schemeClr val="tx1"/>
                </a:solidFill>
              </a:rPr>
              <a:t>Refurbish combustion chamber incl. upgrading turbine controls, replacing all components, updating system software</a:t>
            </a:r>
          </a:p>
          <a:p>
            <a:pPr marL="400050" indent="-285750">
              <a:buFont typeface="Arial" panose="020B0604020202020204" pitchFamily="34" charset="0"/>
              <a:buChar char="•"/>
            </a:pPr>
            <a:endParaRPr lang="en-GB" sz="1400" dirty="0">
              <a:solidFill>
                <a:schemeClr val="tx1"/>
              </a:solidFill>
            </a:endParaRPr>
          </a:p>
          <a:p>
            <a:pPr marL="114300">
              <a:buNone/>
            </a:pPr>
            <a:r>
              <a:rPr lang="en-GB" sz="1400" dirty="0">
                <a:solidFill>
                  <a:schemeClr val="tx1"/>
                </a:solidFill>
              </a:rPr>
              <a:t>Will result in far fewer power fluctuations </a:t>
            </a:r>
            <a:r>
              <a:rPr lang="en-GB" sz="1400" b="1" dirty="0">
                <a:solidFill>
                  <a:schemeClr val="tx1"/>
                </a:solidFill>
              </a:rPr>
              <a:t>~1-2/day</a:t>
            </a:r>
            <a:endParaRPr lang="en-GB" sz="1400" dirty="0">
              <a:solidFill>
                <a:schemeClr val="tx1"/>
              </a:solidFill>
            </a:endParaRPr>
          </a:p>
        </p:txBody>
      </p:sp>
      <p:sp>
        <p:nvSpPr>
          <p:cNvPr id="24" name="Text Placeholder 5">
            <a:extLst>
              <a:ext uri="{FF2B5EF4-FFF2-40B4-BE49-F238E27FC236}">
                <a16:creationId xmlns:a16="http://schemas.microsoft.com/office/drawing/2014/main" id="{86A9F923-1C13-8406-4099-7196C50CAEF9}"/>
              </a:ext>
            </a:extLst>
          </p:cNvPr>
          <p:cNvSpPr txBox="1">
            <a:spLocks/>
          </p:cNvSpPr>
          <p:nvPr/>
        </p:nvSpPr>
        <p:spPr>
          <a:xfrm>
            <a:off x="8332530" y="28641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None/>
            </a:pPr>
            <a:r>
              <a:rPr lang="en-GB" sz="1400" dirty="0">
                <a:solidFill>
                  <a:schemeClr val="tx1"/>
                </a:solidFill>
              </a:rPr>
              <a:t>0% solution where nothing is replaced or refurbished</a:t>
            </a:r>
          </a:p>
          <a:p>
            <a:pPr marL="114300">
              <a:buNone/>
            </a:pPr>
            <a:endParaRPr lang="en-GB" sz="1400" dirty="0">
              <a:solidFill>
                <a:schemeClr val="tx1"/>
              </a:solidFill>
            </a:endParaRPr>
          </a:p>
          <a:p>
            <a:pPr marL="114300">
              <a:buNone/>
            </a:pPr>
            <a:r>
              <a:rPr lang="en-GB" sz="1400" dirty="0">
                <a:solidFill>
                  <a:schemeClr val="tx1"/>
                </a:solidFill>
              </a:rPr>
              <a:t>Power fluctuations will continue at current rate </a:t>
            </a:r>
            <a:r>
              <a:rPr lang="en-GB" sz="1400" b="1" dirty="0">
                <a:solidFill>
                  <a:schemeClr val="tx1"/>
                </a:solidFill>
              </a:rPr>
              <a:t>~100/day</a:t>
            </a:r>
          </a:p>
        </p:txBody>
      </p:sp>
    </p:spTree>
    <p:extLst>
      <p:ext uri="{BB962C8B-B14F-4D97-AF65-F5344CB8AC3E}">
        <p14:creationId xmlns:p14="http://schemas.microsoft.com/office/powerpoint/2010/main" val="35696697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03778-F2A2-47F0-1904-E47701F9FB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92199F-F208-8CFE-0B32-6B9788BE246E}"/>
              </a:ext>
            </a:extLst>
          </p:cNvPr>
          <p:cNvSpPr>
            <a:spLocks noGrp="1"/>
          </p:cNvSpPr>
          <p:nvPr>
            <p:ph type="title"/>
          </p:nvPr>
        </p:nvSpPr>
        <p:spPr/>
        <p:txBody>
          <a:bodyPr/>
          <a:lstStyle/>
          <a:p>
            <a:r>
              <a:rPr lang="en-US" dirty="0">
                <a:solidFill>
                  <a:schemeClr val="accent2"/>
                </a:solidFill>
              </a:rPr>
              <a:t>Benefits: </a:t>
            </a:r>
            <a:r>
              <a:rPr lang="en-US" dirty="0"/>
              <a:t>There are several benefits in both power quality and productivity savings when implementing options 1 and 2</a:t>
            </a:r>
          </a:p>
        </p:txBody>
      </p:sp>
      <p:sp>
        <p:nvSpPr>
          <p:cNvPr id="5" name="Subtitle 4">
            <a:extLst>
              <a:ext uri="{FF2B5EF4-FFF2-40B4-BE49-F238E27FC236}">
                <a16:creationId xmlns:a16="http://schemas.microsoft.com/office/drawing/2014/main" id="{945A703F-A584-3AF3-9D59-D2E27A6E659E}"/>
              </a:ext>
            </a:extLst>
          </p:cNvPr>
          <p:cNvSpPr>
            <a:spLocks noGrp="1"/>
          </p:cNvSpPr>
          <p:nvPr>
            <p:ph type="subTitle" idx="1"/>
          </p:nvPr>
        </p:nvSpPr>
        <p:spPr/>
        <p:txBody>
          <a:bodyPr/>
          <a:lstStyle/>
          <a:p>
            <a:r>
              <a:rPr lang="en-IN" b="1" dirty="0">
                <a:solidFill>
                  <a:schemeClr val="accent2"/>
                </a:solidFill>
              </a:rPr>
              <a:t>Goal: </a:t>
            </a:r>
            <a:r>
              <a:rPr lang="en-IN" dirty="0"/>
              <a:t>Protect against customer and revenue loss by decreasing power fluctuations</a:t>
            </a:r>
            <a:endParaRPr lang="en-US" dirty="0"/>
          </a:p>
        </p:txBody>
      </p:sp>
      <p:sp>
        <p:nvSpPr>
          <p:cNvPr id="7" name="Text Placeholder 6">
            <a:extLst>
              <a:ext uri="{FF2B5EF4-FFF2-40B4-BE49-F238E27FC236}">
                <a16:creationId xmlns:a16="http://schemas.microsoft.com/office/drawing/2014/main" id="{856139EC-4A73-6CBF-2207-A55712B985A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DD79B3A9-89B8-401D-5352-264B5F4DC91A}"/>
              </a:ext>
            </a:extLst>
          </p:cNvPr>
          <p:cNvGraphicFramePr>
            <a:graphicFrameLocks noGrp="1"/>
          </p:cNvGraphicFramePr>
          <p:nvPr>
            <p:extLst>
              <p:ext uri="{D42A27DB-BD31-4B8C-83A1-F6EECF244321}">
                <p14:modId xmlns:p14="http://schemas.microsoft.com/office/powerpoint/2010/main" val="3619575239"/>
              </p:ext>
            </p:extLst>
          </p:nvPr>
        </p:nvGraphicFramePr>
        <p:xfrm>
          <a:off x="554733" y="2119268"/>
          <a:ext cx="11082528" cy="4051525"/>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4665903">
                  <a:extLst>
                    <a:ext uri="{9D8B030D-6E8A-4147-A177-3AD203B41FA5}">
                      <a16:colId xmlns:a16="http://schemas.microsoft.com/office/drawing/2014/main" val="4183002035"/>
                    </a:ext>
                  </a:extLst>
                </a:gridCol>
                <a:gridCol w="4665903">
                  <a:extLst>
                    <a:ext uri="{9D8B030D-6E8A-4147-A177-3AD203B41FA5}">
                      <a16:colId xmlns:a16="http://schemas.microsoft.com/office/drawing/2014/main" val="1262215776"/>
                    </a:ext>
                  </a:extLst>
                </a:gridCol>
              </a:tblGrid>
              <a:tr h="297931">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Power quality</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Productivity savings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1449654">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No fluctuations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$0.4M/year in turbine maintenance costs - less combustion wear and improved response to fluctuations </a:t>
                      </a:r>
                    </a:p>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$1M/year in IT data center productivity loss due to unplanned shutdowns and startups</a:t>
                      </a:r>
                    </a:p>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$0.8M/year in engineering operations - less fuel and improved capacity, reducing grid buys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64835">
                <a:tc>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1-2 fluctuations/day</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$0.2M/year in turbine maintenance costs - less combustion wear </a:t>
                      </a:r>
                    </a:p>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$0.7M/year in IT data center productivity loss due to unplanned shutdowns and startups </a:t>
                      </a:r>
                    </a:p>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$0.7M/year in engineering operations - less fuel and improved capacity, reducing grid buys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026660">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~100 fluctuations/day</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N/A</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3485604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F3C9-99DB-5883-74A2-EDC5C2F7D30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2C94F3-0C1C-1BA4-07C7-DB775BE61C75}"/>
              </a:ext>
            </a:extLst>
          </p:cNvPr>
          <p:cNvSpPr>
            <a:spLocks noGrp="1"/>
          </p:cNvSpPr>
          <p:nvPr>
            <p:ph type="title"/>
          </p:nvPr>
        </p:nvSpPr>
        <p:spPr/>
        <p:txBody>
          <a:bodyPr/>
          <a:lstStyle/>
          <a:p>
            <a:r>
              <a:rPr lang="en-US" dirty="0">
                <a:solidFill>
                  <a:schemeClr val="accent2"/>
                </a:solidFill>
              </a:rPr>
              <a:t>Risks: </a:t>
            </a:r>
            <a:r>
              <a:rPr lang="en-US" dirty="0"/>
              <a:t>Option 1 and 3 carry the highest risks</a:t>
            </a:r>
          </a:p>
        </p:txBody>
      </p:sp>
      <p:sp>
        <p:nvSpPr>
          <p:cNvPr id="24" name="Text Placeholder 23">
            <a:extLst>
              <a:ext uri="{FF2B5EF4-FFF2-40B4-BE49-F238E27FC236}">
                <a16:creationId xmlns:a16="http://schemas.microsoft.com/office/drawing/2014/main" id="{BCECBCC0-D4D6-7F70-0592-F1B58256613E}"/>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B6E661DD-3523-8BF7-0D0F-8C1BB98AD4D2}"/>
              </a:ext>
            </a:extLst>
          </p:cNvPr>
          <p:cNvGraphicFramePr>
            <a:graphicFrameLocks noGrp="1"/>
          </p:cNvGraphicFramePr>
          <p:nvPr>
            <p:extLst>
              <p:ext uri="{D42A27DB-BD31-4B8C-83A1-F6EECF244321}">
                <p14:modId xmlns:p14="http://schemas.microsoft.com/office/powerpoint/2010/main" val="3841873646"/>
              </p:ext>
            </p:extLst>
          </p:nvPr>
        </p:nvGraphicFramePr>
        <p:xfrm>
          <a:off x="554733" y="1828321"/>
          <a:ext cx="11082529" cy="4206240"/>
        </p:xfrm>
        <a:graphic>
          <a:graphicData uri="http://schemas.openxmlformats.org/drawingml/2006/table">
            <a:tbl>
              <a:tblPr firstRow="1" bandRow="1">
                <a:tableStyleId>{5C22544A-7EE6-4342-B048-85BDC9FD1C3A}</a:tableStyleId>
              </a:tblPr>
              <a:tblGrid>
                <a:gridCol w="1232023">
                  <a:extLst>
                    <a:ext uri="{9D8B030D-6E8A-4147-A177-3AD203B41FA5}">
                      <a16:colId xmlns:a16="http://schemas.microsoft.com/office/drawing/2014/main" val="37025601"/>
                    </a:ext>
                  </a:extLst>
                </a:gridCol>
                <a:gridCol w="4349884">
                  <a:extLst>
                    <a:ext uri="{9D8B030D-6E8A-4147-A177-3AD203B41FA5}">
                      <a16:colId xmlns:a16="http://schemas.microsoft.com/office/drawing/2014/main" val="4183002035"/>
                    </a:ext>
                  </a:extLst>
                </a:gridCol>
                <a:gridCol w="1168400">
                  <a:extLst>
                    <a:ext uri="{9D8B030D-6E8A-4147-A177-3AD203B41FA5}">
                      <a16:colId xmlns:a16="http://schemas.microsoft.com/office/drawing/2014/main" val="1262215776"/>
                    </a:ext>
                  </a:extLst>
                </a:gridCol>
                <a:gridCol w="4332222">
                  <a:extLst>
                    <a:ext uri="{9D8B030D-6E8A-4147-A177-3AD203B41FA5}">
                      <a16:colId xmlns:a16="http://schemas.microsoft.com/office/drawing/2014/main" val="1530085833"/>
                    </a:ext>
                  </a:extLst>
                </a:gridCol>
              </a:tblGrid>
              <a:tr h="440404">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Risks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Severity</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Potential mitigations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264242">
                <a:tc rowSpan="2">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latin typeface="Arial" panose="020B0604020202020204" pitchFamily="34" charset="0"/>
                          <a:cs typeface="Arial" panose="020B0604020202020204" pitchFamily="34" charset="0"/>
                        </a:rPr>
                        <a:t>Cost overrun:</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Project costs already high</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May be higher if relay and sensor design reveal need for higher-resolution components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Complexity of rebuilding combustion chamber</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Increase in cost of power grid</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2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Small POC on sensors and relays to determine price</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Weekly budget meetings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Stage-gated rebuilding process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99733070"/>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Delay in schedule: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Availability of parts and personnel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endParaRPr lang="en-US" sz="12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Check with suppliers on current timeline for parts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Plan refurbishment at periods with historically lower levels of fixes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091052"/>
                  </a:ext>
                </a:extLst>
              </a:tr>
              <a:tr h="264242">
                <a:tc rowSpan="2">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Cost overrun:</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Complexity of rebuilding combustion chamber</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Increase in cost of power grid</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Weekly budget meetings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Stage-gated rebuilding process</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654695511"/>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Delay in schedule: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Availability of parts and personnel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Plan refurbishment at periods with historically lower levels of fixes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074188"/>
                  </a:ext>
                </a:extLst>
              </a:tr>
              <a:tr h="264242">
                <a:tc rowSpan="3">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Customer and revenue loss (estimates up to $3 in 2026)</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Pre-empt customer loss with better pricing and service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66032850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Continued high operations and maintenance costs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Build into budgets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31278349"/>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Continued unplanned downtime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Better contingency plans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2682018"/>
                  </a:ext>
                </a:extLst>
              </a:tr>
            </a:tbl>
          </a:graphicData>
        </a:graphic>
      </p:graphicFrame>
      <p:sp>
        <p:nvSpPr>
          <p:cNvPr id="2" name="Oval 1">
            <a:extLst>
              <a:ext uri="{FF2B5EF4-FFF2-40B4-BE49-F238E27FC236}">
                <a16:creationId xmlns:a16="http://schemas.microsoft.com/office/drawing/2014/main" id="{0685DDA5-485A-693F-A3ED-CFBC05682333}"/>
              </a:ext>
            </a:extLst>
          </p:cNvPr>
          <p:cNvSpPr/>
          <p:nvPr/>
        </p:nvSpPr>
        <p:spPr>
          <a:xfrm>
            <a:off x="6637613" y="2822666"/>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3" name="Oval 12">
            <a:extLst>
              <a:ext uri="{FF2B5EF4-FFF2-40B4-BE49-F238E27FC236}">
                <a16:creationId xmlns:a16="http://schemas.microsoft.com/office/drawing/2014/main" id="{A3771583-89A9-DC94-95FA-0879369B5189}"/>
              </a:ext>
            </a:extLst>
          </p:cNvPr>
          <p:cNvSpPr/>
          <p:nvPr/>
        </p:nvSpPr>
        <p:spPr>
          <a:xfrm>
            <a:off x="6637613" y="3747908"/>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4" name="Oval 13">
            <a:extLst>
              <a:ext uri="{FF2B5EF4-FFF2-40B4-BE49-F238E27FC236}">
                <a16:creationId xmlns:a16="http://schemas.microsoft.com/office/drawing/2014/main" id="{0E09ADFB-011A-40AF-B2F2-86C33F4C5EEC}"/>
              </a:ext>
            </a:extLst>
          </p:cNvPr>
          <p:cNvSpPr/>
          <p:nvPr/>
        </p:nvSpPr>
        <p:spPr>
          <a:xfrm>
            <a:off x="6637613" y="4345374"/>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6" name="Oval 15">
            <a:extLst>
              <a:ext uri="{FF2B5EF4-FFF2-40B4-BE49-F238E27FC236}">
                <a16:creationId xmlns:a16="http://schemas.microsoft.com/office/drawing/2014/main" id="{9CF385F1-CD48-F5BF-ECAA-E5971CCF9488}"/>
              </a:ext>
            </a:extLst>
          </p:cNvPr>
          <p:cNvSpPr/>
          <p:nvPr/>
        </p:nvSpPr>
        <p:spPr>
          <a:xfrm>
            <a:off x="6637613" y="5259103"/>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7" name="Oval 16">
            <a:extLst>
              <a:ext uri="{FF2B5EF4-FFF2-40B4-BE49-F238E27FC236}">
                <a16:creationId xmlns:a16="http://schemas.microsoft.com/office/drawing/2014/main" id="{524B5196-14DA-A4E1-6B98-A3FBD45B5A61}"/>
              </a:ext>
            </a:extLst>
          </p:cNvPr>
          <p:cNvSpPr/>
          <p:nvPr/>
        </p:nvSpPr>
        <p:spPr>
          <a:xfrm>
            <a:off x="6637613" y="5539034"/>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8" name="Oval 17">
            <a:extLst>
              <a:ext uri="{FF2B5EF4-FFF2-40B4-BE49-F238E27FC236}">
                <a16:creationId xmlns:a16="http://schemas.microsoft.com/office/drawing/2014/main" id="{EFB51E74-2D8D-E1C2-037C-0D58FE59E8BB}"/>
              </a:ext>
            </a:extLst>
          </p:cNvPr>
          <p:cNvSpPr/>
          <p:nvPr/>
        </p:nvSpPr>
        <p:spPr>
          <a:xfrm>
            <a:off x="6637613" y="5799792"/>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9" name="Oval 18">
            <a:extLst>
              <a:ext uri="{FF2B5EF4-FFF2-40B4-BE49-F238E27FC236}">
                <a16:creationId xmlns:a16="http://schemas.microsoft.com/office/drawing/2014/main" id="{4BAFADDB-0778-1837-5ECF-A2897688B047}"/>
              </a:ext>
            </a:extLst>
          </p:cNvPr>
          <p:cNvSpPr/>
          <p:nvPr/>
        </p:nvSpPr>
        <p:spPr>
          <a:xfrm>
            <a:off x="6637613" y="4899762"/>
            <a:ext cx="180032" cy="183533"/>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6" name="Subtitle 25">
            <a:extLst>
              <a:ext uri="{FF2B5EF4-FFF2-40B4-BE49-F238E27FC236}">
                <a16:creationId xmlns:a16="http://schemas.microsoft.com/office/drawing/2014/main" id="{2497F166-6F3C-2ED7-D12A-40EDEFCA01E9}"/>
              </a:ext>
            </a:extLst>
          </p:cNvPr>
          <p:cNvSpPr>
            <a:spLocks noGrp="1"/>
          </p:cNvSpPr>
          <p:nvPr>
            <p:ph type="subTitle" idx="1"/>
          </p:nvPr>
        </p:nvSpPr>
        <p:spPr/>
        <p:txBody>
          <a:bodyPr/>
          <a:lstStyle/>
          <a:p>
            <a:r>
              <a:rPr lang="en-US" dirty="0"/>
              <a:t>Risks mainly around cost overrun and delays, while doing nothing risks revenue loss and cost increases</a:t>
            </a:r>
          </a:p>
        </p:txBody>
      </p:sp>
    </p:spTree>
    <p:extLst>
      <p:ext uri="{BB962C8B-B14F-4D97-AF65-F5344CB8AC3E}">
        <p14:creationId xmlns:p14="http://schemas.microsoft.com/office/powerpoint/2010/main" val="22078183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1D0C9-2042-BFD6-AE94-FDF44CE68A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83E31C-56F4-1005-874E-001B749BE1C0}"/>
              </a:ext>
            </a:extLst>
          </p:cNvPr>
          <p:cNvSpPr>
            <a:spLocks noGrp="1"/>
          </p:cNvSpPr>
          <p:nvPr>
            <p:ph type="title"/>
          </p:nvPr>
        </p:nvSpPr>
        <p:spPr/>
        <p:txBody>
          <a:bodyPr/>
          <a:lstStyle/>
          <a:p>
            <a:r>
              <a:rPr lang="en-US" dirty="0">
                <a:solidFill>
                  <a:schemeClr val="accent2"/>
                </a:solidFill>
              </a:rPr>
              <a:t>Timeline: </a:t>
            </a:r>
            <a:r>
              <a:rPr lang="en-US" dirty="0"/>
              <a:t>Both option 1 and 2 expected to take 11 months to complete</a:t>
            </a:r>
          </a:p>
        </p:txBody>
      </p:sp>
      <p:sp>
        <p:nvSpPr>
          <p:cNvPr id="5" name="Subtitle 4">
            <a:extLst>
              <a:ext uri="{FF2B5EF4-FFF2-40B4-BE49-F238E27FC236}">
                <a16:creationId xmlns:a16="http://schemas.microsoft.com/office/drawing/2014/main" id="{290D492A-D7FA-E7B4-3E93-465F29626C68}"/>
              </a:ext>
            </a:extLst>
          </p:cNvPr>
          <p:cNvSpPr>
            <a:spLocks noGrp="1"/>
          </p:cNvSpPr>
          <p:nvPr>
            <p:ph type="subTitle" idx="1"/>
          </p:nvPr>
        </p:nvSpPr>
        <p:spPr/>
        <p:txBody>
          <a:bodyPr/>
          <a:lstStyle/>
          <a:p>
            <a:r>
              <a:rPr lang="en-US" dirty="0"/>
              <a:t>Project schedule</a:t>
            </a:r>
          </a:p>
        </p:txBody>
      </p:sp>
      <p:sp>
        <p:nvSpPr>
          <p:cNvPr id="7" name="Text Placeholder 6">
            <a:extLst>
              <a:ext uri="{FF2B5EF4-FFF2-40B4-BE49-F238E27FC236}">
                <a16:creationId xmlns:a16="http://schemas.microsoft.com/office/drawing/2014/main" id="{AC0D48FA-41B2-6781-57D6-3125F76F528A}"/>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F923EB57-2041-9C45-579A-79F929A0829A}"/>
              </a:ext>
            </a:extLst>
          </p:cNvPr>
          <p:cNvGraphicFramePr>
            <a:graphicFrameLocks noGrp="1"/>
          </p:cNvGraphicFramePr>
          <p:nvPr>
            <p:extLst>
              <p:ext uri="{D42A27DB-BD31-4B8C-83A1-F6EECF244321}">
                <p14:modId xmlns:p14="http://schemas.microsoft.com/office/powerpoint/2010/main" val="2599355494"/>
              </p:ext>
            </p:extLst>
          </p:nvPr>
        </p:nvGraphicFramePr>
        <p:xfrm>
          <a:off x="554733" y="1909966"/>
          <a:ext cx="11082529" cy="4154338"/>
        </p:xfrm>
        <a:graphic>
          <a:graphicData uri="http://schemas.openxmlformats.org/drawingml/2006/table">
            <a:tbl>
              <a:tblPr firstRow="1" bandRow="1">
                <a:tableStyleId>{5C22544A-7EE6-4342-B048-85BDC9FD1C3A}</a:tableStyleId>
              </a:tblPr>
              <a:tblGrid>
                <a:gridCol w="1975977">
                  <a:extLst>
                    <a:ext uri="{9D8B030D-6E8A-4147-A177-3AD203B41FA5}">
                      <a16:colId xmlns:a16="http://schemas.microsoft.com/office/drawing/2014/main" val="37025601"/>
                    </a:ext>
                  </a:extLst>
                </a:gridCol>
                <a:gridCol w="1975977">
                  <a:extLst>
                    <a:ext uri="{9D8B030D-6E8A-4147-A177-3AD203B41FA5}">
                      <a16:colId xmlns:a16="http://schemas.microsoft.com/office/drawing/2014/main" val="4183002035"/>
                    </a:ext>
                  </a:extLst>
                </a:gridCol>
                <a:gridCol w="3690257">
                  <a:extLst>
                    <a:ext uri="{9D8B030D-6E8A-4147-A177-3AD203B41FA5}">
                      <a16:colId xmlns:a16="http://schemas.microsoft.com/office/drawing/2014/main" val="1262215776"/>
                    </a:ext>
                  </a:extLst>
                </a:gridCol>
                <a:gridCol w="1720159">
                  <a:extLst>
                    <a:ext uri="{9D8B030D-6E8A-4147-A177-3AD203B41FA5}">
                      <a16:colId xmlns:a16="http://schemas.microsoft.com/office/drawing/2014/main" val="3903789078"/>
                    </a:ext>
                  </a:extLst>
                </a:gridCol>
                <a:gridCol w="1720159">
                  <a:extLst>
                    <a:ext uri="{9D8B030D-6E8A-4147-A177-3AD203B41FA5}">
                      <a16:colId xmlns:a16="http://schemas.microsoft.com/office/drawing/2014/main" val="3343096974"/>
                    </a:ext>
                  </a:extLst>
                </a:gridCol>
              </a:tblGrid>
              <a:tr h="352606">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Duration</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Milestones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Outage time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Cost of grid power</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1283555">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11 months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Jul: Project start</a:t>
                      </a:r>
                    </a:p>
                    <a:p>
                      <a:pPr marL="0" indent="0">
                        <a:buFont typeface="Arial" panose="020B0604020202020204" pitchFamily="34" charset="0"/>
                        <a:buNone/>
                      </a:pPr>
                      <a:r>
                        <a:rPr lang="en-US" sz="1200" dirty="0">
                          <a:solidFill>
                            <a:schemeClr val="tx1"/>
                          </a:solidFill>
                        </a:rPr>
                        <a:t>Nov: Design complete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Feb: Turbine, relay, and sensor components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Apr: Turbine rebuild complete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Apr: Sensors and relays replaced and tested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Jun: Software integration and testing complete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40 days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$1M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15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11 months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Jul: Project start</a:t>
                      </a:r>
                    </a:p>
                    <a:p>
                      <a:pPr marL="0" indent="0">
                        <a:buFont typeface="Arial" panose="020B0604020202020204" pitchFamily="34" charset="0"/>
                        <a:buNone/>
                      </a:pPr>
                      <a:r>
                        <a:rPr lang="en-US" sz="1200" dirty="0">
                          <a:solidFill>
                            <a:schemeClr val="tx1"/>
                          </a:solidFill>
                        </a:rPr>
                        <a:t>Nov: Design complete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Feb: Turbine, relay, and sensor components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Apr: Turbine rebuild complete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Jun: Software integration and testing complete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35 days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$0.8M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15066">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681021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2200"/>
              </a:spcAft>
              <a:buClr>
                <a:schemeClr val="tx1"/>
              </a:buClr>
              <a:buSzPts val="1500"/>
              <a:buFont typeface="Arial"/>
              <a:buAutoNum type="arabicPeriod"/>
            </a:pPr>
            <a:r>
              <a:rPr lang="en-US" sz="1200" dirty="0">
                <a:solidFill>
                  <a:schemeClr val="tx1"/>
                </a:solidFill>
              </a:rPr>
              <a:t>Executive summary</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Background and context</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What is the problem?</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High-level solution and vision</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Options analysis</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Recommended solution</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Implementation plan</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Risks and mitigations</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Governance and monitoring</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Recommendations and next steps</a:t>
            </a:r>
          </a:p>
        </p:txBody>
      </p:sp>
      <p:sp>
        <p:nvSpPr>
          <p:cNvPr id="195" name="Google Shape;195;p2"/>
          <p:cNvSpPr/>
          <p:nvPr/>
        </p:nvSpPr>
        <p:spPr>
          <a:xfrm>
            <a:off x="4991582" y="1658857"/>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1</a:t>
            </a:r>
            <a:endParaRPr>
              <a:solidFill>
                <a:schemeClr val="bg1"/>
              </a:solidFill>
            </a:endParaRPr>
          </a:p>
        </p:txBody>
      </p:sp>
      <p:sp>
        <p:nvSpPr>
          <p:cNvPr id="196" name="Google Shape;196;p2"/>
          <p:cNvSpPr/>
          <p:nvPr/>
        </p:nvSpPr>
        <p:spPr>
          <a:xfrm>
            <a:off x="4991582" y="2119859"/>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2</a:t>
            </a:r>
            <a:endParaRPr dirty="0">
              <a:solidFill>
                <a:schemeClr val="bg1"/>
              </a:solidFill>
            </a:endParaRPr>
          </a:p>
        </p:txBody>
      </p:sp>
      <p:sp>
        <p:nvSpPr>
          <p:cNvPr id="197" name="Google Shape;197;p2"/>
          <p:cNvSpPr/>
          <p:nvPr/>
        </p:nvSpPr>
        <p:spPr>
          <a:xfrm>
            <a:off x="4991582" y="2580861"/>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3</a:t>
            </a:r>
            <a:endParaRPr>
              <a:solidFill>
                <a:schemeClr val="bg1"/>
              </a:solidFill>
            </a:endParaRPr>
          </a:p>
        </p:txBody>
      </p:sp>
      <p:sp>
        <p:nvSpPr>
          <p:cNvPr id="198" name="Google Shape;198;p2"/>
          <p:cNvSpPr/>
          <p:nvPr/>
        </p:nvSpPr>
        <p:spPr>
          <a:xfrm>
            <a:off x="4991582" y="3502865"/>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5</a:t>
            </a:r>
            <a:endParaRPr dirty="0">
              <a:solidFill>
                <a:schemeClr val="bg1"/>
              </a:solidFill>
            </a:endParaRPr>
          </a:p>
        </p:txBody>
      </p:sp>
      <p:sp>
        <p:nvSpPr>
          <p:cNvPr id="199" name="Google Shape;199;p2"/>
          <p:cNvSpPr/>
          <p:nvPr/>
        </p:nvSpPr>
        <p:spPr>
          <a:xfrm>
            <a:off x="4991582" y="396386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6</a:t>
            </a:r>
            <a:endParaRPr dirty="0">
              <a:solidFill>
                <a:schemeClr val="bg1"/>
              </a:solidFill>
            </a:endParaRPr>
          </a:p>
        </p:txBody>
      </p:sp>
      <p:sp>
        <p:nvSpPr>
          <p:cNvPr id="10" name="Google Shape;199;p2">
            <a:extLst>
              <a:ext uri="{FF2B5EF4-FFF2-40B4-BE49-F238E27FC236}">
                <a16:creationId xmlns:a16="http://schemas.microsoft.com/office/drawing/2014/main" id="{ECC4DE19-3818-D141-BE24-765A9967FB50}"/>
              </a:ext>
            </a:extLst>
          </p:cNvPr>
          <p:cNvSpPr/>
          <p:nvPr/>
        </p:nvSpPr>
        <p:spPr>
          <a:xfrm>
            <a:off x="4991582" y="4424869"/>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7</a:t>
            </a:r>
            <a:endParaRPr dirty="0">
              <a:solidFill>
                <a:schemeClr val="bg1"/>
              </a:solidFill>
            </a:endParaRPr>
          </a:p>
        </p:txBody>
      </p:sp>
      <p:sp>
        <p:nvSpPr>
          <p:cNvPr id="2" name="Google Shape;199;p2">
            <a:extLst>
              <a:ext uri="{FF2B5EF4-FFF2-40B4-BE49-F238E27FC236}">
                <a16:creationId xmlns:a16="http://schemas.microsoft.com/office/drawing/2014/main" id="{293D19F5-12E3-BD3B-3BD7-4522AEA37C9C}"/>
              </a:ext>
            </a:extLst>
          </p:cNvPr>
          <p:cNvSpPr/>
          <p:nvPr/>
        </p:nvSpPr>
        <p:spPr>
          <a:xfrm>
            <a:off x="4991582" y="5346873"/>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9</a:t>
            </a:r>
            <a:endParaRPr dirty="0">
              <a:solidFill>
                <a:schemeClr val="bg1"/>
              </a:solidFill>
            </a:endParaRPr>
          </a:p>
        </p:txBody>
      </p:sp>
      <p:sp>
        <p:nvSpPr>
          <p:cNvPr id="4" name="Google Shape;199;p2">
            <a:extLst>
              <a:ext uri="{FF2B5EF4-FFF2-40B4-BE49-F238E27FC236}">
                <a16:creationId xmlns:a16="http://schemas.microsoft.com/office/drawing/2014/main" id="{FA185C6D-0B47-1ABC-B000-0870164F805E}"/>
              </a:ext>
            </a:extLst>
          </p:cNvPr>
          <p:cNvSpPr/>
          <p:nvPr/>
        </p:nvSpPr>
        <p:spPr>
          <a:xfrm>
            <a:off x="4991582" y="4885871"/>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8</a:t>
            </a:r>
            <a:endParaRPr dirty="0">
              <a:solidFill>
                <a:schemeClr val="bg1"/>
              </a:solidFill>
            </a:endParaRPr>
          </a:p>
        </p:txBody>
      </p:sp>
      <p:sp>
        <p:nvSpPr>
          <p:cNvPr id="5" name="Google Shape;197;p2">
            <a:extLst>
              <a:ext uri="{FF2B5EF4-FFF2-40B4-BE49-F238E27FC236}">
                <a16:creationId xmlns:a16="http://schemas.microsoft.com/office/drawing/2014/main" id="{3B199066-DED2-06B8-AA2C-B681A44E7A5B}"/>
              </a:ext>
            </a:extLst>
          </p:cNvPr>
          <p:cNvSpPr/>
          <p:nvPr/>
        </p:nvSpPr>
        <p:spPr>
          <a:xfrm>
            <a:off x="4991582" y="3041863"/>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4</a:t>
            </a:r>
            <a:endParaRPr dirty="0">
              <a:solidFill>
                <a:schemeClr val="bg1"/>
              </a:solidFill>
            </a:endParaRPr>
          </a:p>
        </p:txBody>
      </p:sp>
      <p:sp>
        <p:nvSpPr>
          <p:cNvPr id="6" name="Google Shape;199;p2">
            <a:extLst>
              <a:ext uri="{FF2B5EF4-FFF2-40B4-BE49-F238E27FC236}">
                <a16:creationId xmlns:a16="http://schemas.microsoft.com/office/drawing/2014/main" id="{9B8B6151-7222-DDD6-0214-82D80147B1F3}"/>
              </a:ext>
            </a:extLst>
          </p:cNvPr>
          <p:cNvSpPr/>
          <p:nvPr/>
        </p:nvSpPr>
        <p:spPr>
          <a:xfrm>
            <a:off x="4991582" y="580787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10</a:t>
            </a:r>
            <a:endParaRPr dirty="0">
              <a:solidFill>
                <a:schemeClr val="bg1"/>
              </a:solidFill>
            </a:endParaRPr>
          </a:p>
        </p:txBody>
      </p:sp>
    </p:spTree>
    <p:extLst>
      <p:ext uri="{BB962C8B-B14F-4D97-AF65-F5344CB8AC3E}">
        <p14:creationId xmlns:p14="http://schemas.microsoft.com/office/powerpoint/2010/main" val="36431949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509BE-12F4-F9CC-375B-56CDDD35DE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E5343A-CE81-D6B3-4BA4-2BE56E89A986}"/>
              </a:ext>
            </a:extLst>
          </p:cNvPr>
          <p:cNvSpPr>
            <a:spLocks noGrp="1"/>
          </p:cNvSpPr>
          <p:nvPr>
            <p:ph type="title"/>
          </p:nvPr>
        </p:nvSpPr>
        <p:spPr/>
        <p:txBody>
          <a:bodyPr/>
          <a:lstStyle/>
          <a:p>
            <a:r>
              <a:rPr lang="en-US" dirty="0">
                <a:solidFill>
                  <a:schemeClr val="accent2"/>
                </a:solidFill>
              </a:rPr>
              <a:t>Cost: </a:t>
            </a:r>
            <a:r>
              <a:rPr lang="en-US" dirty="0"/>
              <a:t>Option 1 will be most expensive at $11.5M, while option 2 is estimated to cost $7.1M to implement</a:t>
            </a:r>
          </a:p>
        </p:txBody>
      </p:sp>
      <p:sp>
        <p:nvSpPr>
          <p:cNvPr id="7" name="Text Placeholder 6">
            <a:extLst>
              <a:ext uri="{FF2B5EF4-FFF2-40B4-BE49-F238E27FC236}">
                <a16:creationId xmlns:a16="http://schemas.microsoft.com/office/drawing/2014/main" id="{2B1B9074-0138-75BE-A708-DE7ED5AD55EF}"/>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C5CE1E33-B952-2219-856F-D6E6E06A26FF}"/>
              </a:ext>
            </a:extLst>
          </p:cNvPr>
          <p:cNvGraphicFramePr>
            <a:graphicFrameLocks noGrp="1"/>
          </p:cNvGraphicFramePr>
          <p:nvPr>
            <p:extLst>
              <p:ext uri="{D42A27DB-BD31-4B8C-83A1-F6EECF244321}">
                <p14:modId xmlns:p14="http://schemas.microsoft.com/office/powerpoint/2010/main" val="2606126257"/>
              </p:ext>
            </p:extLst>
          </p:nvPr>
        </p:nvGraphicFramePr>
        <p:xfrm>
          <a:off x="554733" y="1828321"/>
          <a:ext cx="11082528" cy="4272032"/>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4665903">
                  <a:extLst>
                    <a:ext uri="{9D8B030D-6E8A-4147-A177-3AD203B41FA5}">
                      <a16:colId xmlns:a16="http://schemas.microsoft.com/office/drawing/2014/main" val="4183002035"/>
                    </a:ext>
                  </a:extLst>
                </a:gridCol>
                <a:gridCol w="4665903">
                  <a:extLst>
                    <a:ext uri="{9D8B030D-6E8A-4147-A177-3AD203B41FA5}">
                      <a16:colId xmlns:a16="http://schemas.microsoft.com/office/drawing/2014/main" val="1262215776"/>
                    </a:ext>
                  </a:extLst>
                </a:gridCol>
              </a:tblGrid>
              <a:tr h="376793">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Cost estimate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Risks to costs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1298413">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$11.5M</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Clr>
                          <a:schemeClr val="accent6"/>
                        </a:buClr>
                        <a:buSzPct val="150000"/>
                        <a:buFont typeface="Arial" panose="020B0604020202020204" pitchFamily="34" charset="0"/>
                        <a:buChar char="•"/>
                      </a:pPr>
                      <a:r>
                        <a:rPr lang="en-US" sz="1200" dirty="0">
                          <a:solidFill>
                            <a:schemeClr val="tx1"/>
                          </a:solidFill>
                        </a:rPr>
                        <a:t>High-resolution relays and sensors required</a:t>
                      </a:r>
                    </a:p>
                    <a:p>
                      <a:pPr marL="171450" indent="-171450">
                        <a:buClr>
                          <a:srgbClr val="E5546C"/>
                        </a:buClr>
                        <a:buSzPct val="150000"/>
                        <a:buFont typeface="Arial" panose="020B0604020202020204" pitchFamily="34" charset="0"/>
                        <a:buChar char="•"/>
                      </a:pPr>
                      <a:r>
                        <a:rPr lang="en-US" sz="1200" dirty="0">
                          <a:solidFill>
                            <a:schemeClr val="tx1"/>
                          </a:solidFill>
                        </a:rPr>
                        <a:t>Rebuild complexity</a:t>
                      </a:r>
                    </a:p>
                    <a:p>
                      <a:pPr marL="171450" indent="-171450">
                        <a:buClr>
                          <a:schemeClr val="accent6"/>
                        </a:buClr>
                        <a:buSzPct val="150000"/>
                        <a:buFont typeface="Arial" panose="020B0604020202020204" pitchFamily="34" charset="0"/>
                        <a:buChar char="•"/>
                      </a:pPr>
                      <a:r>
                        <a:rPr lang="en-US" sz="1200" dirty="0">
                          <a:solidFill>
                            <a:schemeClr val="tx1"/>
                          </a:solidFill>
                        </a:rPr>
                        <a:t>Cost of grid power</a:t>
                      </a:r>
                    </a:p>
                    <a:p>
                      <a:pPr marL="171450" indent="-171450">
                        <a:buClr>
                          <a:schemeClr val="accent6"/>
                        </a:buClr>
                        <a:buSzPct val="150000"/>
                        <a:buFont typeface="Arial" panose="020B0604020202020204" pitchFamily="34" charset="0"/>
                        <a:buChar char="•"/>
                      </a:pP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98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$7.1M</a:t>
                      </a:r>
                    </a:p>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Reduced cost from option 1 due to simpler design, simpler testing, and elimination of relay, sensor, and some grid power costs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Clr>
                          <a:srgbClr val="E5546C"/>
                        </a:buClr>
                        <a:buSzPct val="150000"/>
                        <a:buFont typeface="Arial" panose="020B0604020202020204" pitchFamily="34" charset="0"/>
                        <a:buChar char="•"/>
                      </a:pPr>
                      <a:r>
                        <a:rPr lang="en-US" sz="1200" dirty="0">
                          <a:solidFill>
                            <a:schemeClr val="tx1"/>
                          </a:solidFill>
                        </a:rPr>
                        <a:t>Rebuild complexity</a:t>
                      </a:r>
                    </a:p>
                    <a:p>
                      <a:pPr marL="171450" indent="-171450">
                        <a:buClr>
                          <a:schemeClr val="accent6"/>
                        </a:buClr>
                        <a:buSzPct val="150000"/>
                        <a:buFont typeface="Arial" panose="020B0604020202020204" pitchFamily="34" charset="0"/>
                        <a:buChar char="•"/>
                      </a:pPr>
                      <a:r>
                        <a:rPr lang="en-US" sz="1200" dirty="0">
                          <a:solidFill>
                            <a:schemeClr val="tx1"/>
                          </a:solidFill>
                        </a:rPr>
                        <a:t>Cost of grid power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98413">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$2.2M/year in operation and maintenance costs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Clr>
                          <a:srgbClr val="E5546C"/>
                        </a:buClr>
                        <a:buSzPct val="150000"/>
                        <a:buFont typeface="Arial" panose="020B0604020202020204" pitchFamily="34" charset="0"/>
                        <a:buChar char="•"/>
                      </a:pPr>
                      <a:r>
                        <a:rPr lang="en-US" sz="1200" dirty="0">
                          <a:solidFill>
                            <a:schemeClr val="tx1"/>
                          </a:solidFill>
                        </a:rPr>
                        <a:t>Operations and maintenance costs may escalate if fluctuations increase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97029690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BEE92-49F1-192F-31A1-0F222EFDE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3F7099-24A1-3F42-90E9-433895167A2F}"/>
              </a:ext>
            </a:extLst>
          </p:cNvPr>
          <p:cNvSpPr>
            <a:spLocks noGrp="1"/>
          </p:cNvSpPr>
          <p:nvPr>
            <p:ph type="title"/>
          </p:nvPr>
        </p:nvSpPr>
        <p:spPr/>
        <p:txBody>
          <a:bodyPr/>
          <a:lstStyle/>
          <a:p>
            <a:r>
              <a:rPr lang="en-US" dirty="0">
                <a:solidFill>
                  <a:schemeClr val="accent2"/>
                </a:solidFill>
              </a:rPr>
              <a:t>ROI: </a:t>
            </a:r>
            <a:r>
              <a:rPr lang="en-US" dirty="0"/>
              <a:t>Option 2 has the highest return on investment with a payback period of 5.3 years and an IRR of 21.3%</a:t>
            </a:r>
          </a:p>
        </p:txBody>
      </p:sp>
      <p:sp>
        <p:nvSpPr>
          <p:cNvPr id="7" name="Text Placeholder 6">
            <a:extLst>
              <a:ext uri="{FF2B5EF4-FFF2-40B4-BE49-F238E27FC236}">
                <a16:creationId xmlns:a16="http://schemas.microsoft.com/office/drawing/2014/main" id="{594A1568-70BC-0931-9578-1F6C3AE9A6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B6FE13F-2BDD-512C-089D-A818D216617F}"/>
              </a:ext>
            </a:extLst>
          </p:cNvPr>
          <p:cNvGraphicFramePr>
            <a:graphicFrameLocks noGrp="1"/>
          </p:cNvGraphicFramePr>
          <p:nvPr>
            <p:extLst>
              <p:ext uri="{D42A27DB-BD31-4B8C-83A1-F6EECF244321}">
                <p14:modId xmlns:p14="http://schemas.microsoft.com/office/powerpoint/2010/main" val="2716218198"/>
              </p:ext>
            </p:extLst>
          </p:nvPr>
        </p:nvGraphicFramePr>
        <p:xfrm>
          <a:off x="554733" y="1828321"/>
          <a:ext cx="11082529" cy="3315282"/>
        </p:xfrm>
        <a:graphic>
          <a:graphicData uri="http://schemas.openxmlformats.org/drawingml/2006/table">
            <a:tbl>
              <a:tblPr firstRow="1" bandRow="1">
                <a:tableStyleId>{5C22544A-7EE6-4342-B048-85BDC9FD1C3A}</a:tableStyleId>
              </a:tblPr>
              <a:tblGrid>
                <a:gridCol w="1311137">
                  <a:extLst>
                    <a:ext uri="{9D8B030D-6E8A-4147-A177-3AD203B41FA5}">
                      <a16:colId xmlns:a16="http://schemas.microsoft.com/office/drawing/2014/main" val="37025601"/>
                    </a:ext>
                  </a:extLst>
                </a:gridCol>
                <a:gridCol w="3204388">
                  <a:extLst>
                    <a:ext uri="{9D8B030D-6E8A-4147-A177-3AD203B41FA5}">
                      <a16:colId xmlns:a16="http://schemas.microsoft.com/office/drawing/2014/main" val="4183002035"/>
                    </a:ext>
                  </a:extLst>
                </a:gridCol>
                <a:gridCol w="3283502">
                  <a:extLst>
                    <a:ext uri="{9D8B030D-6E8A-4147-A177-3AD203B41FA5}">
                      <a16:colId xmlns:a16="http://schemas.microsoft.com/office/drawing/2014/main" val="535283520"/>
                    </a:ext>
                  </a:extLst>
                </a:gridCol>
                <a:gridCol w="3283502">
                  <a:extLst>
                    <a:ext uri="{9D8B030D-6E8A-4147-A177-3AD203B41FA5}">
                      <a16:colId xmlns:a16="http://schemas.microsoft.com/office/drawing/2014/main" val="1262215776"/>
                    </a:ext>
                  </a:extLst>
                </a:gridCol>
              </a:tblGrid>
              <a:tr h="441409">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Net present value (NPV)</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Payback period</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Internal rate of return (IRR)</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971100">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$2.5M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6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13%</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943491">
                <a:tc>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$2.9M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5.3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21.3%</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943491">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Rectangle 1">
            <a:extLst>
              <a:ext uri="{FF2B5EF4-FFF2-40B4-BE49-F238E27FC236}">
                <a16:creationId xmlns:a16="http://schemas.microsoft.com/office/drawing/2014/main" id="{27F3A707-1CFC-D50D-06B8-05E9FB7D5BDD}"/>
              </a:ext>
            </a:extLst>
          </p:cNvPr>
          <p:cNvSpPr/>
          <p:nvPr/>
        </p:nvSpPr>
        <p:spPr>
          <a:xfrm>
            <a:off x="554732" y="5360894"/>
            <a:ext cx="11082529" cy="897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Assumption for calculations:</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kern="0" dirty="0">
                <a:solidFill>
                  <a:schemeClr val="tx1"/>
                </a:solidFill>
                <a:latin typeface="Arial" panose="020B0604020202020204" pitchFamily="34" charset="0"/>
                <a:cs typeface="Arial" panose="020B0604020202020204" pitchFamily="34" charset="0"/>
                <a:sym typeface="Arial"/>
              </a:rPr>
              <a:t>Discount rate: 8%</a:t>
            </a: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kern="0" dirty="0">
                <a:solidFill>
                  <a:schemeClr val="tx1"/>
                </a:solidFill>
                <a:latin typeface="Arial" panose="020B0604020202020204" pitchFamily="34" charset="0"/>
                <a:cs typeface="Arial" panose="020B0604020202020204" pitchFamily="34" charset="0"/>
                <a:sym typeface="Arial"/>
              </a:rPr>
              <a:t>Periods used for NPV and IRR: 10 years</a:t>
            </a:r>
            <a:endParaRPr kumimoji="0" lang="en-US" sz="100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3" name="Rectangle 2">
            <a:extLst>
              <a:ext uri="{FF2B5EF4-FFF2-40B4-BE49-F238E27FC236}">
                <a16:creationId xmlns:a16="http://schemas.microsoft.com/office/drawing/2014/main" id="{63F00F7B-6EB9-3447-98B5-000915BC5193}"/>
              </a:ext>
            </a:extLst>
          </p:cNvPr>
          <p:cNvSpPr/>
          <p:nvPr/>
        </p:nvSpPr>
        <p:spPr>
          <a:xfrm>
            <a:off x="464634" y="3233853"/>
            <a:ext cx="11262732" cy="981308"/>
          </a:xfrm>
          <a:prstGeom prst="rect">
            <a:avLst/>
          </a:prstGeom>
          <a:noFill/>
          <a:ln w="28575"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9077391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905AD-E81F-07B2-4341-D6E563FF857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21BB81C-3848-0E6E-E9BB-FE56FA456CD5}"/>
              </a:ext>
            </a:extLst>
          </p:cNvPr>
          <p:cNvSpPr>
            <a:spLocks noGrp="1"/>
          </p:cNvSpPr>
          <p:nvPr>
            <p:ph type="title"/>
          </p:nvPr>
        </p:nvSpPr>
        <p:spPr/>
        <p:txBody>
          <a:bodyPr/>
          <a:lstStyle/>
          <a:p>
            <a:r>
              <a:rPr lang="en-US" dirty="0">
                <a:solidFill>
                  <a:schemeClr val="accent2"/>
                </a:solidFill>
              </a:rPr>
              <a:t>Recommendation: </a:t>
            </a:r>
            <a:r>
              <a:rPr lang="en-US" dirty="0"/>
              <a:t>Based on our analysis, we recommend moving forward with Option 2</a:t>
            </a:r>
          </a:p>
        </p:txBody>
      </p:sp>
      <p:sp>
        <p:nvSpPr>
          <p:cNvPr id="9" name="Text Placeholder 8">
            <a:extLst>
              <a:ext uri="{FF2B5EF4-FFF2-40B4-BE49-F238E27FC236}">
                <a16:creationId xmlns:a16="http://schemas.microsoft.com/office/drawing/2014/main" id="{B9A98323-89ED-56CC-5E42-6CD66245A396}"/>
              </a:ext>
            </a:extLst>
          </p:cNvPr>
          <p:cNvSpPr>
            <a:spLocks noGrp="1"/>
          </p:cNvSpPr>
          <p:nvPr>
            <p:ph type="body" sz="quarter" idx="17"/>
          </p:nvPr>
        </p:nvSpPr>
        <p:spPr/>
        <p:txBody>
          <a:bodyPr/>
          <a:lstStyle/>
          <a:p>
            <a:endParaRPr lang="en-US"/>
          </a:p>
        </p:txBody>
      </p:sp>
      <p:sp>
        <p:nvSpPr>
          <p:cNvPr id="10" name="Text Placeholder 5">
            <a:extLst>
              <a:ext uri="{FF2B5EF4-FFF2-40B4-BE49-F238E27FC236}">
                <a16:creationId xmlns:a16="http://schemas.microsoft.com/office/drawing/2014/main" id="{2565C5D6-5589-A458-D673-753BDDB12685}"/>
              </a:ext>
            </a:extLst>
          </p:cNvPr>
          <p:cNvSpPr txBox="1">
            <a:spLocks/>
          </p:cNvSpPr>
          <p:nvPr/>
        </p:nvSpPr>
        <p:spPr>
          <a:xfrm>
            <a:off x="554736" y="1452736"/>
            <a:ext cx="11082528" cy="892800"/>
          </a:xfrm>
          <a:prstGeom prst="rect">
            <a:avLst/>
          </a:prstGeom>
          <a:no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Problem:</a:t>
            </a:r>
          </a:p>
          <a:p>
            <a:pPr>
              <a:buNone/>
            </a:pPr>
            <a:r>
              <a:rPr lang="en-GB" sz="1200" dirty="0" err="1">
                <a:solidFill>
                  <a:schemeClr val="tx1"/>
                </a:solidFill>
              </a:rPr>
              <a:t>EnergyCo</a:t>
            </a:r>
            <a:r>
              <a:rPr lang="en-GB" sz="1200" dirty="0">
                <a:solidFill>
                  <a:schemeClr val="tx1"/>
                </a:solidFill>
              </a:rPr>
              <a:t> is at risk of losing client due to complaints about ongoing power fluctuations. Fluctuations are caused by equipment failure and unplanned downtime. Operations and maintenance costs have risen as a result. To avoid loss of customers and revenue, </a:t>
            </a:r>
            <a:r>
              <a:rPr lang="en-GB" sz="1200" dirty="0" err="1">
                <a:solidFill>
                  <a:schemeClr val="tx1"/>
                </a:solidFill>
              </a:rPr>
              <a:t>EnergyCo</a:t>
            </a:r>
            <a:r>
              <a:rPr lang="en-GB" sz="1200" dirty="0">
                <a:solidFill>
                  <a:schemeClr val="tx1"/>
                </a:solidFill>
              </a:rPr>
              <a:t> must repair all or part of the power unit.</a:t>
            </a:r>
          </a:p>
        </p:txBody>
      </p:sp>
      <p:sp>
        <p:nvSpPr>
          <p:cNvPr id="13" name="Text Placeholder 5">
            <a:extLst>
              <a:ext uri="{FF2B5EF4-FFF2-40B4-BE49-F238E27FC236}">
                <a16:creationId xmlns:a16="http://schemas.microsoft.com/office/drawing/2014/main" id="{D43B3F45-5120-E2ED-FB6E-904556AFB382}"/>
              </a:ext>
            </a:extLst>
          </p:cNvPr>
          <p:cNvSpPr txBox="1">
            <a:spLocks/>
          </p:cNvSpPr>
          <p:nvPr/>
        </p:nvSpPr>
        <p:spPr>
          <a:xfrm>
            <a:off x="554736" y="2545445"/>
            <a:ext cx="11082528" cy="201473"/>
          </a:xfrm>
          <a:prstGeom prst="rect">
            <a:avLst/>
          </a:prstGeom>
          <a:noFill/>
        </p:spPr>
        <p:txBody>
          <a:bodyPr vert="horz" lIns="72000" tIns="72000" rIns="72000" bIns="7200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Solutions:</a:t>
            </a:r>
          </a:p>
        </p:txBody>
      </p:sp>
      <p:sp>
        <p:nvSpPr>
          <p:cNvPr id="14" name="Text Placeholder 5">
            <a:extLst>
              <a:ext uri="{FF2B5EF4-FFF2-40B4-BE49-F238E27FC236}">
                <a16:creationId xmlns:a16="http://schemas.microsoft.com/office/drawing/2014/main" id="{E7BA9F0C-BEDA-A86C-3582-D3AA58DD7808}"/>
              </a:ext>
            </a:extLst>
          </p:cNvPr>
          <p:cNvSpPr txBox="1">
            <a:spLocks/>
          </p:cNvSpPr>
          <p:nvPr/>
        </p:nvSpPr>
        <p:spPr>
          <a:xfrm>
            <a:off x="554736" y="5365456"/>
            <a:ext cx="11082528" cy="892779"/>
          </a:xfrm>
          <a:prstGeom prst="rect">
            <a:avLst/>
          </a:prstGeom>
          <a:solidFill>
            <a:schemeClr val="accent2"/>
          </a:solid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bg1"/>
                </a:solidFill>
              </a:rPr>
              <a:t>Recommendation:</a:t>
            </a:r>
          </a:p>
          <a:p>
            <a:pPr>
              <a:buNone/>
            </a:pPr>
            <a:r>
              <a:rPr lang="en-GB" sz="1200" dirty="0">
                <a:solidFill>
                  <a:schemeClr val="bg1"/>
                </a:solidFill>
              </a:rPr>
              <a:t>We recommend option 2. This is the most cost-effective opportunity to minimize customer and revenue loss and to lower operations and maintenance costs.</a:t>
            </a:r>
          </a:p>
        </p:txBody>
      </p:sp>
      <p:graphicFrame>
        <p:nvGraphicFramePr>
          <p:cNvPr id="2" name="Table 10">
            <a:extLst>
              <a:ext uri="{FF2B5EF4-FFF2-40B4-BE49-F238E27FC236}">
                <a16:creationId xmlns:a16="http://schemas.microsoft.com/office/drawing/2014/main" id="{351227E9-EDCB-B0B9-4F3D-C8040A65199E}"/>
              </a:ext>
            </a:extLst>
          </p:cNvPr>
          <p:cNvGraphicFramePr>
            <a:graphicFrameLocks noGrp="1"/>
          </p:cNvGraphicFramePr>
          <p:nvPr>
            <p:extLst>
              <p:ext uri="{D42A27DB-BD31-4B8C-83A1-F6EECF244321}">
                <p14:modId xmlns:p14="http://schemas.microsoft.com/office/powerpoint/2010/main" val="1600097082"/>
              </p:ext>
            </p:extLst>
          </p:nvPr>
        </p:nvGraphicFramePr>
        <p:xfrm>
          <a:off x="554734" y="2821826"/>
          <a:ext cx="11082528" cy="2194404"/>
        </p:xfrm>
        <a:graphic>
          <a:graphicData uri="http://schemas.openxmlformats.org/drawingml/2006/table">
            <a:tbl>
              <a:tblPr firstRow="1" bandRow="1">
                <a:tableStyleId>{5C22544A-7EE6-4342-B048-85BDC9FD1C3A}</a:tableStyleId>
              </a:tblPr>
              <a:tblGrid>
                <a:gridCol w="1743784">
                  <a:extLst>
                    <a:ext uri="{9D8B030D-6E8A-4147-A177-3AD203B41FA5}">
                      <a16:colId xmlns:a16="http://schemas.microsoft.com/office/drawing/2014/main" val="37025601"/>
                    </a:ext>
                  </a:extLst>
                </a:gridCol>
                <a:gridCol w="3797480">
                  <a:extLst>
                    <a:ext uri="{9D8B030D-6E8A-4147-A177-3AD203B41FA5}">
                      <a16:colId xmlns:a16="http://schemas.microsoft.com/office/drawing/2014/main" val="4183002035"/>
                    </a:ext>
                  </a:extLst>
                </a:gridCol>
                <a:gridCol w="3797480">
                  <a:extLst>
                    <a:ext uri="{9D8B030D-6E8A-4147-A177-3AD203B41FA5}">
                      <a16:colId xmlns:a16="http://schemas.microsoft.com/office/drawing/2014/main" val="1262215776"/>
                    </a:ext>
                  </a:extLst>
                </a:gridCol>
                <a:gridCol w="1743784">
                  <a:extLst>
                    <a:ext uri="{9D8B030D-6E8A-4147-A177-3AD203B41FA5}">
                      <a16:colId xmlns:a16="http://schemas.microsoft.com/office/drawing/2014/main" val="4119181002"/>
                    </a:ext>
                  </a:extLst>
                </a:gridCol>
              </a:tblGrid>
              <a:tr h="247533">
                <a:tc>
                  <a:txBody>
                    <a:bodyPr/>
                    <a:lstStyle/>
                    <a:p>
                      <a:r>
                        <a:rPr lang="en-US" sz="1200" dirty="0">
                          <a:solidFill>
                            <a:schemeClr val="bg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Details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Benefits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NPV</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640028">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Refurbish combustion chamber</a:t>
                      </a:r>
                    </a:p>
                    <a:p>
                      <a:pPr marL="285750" indent="-285750">
                        <a:buFont typeface="Arial" panose="020B0604020202020204" pitchFamily="34" charset="0"/>
                        <a:buChar char="•"/>
                      </a:pPr>
                      <a:r>
                        <a:rPr lang="en-US" sz="1200" dirty="0">
                          <a:solidFill>
                            <a:schemeClr val="tx1"/>
                          </a:solidFill>
                        </a:rPr>
                        <a:t>Replace all sensors and relays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$2.1M/year in savings</a:t>
                      </a:r>
                    </a:p>
                    <a:p>
                      <a:pPr marL="285750" indent="-285750">
                        <a:buFont typeface="Arial" panose="020B0604020202020204" pitchFamily="34" charset="0"/>
                        <a:buChar char="•"/>
                      </a:pPr>
                      <a:r>
                        <a:rPr lang="en-US" sz="1200" dirty="0">
                          <a:solidFill>
                            <a:schemeClr val="tx1"/>
                          </a:solidFill>
                        </a:rPr>
                        <a:t>No power fluctuations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lang="en-US" sz="1200" dirty="0">
                          <a:solidFill>
                            <a:schemeClr val="tx1"/>
                          </a:solidFill>
                        </a:rPr>
                        <a:t>$2.5M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640028">
                <a:tc>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Refurbish combustion chamber</a:t>
                      </a: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$1.6M/year in savings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1-2 power fluctuations/day (down from ~100/day)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$2.9M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solidFill>
                  </a:tcPr>
                </a:tc>
                <a:extLst>
                  <a:ext uri="{0D108BD9-81ED-4DB2-BD59-A6C34878D82A}">
                    <a16:rowId xmlns:a16="http://schemas.microsoft.com/office/drawing/2014/main" val="1654695511"/>
                  </a:ext>
                </a:extLst>
              </a:tr>
              <a:tr h="640028">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Do nothing</a:t>
                      </a: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Protect short-term cash flow by delaying project cost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21983199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chemeClr val="accent2"/>
                </a:solidFill>
                <a:effectLst/>
                <a:uLnTx/>
                <a:uFillTx/>
                <a:latin typeface="Arial"/>
                <a:ea typeface="Arial"/>
                <a:cs typeface="Arial"/>
                <a:sym typeface="Arial"/>
              </a:rPr>
              <a:t>Appendix</a:t>
            </a:r>
            <a:endParaRPr kumimoji="0" lang="en-US" sz="2000" b="1" i="0" u="none" strike="noStrike" kern="0" cap="none" spc="0" normalizeH="0" baseline="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Checklist and best practices for presentations</a:t>
            </a:r>
            <a:endParaRPr kumimoji="0" lang="en-US" sz="1400" b="0" i="0" u="none" strike="noStrike" kern="0" cap="none" spc="0" normalizeH="0" baseline="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6461725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2829044"/>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the objective of this presentation clear and does the presentation achieve that objective?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there a short and structured executive summary that accurately summarizes that objective?</a:t>
            </a:r>
          </a:p>
          <a:p>
            <a:pPr marL="457200" lvl="0" indent="-317500">
              <a:lnSpc>
                <a:spcPct val="142857"/>
              </a:lnSpc>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structure of the presentation follow a clear and logical storyline?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each slide title an action title?</a:t>
            </a:r>
          </a:p>
          <a:p>
            <a:pPr marL="457200" indent="-317500">
              <a:lnSpc>
                <a:spcPct val="142857"/>
              </a:lnSpc>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Can a reader </a:t>
            </a:r>
            <a:r>
              <a:rPr lang="en-GB" sz="1400" dirty="0">
                <a:latin typeface="Arial" panose="020B0604020202020204" pitchFamily="34" charset="0"/>
                <a:ea typeface="Helvetica Neue"/>
                <a:cs typeface="Arial" panose="020B0604020202020204" pitchFamily="34" charset="0"/>
                <a:sym typeface="Helvetica Neue"/>
              </a:rPr>
              <a:t>read through only the titles of the slides and understand the full story?</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content on each slide support the title of that slide? (rule of thumb: no content on a slide that does not relate to the title)</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each slide it’s own message and follows the “one message per slide rule”? (tip: if you cannot explain the full slide in a two-line title you should split it into two)</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a:solidFill>
                  <a:schemeClr val="bg2">
                    <a:lumMod val="10000"/>
                  </a:schemeClr>
                </a:solidFill>
              </a:rPr>
              <a:t>Content</a:t>
            </a:r>
            <a:endParaRPr lang="en-DK" sz="1600" b="1">
              <a:solidFill>
                <a:schemeClr val="bg2">
                  <a:lumMod val="10000"/>
                </a:schemeClr>
              </a:solidFill>
            </a:endParaRPr>
          </a:p>
        </p:txBody>
      </p:sp>
    </p:spTree>
    <p:extLst>
      <p:ext uri="{BB962C8B-B14F-4D97-AF65-F5344CB8AC3E}">
        <p14:creationId xmlns:p14="http://schemas.microsoft.com/office/powerpoint/2010/main" val="24228574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4677627"/>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small section headers (the top left corner) correct and aligned to each section?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consistent page numbers on each page?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type the same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size consistent on each slide and all the way through? (Rule of thumb: only two font sizes in the content area of each slide and best if the sizes are two points apart, e.g., section headers font size 16 and text font size 14)</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 colors consistent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graph/data point have a source?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 have axes titles?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 “end” slide in the presentation (e.g., colored slide with e.g., company logo or names or slogan)?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text boxes, graphs, subtitles etc. aligned and centered?</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any spelling mistakes or grammatical errors?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anywhere where there are two or more spaces or the text looks strange?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it look correct as pdf?</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dirty="0">
                <a:solidFill>
                  <a:schemeClr val="bg2">
                    <a:lumMod val="10000"/>
                  </a:schemeClr>
                </a:solidFill>
              </a:rPr>
              <a:t>Formatting</a:t>
            </a:r>
            <a:endParaRPr lang="en-DK" sz="1600" b="1">
              <a:solidFill>
                <a:schemeClr val="bg2">
                  <a:lumMod val="10000"/>
                </a:schemeClr>
              </a:solidFill>
            </a:endParaRPr>
          </a:p>
        </p:txBody>
      </p:sp>
    </p:spTree>
    <p:extLst>
      <p:ext uri="{BB962C8B-B14F-4D97-AF65-F5344CB8AC3E}">
        <p14:creationId xmlns:p14="http://schemas.microsoft.com/office/powerpoint/2010/main" val="26768759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Keep it to one message per slide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pic>
        <p:nvPicPr>
          <p:cNvPr id="3" name="Picture 2" descr="Graphical user interface, application&#10;&#10;Description automatically generated">
            <a:extLst>
              <a:ext uri="{FF2B5EF4-FFF2-40B4-BE49-F238E27FC236}">
                <a16:creationId xmlns:a16="http://schemas.microsoft.com/office/drawing/2014/main" id="{D80B094A-9838-59F0-6120-216799FB0D85}"/>
              </a:ext>
            </a:extLst>
          </p:cNvPr>
          <p:cNvPicPr>
            <a:picLocks noChangeAspect="1"/>
          </p:cNvPicPr>
          <p:nvPr/>
        </p:nvPicPr>
        <p:blipFill>
          <a:blip r:embed="rId2"/>
          <a:stretch>
            <a:fillRect/>
          </a:stretch>
        </p:blipFill>
        <p:spPr>
          <a:xfrm>
            <a:off x="599775" y="3193137"/>
            <a:ext cx="4876800" cy="26924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E39409C-2DAE-F465-A009-C61550FA14A2}"/>
              </a:ext>
            </a:extLst>
          </p:cNvPr>
          <p:cNvPicPr>
            <a:picLocks noChangeAspect="1"/>
          </p:cNvPicPr>
          <p:nvPr/>
        </p:nvPicPr>
        <p:blipFill>
          <a:blip r:embed="rId3"/>
          <a:stretch>
            <a:fillRect/>
          </a:stretch>
        </p:blipFill>
        <p:spPr>
          <a:xfrm>
            <a:off x="6378875" y="3158315"/>
            <a:ext cx="5156200" cy="3035300"/>
          </a:xfrm>
          <a:prstGeom prst="rect">
            <a:avLst/>
          </a:prstGeom>
        </p:spPr>
      </p:pic>
      <p:sp>
        <p:nvSpPr>
          <p:cNvPr id="6" name="TextBox 5">
            <a:extLst>
              <a:ext uri="{FF2B5EF4-FFF2-40B4-BE49-F238E27FC236}">
                <a16:creationId xmlns:a16="http://schemas.microsoft.com/office/drawing/2014/main" id="{D54F353B-C306-0040-2D11-05F2419E2548}"/>
              </a:ext>
            </a:extLst>
          </p:cNvPr>
          <p:cNvSpPr txBox="1"/>
          <p:nvPr/>
        </p:nvSpPr>
        <p:spPr>
          <a:xfrm>
            <a:off x="490958" y="1583065"/>
            <a:ext cx="111501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Look at your slide title and content – what is the one message you want the reader to take away from this slide? Delete all the content (even if it looks nice) that doesn’t support this message. Alternatively, split it into several slides.</a:t>
            </a:r>
          </a:p>
        </p:txBody>
      </p:sp>
      <p:sp>
        <p:nvSpPr>
          <p:cNvPr id="8" name="Rectangle 7">
            <a:extLst>
              <a:ext uri="{FF2B5EF4-FFF2-40B4-BE49-F238E27FC236}">
                <a16:creationId xmlns:a16="http://schemas.microsoft.com/office/drawing/2014/main" id="{59060FA6-98E6-B503-8904-2AC7693068E6}"/>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Several messages in one slide make it difficult to read</a:t>
            </a:r>
          </a:p>
        </p:txBody>
      </p:sp>
      <p:sp>
        <p:nvSpPr>
          <p:cNvPr id="10" name="Rectangle 9">
            <a:extLst>
              <a:ext uri="{FF2B5EF4-FFF2-40B4-BE49-F238E27FC236}">
                <a16:creationId xmlns:a16="http://schemas.microsoft.com/office/drawing/2014/main" id="{51ED47EA-D5AE-F13D-B821-FE0025F31910}"/>
              </a:ext>
            </a:extLst>
          </p:cNvPr>
          <p:cNvSpPr/>
          <p:nvPr/>
        </p:nvSpPr>
        <p:spPr>
          <a:xfrm>
            <a:off x="6386472" y="2521227"/>
            <a:ext cx="52546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One message in each slide gets the points across clearly</a:t>
            </a:r>
          </a:p>
        </p:txBody>
      </p:sp>
      <p:cxnSp>
        <p:nvCxnSpPr>
          <p:cNvPr id="11" name="Straight Connector 10">
            <a:extLst>
              <a:ext uri="{FF2B5EF4-FFF2-40B4-BE49-F238E27FC236}">
                <a16:creationId xmlns:a16="http://schemas.microsoft.com/office/drawing/2014/main" id="{8D67AB14-EB5E-B195-9E8A-ED066ED88B3C}"/>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109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Use action titles</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pic>
        <p:nvPicPr>
          <p:cNvPr id="7" name="Picture 6" descr="Diagram&#10;&#10;Description automatically generated">
            <a:extLst>
              <a:ext uri="{FF2B5EF4-FFF2-40B4-BE49-F238E27FC236}">
                <a16:creationId xmlns:a16="http://schemas.microsoft.com/office/drawing/2014/main" id="{E1C64C36-CFB1-CB63-B212-5D88A55BE7D0}"/>
              </a:ext>
            </a:extLst>
          </p:cNvPr>
          <p:cNvPicPr>
            <a:picLocks noChangeAspect="1"/>
          </p:cNvPicPr>
          <p:nvPr/>
        </p:nvPicPr>
        <p:blipFill>
          <a:blip r:embed="rId2"/>
          <a:stretch>
            <a:fillRect/>
          </a:stretch>
        </p:blipFill>
        <p:spPr>
          <a:xfrm>
            <a:off x="6597374" y="3333475"/>
            <a:ext cx="4826000" cy="2705100"/>
          </a:xfrm>
          <a:prstGeom prst="rect">
            <a:avLst/>
          </a:prstGeom>
        </p:spPr>
      </p:pic>
      <p:pic>
        <p:nvPicPr>
          <p:cNvPr id="9" name="Picture 8" descr="Diagram&#10;&#10;Description automatically generated">
            <a:extLst>
              <a:ext uri="{FF2B5EF4-FFF2-40B4-BE49-F238E27FC236}">
                <a16:creationId xmlns:a16="http://schemas.microsoft.com/office/drawing/2014/main" id="{BADDF45B-7A2B-30FF-BCB4-630F11884275}"/>
              </a:ext>
            </a:extLst>
          </p:cNvPr>
          <p:cNvPicPr>
            <a:picLocks noChangeAspect="1"/>
          </p:cNvPicPr>
          <p:nvPr/>
        </p:nvPicPr>
        <p:blipFill>
          <a:blip r:embed="rId3"/>
          <a:stretch>
            <a:fillRect/>
          </a:stretch>
        </p:blipFill>
        <p:spPr>
          <a:xfrm>
            <a:off x="656925" y="3333475"/>
            <a:ext cx="4826000" cy="2705100"/>
          </a:xfrm>
          <a:prstGeom prst="rect">
            <a:avLst/>
          </a:prstGeom>
        </p:spPr>
      </p:pic>
      <p:sp>
        <p:nvSpPr>
          <p:cNvPr id="12" name="TextBox 11">
            <a:extLst>
              <a:ext uri="{FF2B5EF4-FFF2-40B4-BE49-F238E27FC236}">
                <a16:creationId xmlns:a16="http://schemas.microsoft.com/office/drawing/2014/main" id="{E4F39276-0199-3B3F-C887-B0EE96430A39}"/>
              </a:ext>
            </a:extLst>
          </p:cNvPr>
          <p:cNvSpPr txBox="1"/>
          <p:nvPr/>
        </p:nvSpPr>
        <p:spPr>
          <a:xfrm>
            <a:off x="490959" y="1583065"/>
            <a:ext cx="11150177"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Think about the most important thing you want the reader to know when reading the slide. How would you say that if you had to do a voice-over? Write that voice-over down as the action title.</a:t>
            </a:r>
          </a:p>
        </p:txBody>
      </p:sp>
      <p:sp>
        <p:nvSpPr>
          <p:cNvPr id="13" name="Rectangle 12">
            <a:extLst>
              <a:ext uri="{FF2B5EF4-FFF2-40B4-BE49-F238E27FC236}">
                <a16:creationId xmlns:a16="http://schemas.microsoft.com/office/drawing/2014/main" id="{759305D6-B266-B6AA-AF70-5602E916773B}"/>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 descriptive title leaves the reader to interpret the message on their own</a:t>
            </a:r>
          </a:p>
        </p:txBody>
      </p:sp>
      <p:sp>
        <p:nvSpPr>
          <p:cNvPr id="14" name="Rectangle 13">
            <a:extLst>
              <a:ext uri="{FF2B5EF4-FFF2-40B4-BE49-F238E27FC236}">
                <a16:creationId xmlns:a16="http://schemas.microsoft.com/office/drawing/2014/main" id="{0FDA9D23-A0C0-9684-2457-9AC120C5665F}"/>
              </a:ext>
            </a:extLst>
          </p:cNvPr>
          <p:cNvSpPr/>
          <p:nvPr/>
        </p:nvSpPr>
        <p:spPr>
          <a:xfrm>
            <a:off x="6386472" y="2521227"/>
            <a:ext cx="52546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An action title guides the reader and helps them focus on what’s most important</a:t>
            </a:r>
          </a:p>
        </p:txBody>
      </p:sp>
      <p:cxnSp>
        <p:nvCxnSpPr>
          <p:cNvPr id="15" name="Straight Connector 14">
            <a:extLst>
              <a:ext uri="{FF2B5EF4-FFF2-40B4-BE49-F238E27FC236}">
                <a16:creationId xmlns:a16="http://schemas.microsoft.com/office/drawing/2014/main" id="{8121B204-3E18-8453-1F71-16CFD20E03F6}"/>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566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US" dirty="0"/>
              <a:t>Use visuals and color to highlight your message</a:t>
            </a:r>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pic>
        <p:nvPicPr>
          <p:cNvPr id="3" name="Picture 2" descr="Chart, bar chart&#10;&#10;Description automatically generated">
            <a:extLst>
              <a:ext uri="{FF2B5EF4-FFF2-40B4-BE49-F238E27FC236}">
                <a16:creationId xmlns:a16="http://schemas.microsoft.com/office/drawing/2014/main" id="{811FF7F5-DF65-902D-0EB9-8AE3BDFA765A}"/>
              </a:ext>
            </a:extLst>
          </p:cNvPr>
          <p:cNvPicPr>
            <a:picLocks noChangeAspect="1"/>
          </p:cNvPicPr>
          <p:nvPr/>
        </p:nvPicPr>
        <p:blipFill>
          <a:blip r:embed="rId2"/>
          <a:stretch>
            <a:fillRect/>
          </a:stretch>
        </p:blipFill>
        <p:spPr>
          <a:xfrm>
            <a:off x="967957" y="3312952"/>
            <a:ext cx="4445000" cy="2501900"/>
          </a:xfrm>
          <a:prstGeom prst="rect">
            <a:avLst/>
          </a:prstGeom>
        </p:spPr>
      </p:pic>
      <p:pic>
        <p:nvPicPr>
          <p:cNvPr id="5" name="Picture 4" descr="Diagram&#10;&#10;Description automatically generated with low confidence">
            <a:extLst>
              <a:ext uri="{FF2B5EF4-FFF2-40B4-BE49-F238E27FC236}">
                <a16:creationId xmlns:a16="http://schemas.microsoft.com/office/drawing/2014/main" id="{4EC8F7AC-97BC-7B36-2B10-7240D13FBE94}"/>
              </a:ext>
            </a:extLst>
          </p:cNvPr>
          <p:cNvPicPr>
            <a:picLocks noChangeAspect="1"/>
          </p:cNvPicPr>
          <p:nvPr/>
        </p:nvPicPr>
        <p:blipFill>
          <a:blip r:embed="rId3"/>
          <a:stretch>
            <a:fillRect/>
          </a:stretch>
        </p:blipFill>
        <p:spPr>
          <a:xfrm>
            <a:off x="6791303" y="3312952"/>
            <a:ext cx="4445000" cy="2501900"/>
          </a:xfrm>
          <a:prstGeom prst="rect">
            <a:avLst/>
          </a:prstGeom>
        </p:spPr>
      </p:pic>
      <p:sp>
        <p:nvSpPr>
          <p:cNvPr id="6" name="TextBox 5">
            <a:extLst>
              <a:ext uri="{FF2B5EF4-FFF2-40B4-BE49-F238E27FC236}">
                <a16:creationId xmlns:a16="http://schemas.microsoft.com/office/drawing/2014/main" id="{27819169-5495-FAE7-1A6F-22377FD1D88D}"/>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the message you want to say with your slide and the content that supports this. Is there anything you can put a box around, make a different color, or add a visual to to make that content stand out and support the message?</a:t>
            </a:r>
          </a:p>
        </p:txBody>
      </p:sp>
      <p:sp>
        <p:nvSpPr>
          <p:cNvPr id="8" name="Rectangle 7">
            <a:extLst>
              <a:ext uri="{FF2B5EF4-FFF2-40B4-BE49-F238E27FC236}">
                <a16:creationId xmlns:a16="http://schemas.microsoft.com/office/drawing/2014/main" id="{7055375F-500E-D9A7-44A8-F9E9B601FAD4}"/>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Without colors or call-outs it is more time-consuming for the reader to understand why the graph is there</a:t>
            </a:r>
          </a:p>
        </p:txBody>
      </p:sp>
      <p:sp>
        <p:nvSpPr>
          <p:cNvPr id="10" name="Rectangle 9">
            <a:extLst>
              <a:ext uri="{FF2B5EF4-FFF2-40B4-BE49-F238E27FC236}">
                <a16:creationId xmlns:a16="http://schemas.microsoft.com/office/drawing/2014/main" id="{310FC715-14FB-8982-6164-35EFD2D4DD42}"/>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 simple highlights you can call attention to the point you want the graphs to make </a:t>
            </a:r>
          </a:p>
        </p:txBody>
      </p:sp>
      <p:cxnSp>
        <p:nvCxnSpPr>
          <p:cNvPr id="11" name="Straight Arrow Connector 10">
            <a:extLst>
              <a:ext uri="{FF2B5EF4-FFF2-40B4-BE49-F238E27FC236}">
                <a16:creationId xmlns:a16="http://schemas.microsoft.com/office/drawing/2014/main" id="{8524E3A9-630F-8D0C-0F3D-DFB6AD71F5BF}"/>
              </a:ext>
            </a:extLst>
          </p:cNvPr>
          <p:cNvCxnSpPr>
            <a:cxnSpLocks/>
          </p:cNvCxnSpPr>
          <p:nvPr/>
        </p:nvCxnSpPr>
        <p:spPr>
          <a:xfrm flipV="1">
            <a:off x="7126573" y="4073099"/>
            <a:ext cx="1698604" cy="468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B61ED69-38CE-644A-B3BC-C420A37C6792}"/>
              </a:ext>
            </a:extLst>
          </p:cNvPr>
          <p:cNvSpPr/>
          <p:nvPr/>
        </p:nvSpPr>
        <p:spPr>
          <a:xfrm>
            <a:off x="7855697" y="4164597"/>
            <a:ext cx="360000" cy="216000"/>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u="none" strike="noStrike" kern="0" cap="none" spc="0" normalizeH="0" baseline="0" noProof="0" dirty="0">
                <a:ln>
                  <a:noFill/>
                </a:ln>
                <a:solidFill>
                  <a:srgbClr val="FFFFFF"/>
                </a:solidFill>
                <a:effectLst/>
                <a:uLnTx/>
                <a:uFillTx/>
                <a:ea typeface="Helvetica Neue" panose="02000503000000020004" pitchFamily="2" charset="0"/>
                <a:cs typeface="Arial" panose="020B0604020202020204" pitchFamily="34" charset="0"/>
                <a:sym typeface="Arial"/>
              </a:rPr>
              <a:t>8%</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59967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GB" dirty="0"/>
              <a:t>Read only titles and see if overall story is coherent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26454F-84F0-240B-D9C0-43CCC99E008E}"/>
              </a:ext>
            </a:extLst>
          </p:cNvPr>
          <p:cNvSpPr txBox="1"/>
          <p:nvPr/>
        </p:nvSpPr>
        <p:spPr>
          <a:xfrm>
            <a:off x="490958" y="1583065"/>
            <a:ext cx="11150178" cy="338554"/>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Zoom out on your slides and only read the titles. Does the story make sense and create a compelling case?</a:t>
            </a:r>
          </a:p>
        </p:txBody>
      </p:sp>
      <p:sp>
        <p:nvSpPr>
          <p:cNvPr id="9" name="Rectangle 8">
            <a:extLst>
              <a:ext uri="{FF2B5EF4-FFF2-40B4-BE49-F238E27FC236}">
                <a16:creationId xmlns:a16="http://schemas.microsoft.com/office/drawing/2014/main" id="{94C64FB9-3760-8B41-FA6B-712854B7FDFD}"/>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Titles that don’t tell a story are difficult to navigate and retell</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D77E9D5D-C13B-66D1-B21B-1427C053DD5E}"/>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Coherent titles easily deliver the main points</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3" name="TextBox 12">
            <a:extLst>
              <a:ext uri="{FF2B5EF4-FFF2-40B4-BE49-F238E27FC236}">
                <a16:creationId xmlns:a16="http://schemas.microsoft.com/office/drawing/2014/main" id="{E8D3A249-62DC-F13F-585E-7CB481DF9BF9}"/>
              </a:ext>
            </a:extLst>
          </p:cNvPr>
          <p:cNvSpPr txBox="1"/>
          <p:nvPr/>
        </p:nvSpPr>
        <p:spPr>
          <a:xfrm>
            <a:off x="490957" y="3101392"/>
            <a:ext cx="5163458" cy="26468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Why we believe in the mission</a:t>
            </a:r>
          </a:p>
          <a:p>
            <a:pPr marL="285750" indent="-285750">
              <a:spcAft>
                <a:spcPts val="600"/>
              </a:spcAft>
              <a:buFont typeface="Arial" panose="020B0604020202020204" pitchFamily="34" charset="0"/>
              <a:buChar char="•"/>
            </a:pPr>
            <a:r>
              <a:rPr lang="en-US" sz="1400" dirty="0"/>
              <a:t>Solutions along the healthcare customer journey</a:t>
            </a:r>
          </a:p>
          <a:p>
            <a:pPr marL="285750" indent="-285750">
              <a:spcAft>
                <a:spcPts val="600"/>
              </a:spcAft>
              <a:buFont typeface="Arial" panose="020B0604020202020204" pitchFamily="34" charset="0"/>
              <a:buChar char="•"/>
            </a:pPr>
            <a:r>
              <a:rPr lang="en-US" sz="1400" dirty="0"/>
              <a:t>Project based on a proven methodology</a:t>
            </a:r>
          </a:p>
          <a:p>
            <a:pPr marL="285750" indent="-285750">
              <a:spcAft>
                <a:spcPts val="600"/>
              </a:spcAft>
              <a:buFont typeface="Arial" panose="020B0604020202020204" pitchFamily="34" charset="0"/>
              <a:buChar char="•"/>
            </a:pPr>
            <a:r>
              <a:rPr lang="en-US" sz="1400" dirty="0"/>
              <a:t>Run over a 3 month period</a:t>
            </a:r>
          </a:p>
          <a:p>
            <a:pPr marL="285750" indent="-285750">
              <a:spcAft>
                <a:spcPts val="600"/>
              </a:spcAft>
              <a:buFont typeface="Arial" panose="020B0604020202020204" pitchFamily="34" charset="0"/>
              <a:buChar char="•"/>
            </a:pPr>
            <a:r>
              <a:rPr lang="en-US" sz="1400" dirty="0"/>
              <a:t>To get a prioritized list of actions</a:t>
            </a:r>
          </a:p>
          <a:p>
            <a:pPr marL="285750" indent="-285750">
              <a:spcAft>
                <a:spcPts val="600"/>
              </a:spcAft>
              <a:buFont typeface="Arial" panose="020B0604020202020204" pitchFamily="34" charset="0"/>
              <a:buChar char="•"/>
            </a:pPr>
            <a:r>
              <a:rPr lang="en-US" sz="1400" dirty="0"/>
              <a:t>Engagement channel building</a:t>
            </a:r>
          </a:p>
          <a:p>
            <a:pPr marL="285750" indent="-285750">
              <a:spcAft>
                <a:spcPts val="600"/>
              </a:spcAft>
              <a:buFont typeface="Arial" panose="020B0604020202020204" pitchFamily="34" charset="0"/>
              <a:buChar char="•"/>
            </a:pPr>
            <a:r>
              <a:rPr lang="en-US" sz="1400" dirty="0"/>
              <a:t>Innovation project</a:t>
            </a:r>
          </a:p>
          <a:p>
            <a:pPr marL="285750" indent="-285750">
              <a:spcAft>
                <a:spcPts val="600"/>
              </a:spcAft>
              <a:buFont typeface="Arial" panose="020B0604020202020204" pitchFamily="34" charset="0"/>
              <a:buChar char="•"/>
            </a:pPr>
            <a:r>
              <a:rPr lang="en-US" sz="1400" dirty="0"/>
              <a:t>Pilot and MVP</a:t>
            </a:r>
          </a:p>
          <a:p>
            <a:pPr marL="285750" indent="-285750">
              <a:spcAft>
                <a:spcPts val="600"/>
              </a:spcAft>
              <a:buFont typeface="Arial" panose="020B0604020202020204" pitchFamily="34" charset="0"/>
              <a:buChar char="•"/>
            </a:pPr>
            <a:r>
              <a:rPr lang="en-US" sz="1400" dirty="0"/>
              <a:t>Questions</a:t>
            </a:r>
          </a:p>
        </p:txBody>
      </p:sp>
      <p:sp>
        <p:nvSpPr>
          <p:cNvPr id="14" name="TextBox 13">
            <a:extLst>
              <a:ext uri="{FF2B5EF4-FFF2-40B4-BE49-F238E27FC236}">
                <a16:creationId xmlns:a16="http://schemas.microsoft.com/office/drawing/2014/main" id="{E92E3ACF-41A7-1B5A-1A96-AB07EF466737}"/>
              </a:ext>
            </a:extLst>
          </p:cNvPr>
          <p:cNvSpPr txBox="1"/>
          <p:nvPr/>
        </p:nvSpPr>
        <p:spPr>
          <a:xfrm>
            <a:off x="6386472" y="3101392"/>
            <a:ext cx="5163458" cy="25545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a:t>[Company] is building the national virtual care platform, transforming healthcare in [region] from 202x</a:t>
            </a:r>
          </a:p>
          <a:p>
            <a:pPr marL="285750" indent="-285750">
              <a:spcAft>
                <a:spcPts val="600"/>
              </a:spcAft>
              <a:buFont typeface="Arial" panose="020B0604020202020204" pitchFamily="34" charset="0"/>
              <a:buChar char="•"/>
            </a:pPr>
            <a:r>
              <a:rPr lang="en-US" sz="1400"/>
              <a:t>[Company] faces one urgent challenge: How to populate the platform with high quality solutions</a:t>
            </a:r>
          </a:p>
          <a:p>
            <a:pPr marL="285750" indent="-285750">
              <a:spcAft>
                <a:spcPts val="600"/>
              </a:spcAft>
              <a:buFont typeface="Arial" panose="020B0604020202020204" pitchFamily="34" charset="0"/>
              <a:buChar char="•"/>
            </a:pPr>
            <a:r>
              <a:rPr lang="en-US" sz="1400"/>
              <a:t>To solve this big challenge, [Company] needs to answer two key questions</a:t>
            </a:r>
          </a:p>
          <a:p>
            <a:pPr marL="285750" indent="-285750">
              <a:spcAft>
                <a:spcPts val="600"/>
              </a:spcAft>
              <a:buFont typeface="Arial" panose="020B0604020202020204" pitchFamily="34" charset="0"/>
              <a:buChar char="•"/>
            </a:pPr>
            <a:r>
              <a:rPr lang="en-US" sz="1400"/>
              <a:t>The solution is to run a 3 month strategy and execution roadmap phase – followed by execution programs</a:t>
            </a:r>
          </a:p>
          <a:p>
            <a:pPr marL="285750" indent="-285750">
              <a:spcAft>
                <a:spcPts val="600"/>
              </a:spcAft>
              <a:buFont typeface="Arial" panose="020B0604020202020204" pitchFamily="34" charset="0"/>
              <a:buChar char="•"/>
            </a:pPr>
            <a:r>
              <a:rPr lang="en-US" sz="1400"/>
              <a:t>An initial $500k investment will save millions later, reduce mistakes and radically speed up execution</a:t>
            </a:r>
          </a:p>
        </p:txBody>
      </p:sp>
    </p:spTree>
    <p:extLst>
      <p:ext uri="{BB962C8B-B14F-4D97-AF65-F5344CB8AC3E}">
        <p14:creationId xmlns:p14="http://schemas.microsoft.com/office/powerpoint/2010/main" val="1060796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prstGeom prst="rect">
            <a:avLst/>
          </a:prstGeom>
          <a:noFill/>
          <a:ln>
            <a:noFill/>
          </a:ln>
        </p:spPr>
        <p:txBody>
          <a:bodyPr spcFirstLastPara="1" wrap="square" lIns="91425" tIns="45700" rIns="91425" bIns="45700" anchor="ctr" anchorCtr="0">
            <a:noAutofit/>
          </a:bodyPr>
          <a:lstStyle/>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Executive summary</a:t>
            </a:r>
            <a:br>
              <a:rPr lang="en-US" sz="1400" b="1" dirty="0">
                <a:solidFill>
                  <a:schemeClr val="tx1"/>
                </a:solidFill>
              </a:rPr>
            </a:br>
            <a:endParaRPr lang="en-US" sz="1400" b="1" dirty="0">
              <a:solidFill>
                <a:schemeClr val="tx1"/>
              </a:solidFill>
            </a:endParaRP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Why should we do this?</a:t>
            </a:r>
          </a:p>
          <a:p>
            <a:pPr marL="628650" lvl="1" indent="-171450">
              <a:lnSpc>
                <a:spcPct val="100000"/>
              </a:lnSpc>
              <a:spcBef>
                <a:spcPts val="0"/>
              </a:spcBef>
              <a:spcAft>
                <a:spcPts val="900"/>
              </a:spcAft>
              <a:buClr>
                <a:schemeClr val="accent2"/>
              </a:buClr>
              <a:buSzPts val="1500"/>
            </a:pPr>
            <a:r>
              <a:rPr lang="en-US" sz="1200" dirty="0">
                <a:solidFill>
                  <a:schemeClr val="tx1"/>
                </a:solidFill>
              </a:rPr>
              <a:t>Background and context</a:t>
            </a:r>
          </a:p>
          <a:p>
            <a:pPr marL="628650" lvl="1" indent="-171450">
              <a:lnSpc>
                <a:spcPct val="100000"/>
              </a:lnSpc>
              <a:spcBef>
                <a:spcPts val="0"/>
              </a:spcBef>
              <a:spcAft>
                <a:spcPts val="900"/>
              </a:spcAft>
              <a:buClr>
                <a:schemeClr val="accent2"/>
              </a:buClr>
              <a:buSzPts val="1500"/>
            </a:pPr>
            <a:r>
              <a:rPr lang="en-US" sz="1200" dirty="0">
                <a:solidFill>
                  <a:schemeClr val="tx1"/>
                </a:solidFill>
              </a:rPr>
              <a:t>What is the problem?</a:t>
            </a:r>
          </a:p>
          <a:p>
            <a:pPr marL="628650" lvl="1" indent="-171450">
              <a:lnSpc>
                <a:spcPct val="100000"/>
              </a:lnSpc>
              <a:spcBef>
                <a:spcPts val="0"/>
              </a:spcBef>
              <a:spcAft>
                <a:spcPts val="900"/>
              </a:spcAft>
              <a:buClr>
                <a:schemeClr val="accent2"/>
              </a:buClr>
              <a:buSzPts val="1500"/>
            </a:pPr>
            <a:r>
              <a:rPr lang="en-US" sz="1200" dirty="0">
                <a:solidFill>
                  <a:schemeClr val="tx1"/>
                </a:solidFill>
              </a:rPr>
              <a:t>High-level solution and vision</a:t>
            </a:r>
            <a:br>
              <a:rPr lang="en-US" sz="1400" dirty="0">
                <a:solidFill>
                  <a:schemeClr val="tx1"/>
                </a:solidFill>
              </a:rPr>
            </a:br>
            <a:endParaRPr lang="en-US" sz="1400" dirty="0">
              <a:solidFill>
                <a:schemeClr val="tx1"/>
              </a:solidFill>
            </a:endParaRP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What does it look like?</a:t>
            </a:r>
          </a:p>
          <a:p>
            <a:pPr marL="628650" lvl="1" indent="-171450">
              <a:lnSpc>
                <a:spcPct val="100000"/>
              </a:lnSpc>
              <a:spcBef>
                <a:spcPts val="0"/>
              </a:spcBef>
              <a:spcAft>
                <a:spcPts val="900"/>
              </a:spcAft>
              <a:buClr>
                <a:schemeClr val="accent2"/>
              </a:buClr>
              <a:buSzPts val="1500"/>
            </a:pPr>
            <a:r>
              <a:rPr lang="en-US" sz="1200" dirty="0">
                <a:solidFill>
                  <a:schemeClr val="tx1"/>
                </a:solidFill>
              </a:rPr>
              <a:t>Options analysis</a:t>
            </a:r>
          </a:p>
          <a:p>
            <a:pPr marL="628650" lvl="1" indent="-171450">
              <a:lnSpc>
                <a:spcPct val="100000"/>
              </a:lnSpc>
              <a:spcBef>
                <a:spcPts val="0"/>
              </a:spcBef>
              <a:spcAft>
                <a:spcPts val="900"/>
              </a:spcAft>
              <a:buClr>
                <a:schemeClr val="accent2"/>
              </a:buClr>
              <a:buSzPts val="1500"/>
            </a:pPr>
            <a:r>
              <a:rPr lang="en-US" sz="1200" dirty="0">
                <a:solidFill>
                  <a:schemeClr val="tx1"/>
                </a:solidFill>
              </a:rPr>
              <a:t>Recommended solution (details, benefits, cost analysis)</a:t>
            </a:r>
            <a:br>
              <a:rPr lang="en-US" sz="1200" dirty="0">
                <a:solidFill>
                  <a:schemeClr val="tx1"/>
                </a:solidFill>
              </a:rPr>
            </a:br>
            <a:endParaRPr lang="en-US" sz="1200" dirty="0">
              <a:solidFill>
                <a:schemeClr val="tx1"/>
              </a:solidFill>
            </a:endParaRP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How will we get there?</a:t>
            </a:r>
          </a:p>
          <a:p>
            <a:pPr marL="628650" lvl="1" indent="-171450">
              <a:lnSpc>
                <a:spcPct val="100000"/>
              </a:lnSpc>
              <a:spcBef>
                <a:spcPts val="0"/>
              </a:spcBef>
              <a:spcAft>
                <a:spcPts val="900"/>
              </a:spcAft>
              <a:buClr>
                <a:schemeClr val="accent2"/>
              </a:buClr>
              <a:buSzPts val="1500"/>
            </a:pPr>
            <a:r>
              <a:rPr lang="en-US" sz="1200" dirty="0">
                <a:solidFill>
                  <a:schemeClr val="tx1"/>
                </a:solidFill>
              </a:rPr>
              <a:t>Implementation plan</a:t>
            </a:r>
          </a:p>
          <a:p>
            <a:pPr marL="628650" lvl="1" indent="-171450">
              <a:lnSpc>
                <a:spcPct val="100000"/>
              </a:lnSpc>
              <a:spcBef>
                <a:spcPts val="0"/>
              </a:spcBef>
              <a:spcAft>
                <a:spcPts val="900"/>
              </a:spcAft>
              <a:buClr>
                <a:schemeClr val="accent2"/>
              </a:buClr>
              <a:buSzPts val="1500"/>
            </a:pPr>
            <a:r>
              <a:rPr lang="en-US" sz="1200" dirty="0">
                <a:solidFill>
                  <a:schemeClr val="tx1"/>
                </a:solidFill>
              </a:rPr>
              <a:t>Risks and mitigations</a:t>
            </a:r>
          </a:p>
          <a:p>
            <a:pPr marL="628650" lvl="1" indent="-171450">
              <a:lnSpc>
                <a:spcPct val="100000"/>
              </a:lnSpc>
              <a:spcBef>
                <a:spcPts val="0"/>
              </a:spcBef>
              <a:spcAft>
                <a:spcPts val="900"/>
              </a:spcAft>
              <a:buClr>
                <a:schemeClr val="accent2"/>
              </a:buClr>
              <a:buSzPts val="1500"/>
            </a:pPr>
            <a:r>
              <a:rPr lang="en-US" sz="1200" dirty="0">
                <a:solidFill>
                  <a:schemeClr val="tx1"/>
                </a:solidFill>
              </a:rPr>
              <a:t>Governance and monitoring</a:t>
            </a:r>
            <a:br>
              <a:rPr lang="en-US" sz="1400" dirty="0">
                <a:solidFill>
                  <a:schemeClr val="tx1"/>
                </a:solidFill>
              </a:rPr>
            </a:br>
            <a:endParaRPr lang="en-US" sz="1400" dirty="0">
              <a:solidFill>
                <a:schemeClr val="tx1"/>
              </a:solidFill>
            </a:endParaRPr>
          </a:p>
          <a:p>
            <a:pPr marL="228600" indent="-228600">
              <a:lnSpc>
                <a:spcPct val="100000"/>
              </a:lnSpc>
              <a:spcBef>
                <a:spcPts val="0"/>
              </a:spcBef>
              <a:spcAft>
                <a:spcPts val="900"/>
              </a:spcAft>
              <a:buClr>
                <a:schemeClr val="tx1"/>
              </a:buClr>
              <a:buSzPct val="100000"/>
              <a:buFont typeface="+mj-lt"/>
              <a:buAutoNum type="arabicPeriod" startAt="5"/>
            </a:pPr>
            <a:r>
              <a:rPr lang="en-US" sz="1400" b="1" dirty="0">
                <a:solidFill>
                  <a:schemeClr val="tx1"/>
                </a:solidFill>
              </a:rPr>
              <a:t>Recommendations and next steps</a:t>
            </a:r>
          </a:p>
        </p:txBody>
      </p:sp>
    </p:spTree>
    <p:extLst>
      <p:ext uri="{BB962C8B-B14F-4D97-AF65-F5344CB8AC3E}">
        <p14:creationId xmlns:p14="http://schemas.microsoft.com/office/powerpoint/2010/main" val="309709303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a:t>
            </a:r>
            <a:r>
              <a:rPr lang="en-US" dirty="0">
                <a:solidFill>
                  <a:schemeClr val="accent1"/>
                </a:solidFill>
              </a:rPr>
              <a:t> </a:t>
            </a:r>
            <a:r>
              <a:rPr lang="en-GB" dirty="0"/>
              <a:t>Use the Pyramid Principle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sp>
        <p:nvSpPr>
          <p:cNvPr id="3" name="TextBox 2">
            <a:extLst>
              <a:ext uri="{FF2B5EF4-FFF2-40B4-BE49-F238E27FC236}">
                <a16:creationId xmlns:a16="http://schemas.microsoft.com/office/drawing/2014/main" id="{F3A30D82-7955-E618-26B0-BC5A47BCF84E}"/>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how you have structured your slides and storyline. Can the reader or audience understand what the main answer/ conclusion/recommendation is within the first slide(s) or title, or do they need to read many slides </a:t>
            </a:r>
            <a:r>
              <a:rPr lang="en-US" sz="1600" kern="0" dirty="0">
                <a:solidFill>
                  <a:schemeClr val="bg1"/>
                </a:solidFill>
                <a:latin typeface="Arial" panose="020B0604020202020204" pitchFamily="34" charset="0"/>
                <a:ea typeface="Helvetica Neue" panose="02000503000000020004" pitchFamily="2" charset="0"/>
                <a:cs typeface="Arial" panose="020B0604020202020204" pitchFamily="34" charset="0"/>
                <a:sym typeface="Arial"/>
              </a:rPr>
              <a:t>befor</a:t>
            </a:r>
            <a:r>
              <a:rPr lang="en-US" sz="1600" dirty="0">
                <a:solidFill>
                  <a:schemeClr val="bg1"/>
                </a:solidFill>
                <a:latin typeface="Arial" panose="020B0604020202020204" pitchFamily="34" charset="0"/>
                <a:ea typeface="Helvetica Neue" panose="02000503000000020004" pitchFamily="2" charset="0"/>
                <a:cs typeface="Arial" panose="020B0604020202020204" pitchFamily="34" charset="0"/>
              </a:rPr>
              <a:t>e getting there</a:t>
            </a: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t>
            </a:r>
          </a:p>
        </p:txBody>
      </p:sp>
      <p:sp>
        <p:nvSpPr>
          <p:cNvPr id="5" name="Rectangle 4">
            <a:extLst>
              <a:ext uri="{FF2B5EF4-FFF2-40B4-BE49-F238E27FC236}">
                <a16:creationId xmlns:a16="http://schemas.microsoft.com/office/drawing/2014/main" id="{306F3E13-3A1A-069E-B6E2-4B8BE16441B0}"/>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detailed arguments or facts drowns out the main conclusion</a:t>
            </a:r>
          </a:p>
        </p:txBody>
      </p:sp>
      <p:sp>
        <p:nvSpPr>
          <p:cNvPr id="6" name="Rectangle 5">
            <a:extLst>
              <a:ext uri="{FF2B5EF4-FFF2-40B4-BE49-F238E27FC236}">
                <a16:creationId xmlns:a16="http://schemas.microsoft.com/office/drawing/2014/main" id="{177EB54A-E7A5-0E9C-43B9-BEB580274FF5}"/>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main conclusion focuses your audience and makes it easier to understand how this conclusion is supported by the facts</a:t>
            </a:r>
          </a:p>
        </p:txBody>
      </p:sp>
      <p:cxnSp>
        <p:nvCxnSpPr>
          <p:cNvPr id="8" name="Straight Connector 7">
            <a:extLst>
              <a:ext uri="{FF2B5EF4-FFF2-40B4-BE49-F238E27FC236}">
                <a16:creationId xmlns:a16="http://schemas.microsoft.com/office/drawing/2014/main" id="{53B53434-5BD0-AA83-DAF2-1F6FD00BF732}"/>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0E15CB-1FEE-4FDB-4E72-74CE59F8C2EA}"/>
              </a:ext>
            </a:extLst>
          </p:cNvPr>
          <p:cNvSpPr/>
          <p:nvPr/>
        </p:nvSpPr>
        <p:spPr>
          <a:xfrm>
            <a:off x="8181797" y="3407999"/>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11" name="Rectangle 10">
            <a:extLst>
              <a:ext uri="{FF2B5EF4-FFF2-40B4-BE49-F238E27FC236}">
                <a16:creationId xmlns:a16="http://schemas.microsoft.com/office/drawing/2014/main" id="{EBF88E9B-D918-36A5-98D7-9C8304B97D8A}"/>
              </a:ext>
            </a:extLst>
          </p:cNvPr>
          <p:cNvSpPr/>
          <p:nvPr/>
        </p:nvSpPr>
        <p:spPr>
          <a:xfrm>
            <a:off x="8181797"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15" name="Rectangle 14">
            <a:extLst>
              <a:ext uri="{FF2B5EF4-FFF2-40B4-BE49-F238E27FC236}">
                <a16:creationId xmlns:a16="http://schemas.microsoft.com/office/drawing/2014/main" id="{7EB5C633-6976-1417-93CC-E6001ECDEF21}"/>
              </a:ext>
            </a:extLst>
          </p:cNvPr>
          <p:cNvSpPr/>
          <p:nvPr/>
        </p:nvSpPr>
        <p:spPr>
          <a:xfrm>
            <a:off x="6475008"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both love dogs</a:t>
            </a:r>
          </a:p>
        </p:txBody>
      </p:sp>
      <p:sp>
        <p:nvSpPr>
          <p:cNvPr id="16" name="Rectangle 15">
            <a:extLst>
              <a:ext uri="{FF2B5EF4-FFF2-40B4-BE49-F238E27FC236}">
                <a16:creationId xmlns:a16="http://schemas.microsoft.com/office/drawing/2014/main" id="{F3CA07E3-DBF2-0F31-8E78-11EA3B019B15}"/>
              </a:ext>
            </a:extLst>
          </p:cNvPr>
          <p:cNvSpPr/>
          <p:nvPr/>
        </p:nvSpPr>
        <p:spPr>
          <a:xfrm>
            <a:off x="9888586"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have the time and money now</a:t>
            </a:r>
          </a:p>
        </p:txBody>
      </p:sp>
      <p:sp>
        <p:nvSpPr>
          <p:cNvPr id="19" name="Rectangle 18">
            <a:extLst>
              <a:ext uri="{FF2B5EF4-FFF2-40B4-BE49-F238E27FC236}">
                <a16:creationId xmlns:a16="http://schemas.microsoft.com/office/drawing/2014/main" id="{01BD80BA-E9F3-ED46-A94D-BDBD89555D25}"/>
              </a:ext>
            </a:extLst>
          </p:cNvPr>
          <p:cNvSpPr/>
          <p:nvPr/>
        </p:nvSpPr>
        <p:spPr>
          <a:xfrm>
            <a:off x="7295428"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don’t get enough exercise right now</a:t>
            </a:r>
          </a:p>
        </p:txBody>
      </p:sp>
      <p:sp>
        <p:nvSpPr>
          <p:cNvPr id="20" name="Rectangle 19">
            <a:extLst>
              <a:ext uri="{FF2B5EF4-FFF2-40B4-BE49-F238E27FC236}">
                <a16:creationId xmlns:a16="http://schemas.microsoft.com/office/drawing/2014/main" id="{A0E3FD12-232F-A8C7-3736-B5D4FB3EA1D0}"/>
              </a:ext>
            </a:extLst>
          </p:cNvPr>
          <p:cNvSpPr/>
          <p:nvPr/>
        </p:nvSpPr>
        <p:spPr>
          <a:xfrm>
            <a:off x="9068166"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1" name="Rectangle 20">
            <a:extLst>
              <a:ext uri="{FF2B5EF4-FFF2-40B4-BE49-F238E27FC236}">
                <a16:creationId xmlns:a16="http://schemas.microsoft.com/office/drawing/2014/main" id="{AF4CC26A-49DB-7282-3082-0EE2CF5B3EF0}"/>
              </a:ext>
            </a:extLst>
          </p:cNvPr>
          <p:cNvSpPr/>
          <p:nvPr/>
        </p:nvSpPr>
        <p:spPr>
          <a:xfrm>
            <a:off x="1049926"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22" name="Rectangle 21">
            <a:extLst>
              <a:ext uri="{FF2B5EF4-FFF2-40B4-BE49-F238E27FC236}">
                <a16:creationId xmlns:a16="http://schemas.microsoft.com/office/drawing/2014/main" id="{57737607-F70F-AA9E-9E5D-72130A0FDE9E}"/>
              </a:ext>
            </a:extLst>
          </p:cNvPr>
          <p:cNvSpPr/>
          <p:nvPr/>
        </p:nvSpPr>
        <p:spPr>
          <a:xfrm>
            <a:off x="3496258"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23" name="Rectangle 22">
            <a:extLst>
              <a:ext uri="{FF2B5EF4-FFF2-40B4-BE49-F238E27FC236}">
                <a16:creationId xmlns:a16="http://schemas.microsoft.com/office/drawing/2014/main" id="{6BD6D646-30F7-D18C-7216-C671EB631353}"/>
              </a:ext>
            </a:extLst>
          </p:cNvPr>
          <p:cNvSpPr/>
          <p:nvPr/>
        </p:nvSpPr>
        <p:spPr>
          <a:xfrm>
            <a:off x="1049926"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4" name="Rectangle 23">
            <a:extLst>
              <a:ext uri="{FF2B5EF4-FFF2-40B4-BE49-F238E27FC236}">
                <a16:creationId xmlns:a16="http://schemas.microsoft.com/office/drawing/2014/main" id="{29F96A45-E7EA-545D-6B4D-80DF76288A01}"/>
              </a:ext>
            </a:extLst>
          </p:cNvPr>
          <p:cNvSpPr/>
          <p:nvPr/>
        </p:nvSpPr>
        <p:spPr>
          <a:xfrm>
            <a:off x="3496262"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If we had a dog we would remember to take walks</a:t>
            </a:r>
          </a:p>
        </p:txBody>
      </p:sp>
      <p:cxnSp>
        <p:nvCxnSpPr>
          <p:cNvPr id="25" name="Straight Arrow Connector 24">
            <a:extLst>
              <a:ext uri="{FF2B5EF4-FFF2-40B4-BE49-F238E27FC236}">
                <a16:creationId xmlns:a16="http://schemas.microsoft.com/office/drawing/2014/main" id="{AD72C9F7-3508-0C45-7829-F505F0DE556F}"/>
              </a:ext>
            </a:extLst>
          </p:cNvPr>
          <p:cNvCxnSpPr>
            <a:cxnSpLocks/>
            <a:stCxn id="23" idx="3"/>
            <a:endCxn id="22" idx="1"/>
          </p:cNvCxnSpPr>
          <p:nvPr/>
        </p:nvCxnSpPr>
        <p:spPr>
          <a:xfrm>
            <a:off x="2604406" y="3885880"/>
            <a:ext cx="89185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E413BF-445E-E795-4AC2-5511194B98C6}"/>
              </a:ext>
            </a:extLst>
          </p:cNvPr>
          <p:cNvCxnSpPr>
            <a:cxnSpLocks/>
            <a:stCxn id="22" idx="2"/>
            <a:endCxn id="24" idx="0"/>
          </p:cNvCxnSpPr>
          <p:nvPr/>
        </p:nvCxnSpPr>
        <p:spPr>
          <a:xfrm>
            <a:off x="4273498" y="4278406"/>
            <a:ext cx="4" cy="85825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0F3316-DC47-93AD-8471-E8B027B1369B}"/>
              </a:ext>
            </a:extLst>
          </p:cNvPr>
          <p:cNvCxnSpPr>
            <a:cxnSpLocks/>
            <a:stCxn id="24" idx="1"/>
            <a:endCxn id="21" idx="3"/>
          </p:cNvCxnSpPr>
          <p:nvPr/>
        </p:nvCxnSpPr>
        <p:spPr>
          <a:xfrm flipH="1">
            <a:off x="2604406" y="5529185"/>
            <a:ext cx="89185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755CAB-AC24-2740-8B25-6EF7D8EAC75E}"/>
              </a:ext>
            </a:extLst>
          </p:cNvPr>
          <p:cNvSpPr txBox="1"/>
          <p:nvPr/>
        </p:nvSpPr>
        <p:spPr>
          <a:xfrm>
            <a:off x="1049926"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29" name="TextBox 28">
            <a:extLst>
              <a:ext uri="{FF2B5EF4-FFF2-40B4-BE49-F238E27FC236}">
                <a16:creationId xmlns:a16="http://schemas.microsoft.com/office/drawing/2014/main" id="{2EB41475-33D8-90CD-5744-7C98A68DFFAF}"/>
              </a:ext>
            </a:extLst>
          </p:cNvPr>
          <p:cNvSpPr txBox="1"/>
          <p:nvPr/>
        </p:nvSpPr>
        <p:spPr>
          <a:xfrm>
            <a:off x="3496258"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30" name="TextBox 29">
            <a:extLst>
              <a:ext uri="{FF2B5EF4-FFF2-40B4-BE49-F238E27FC236}">
                <a16:creationId xmlns:a16="http://schemas.microsoft.com/office/drawing/2014/main" id="{550DC3CE-98EC-2A3D-B502-D597B1542B12}"/>
              </a:ext>
            </a:extLst>
          </p:cNvPr>
          <p:cNvSpPr txBox="1"/>
          <p:nvPr/>
        </p:nvSpPr>
        <p:spPr>
          <a:xfrm>
            <a:off x="3507536" y="4837358"/>
            <a:ext cx="1554476" cy="276999"/>
          </a:xfrm>
          <a:prstGeom prst="rect">
            <a:avLst/>
          </a:prstGeom>
          <a:noFill/>
        </p:spPr>
        <p:txBody>
          <a:bodyPr wrap="square" lIns="0" rtlCol="0">
            <a:spAutoFit/>
          </a:bodyPr>
          <a:lstStyle/>
          <a:p>
            <a:r>
              <a:rPr lang="en-US" sz="1200">
                <a:solidFill>
                  <a:sysClr val="windowText" lastClr="000000"/>
                </a:solidFill>
              </a:rPr>
              <a:t>Argument</a:t>
            </a:r>
          </a:p>
        </p:txBody>
      </p:sp>
      <p:sp>
        <p:nvSpPr>
          <p:cNvPr id="31" name="TextBox 30">
            <a:extLst>
              <a:ext uri="{FF2B5EF4-FFF2-40B4-BE49-F238E27FC236}">
                <a16:creationId xmlns:a16="http://schemas.microsoft.com/office/drawing/2014/main" id="{03BB3B2C-410B-C266-946F-972F6C00E19B}"/>
              </a:ext>
            </a:extLst>
          </p:cNvPr>
          <p:cNvSpPr txBox="1"/>
          <p:nvPr/>
        </p:nvSpPr>
        <p:spPr>
          <a:xfrm>
            <a:off x="1049926" y="4837358"/>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2" name="TextBox 31">
            <a:extLst>
              <a:ext uri="{FF2B5EF4-FFF2-40B4-BE49-F238E27FC236}">
                <a16:creationId xmlns:a16="http://schemas.microsoft.com/office/drawing/2014/main" id="{5AD31613-48D5-C893-BB78-0BC7633AF219}"/>
              </a:ext>
            </a:extLst>
          </p:cNvPr>
          <p:cNvSpPr txBox="1"/>
          <p:nvPr/>
        </p:nvSpPr>
        <p:spPr>
          <a:xfrm>
            <a:off x="6475012" y="3407999"/>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3" name="TextBox 32">
            <a:extLst>
              <a:ext uri="{FF2B5EF4-FFF2-40B4-BE49-F238E27FC236}">
                <a16:creationId xmlns:a16="http://schemas.microsoft.com/office/drawing/2014/main" id="{C223C643-FFCE-B49F-7D20-9DF0B89A71F6}"/>
              </a:ext>
            </a:extLst>
          </p:cNvPr>
          <p:cNvSpPr txBox="1"/>
          <p:nvPr/>
        </p:nvSpPr>
        <p:spPr>
          <a:xfrm>
            <a:off x="6475012" y="4111976"/>
            <a:ext cx="1554476" cy="276999"/>
          </a:xfrm>
          <a:prstGeom prst="rect">
            <a:avLst/>
          </a:prstGeom>
          <a:noFill/>
        </p:spPr>
        <p:txBody>
          <a:bodyPr wrap="square" lIns="0" rtlCol="0">
            <a:spAutoFit/>
          </a:bodyPr>
          <a:lstStyle/>
          <a:p>
            <a:r>
              <a:rPr lang="en-US" sz="1200">
                <a:solidFill>
                  <a:sysClr val="windowText" lastClr="000000"/>
                </a:solidFill>
              </a:rPr>
              <a:t>Arguments</a:t>
            </a:r>
          </a:p>
        </p:txBody>
      </p:sp>
      <p:cxnSp>
        <p:nvCxnSpPr>
          <p:cNvPr id="34" name="Straight Arrow Connector 33">
            <a:extLst>
              <a:ext uri="{FF2B5EF4-FFF2-40B4-BE49-F238E27FC236}">
                <a16:creationId xmlns:a16="http://schemas.microsoft.com/office/drawing/2014/main" id="{473687E0-AEAF-1A74-5BB7-AAA165E5117F}"/>
              </a:ext>
            </a:extLst>
          </p:cNvPr>
          <p:cNvCxnSpPr>
            <a:cxnSpLocks/>
            <a:stCxn id="10" idx="2"/>
            <a:endCxn id="11" idx="0"/>
          </p:cNvCxnSpPr>
          <p:nvPr/>
        </p:nvCxnSpPr>
        <p:spPr>
          <a:xfrm>
            <a:off x="8959037" y="4077636"/>
            <a:ext cx="0" cy="345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6DD7020-31D4-B79A-A3CB-0D932B22592A}"/>
              </a:ext>
            </a:extLst>
          </p:cNvPr>
          <p:cNvCxnSpPr>
            <a:cxnSpLocks/>
            <a:stCxn id="10" idx="2"/>
            <a:endCxn id="16" idx="0"/>
          </p:cNvCxnSpPr>
          <p:nvPr/>
        </p:nvCxnSpPr>
        <p:spPr>
          <a:xfrm rot="16200000" flipH="1">
            <a:off x="9639591" y="3397081"/>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922B6DA1-C0F6-C881-23C6-7F218DBA2E63}"/>
              </a:ext>
            </a:extLst>
          </p:cNvPr>
          <p:cNvCxnSpPr>
            <a:cxnSpLocks/>
            <a:stCxn id="10" idx="2"/>
            <a:endCxn id="15" idx="0"/>
          </p:cNvCxnSpPr>
          <p:nvPr/>
        </p:nvCxnSpPr>
        <p:spPr>
          <a:xfrm rot="5400000">
            <a:off x="7932803" y="3397082"/>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8AD8F83-B533-D9FA-2360-01EF3A06CAC8}"/>
              </a:ext>
            </a:extLst>
          </p:cNvPr>
          <p:cNvCxnSpPr>
            <a:cxnSpLocks/>
            <a:stCxn id="11" idx="2"/>
            <a:endCxn id="19" idx="0"/>
          </p:cNvCxnSpPr>
          <p:nvPr/>
        </p:nvCxnSpPr>
        <p:spPr>
          <a:xfrm rot="5400000">
            <a:off x="8264506" y="4901116"/>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F9F4B5-0674-E404-9864-8C49186DCF75}"/>
              </a:ext>
            </a:extLst>
          </p:cNvPr>
          <p:cNvCxnSpPr>
            <a:cxnSpLocks/>
            <a:stCxn id="11" idx="2"/>
            <a:endCxn id="20" idx="0"/>
          </p:cNvCxnSpPr>
          <p:nvPr/>
        </p:nvCxnSpPr>
        <p:spPr>
          <a:xfrm rot="16200000" flipH="1">
            <a:off x="9150874" y="4901115"/>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BE6D74B-1429-F476-76CC-71EE98B70584}"/>
              </a:ext>
            </a:extLst>
          </p:cNvPr>
          <p:cNvSpPr txBox="1"/>
          <p:nvPr/>
        </p:nvSpPr>
        <p:spPr>
          <a:xfrm>
            <a:off x="7295428" y="5359153"/>
            <a:ext cx="1246898" cy="184666"/>
          </a:xfrm>
          <a:prstGeom prst="rect">
            <a:avLst/>
          </a:prstGeom>
          <a:solidFill>
            <a:schemeClr val="bg1"/>
          </a:solidFill>
        </p:spPr>
        <p:txBody>
          <a:bodyPr wrap="square" lIns="0" tIns="0" bIns="0" rtlCol="0" anchor="ctr">
            <a:spAutoFit/>
          </a:bodyPr>
          <a:lstStyle/>
          <a:p>
            <a:r>
              <a:rPr lang="en-US" sz="1200" dirty="0"/>
              <a:t>Supporting facts</a:t>
            </a:r>
          </a:p>
        </p:txBody>
      </p:sp>
    </p:spTree>
    <p:extLst>
      <p:ext uri="{BB962C8B-B14F-4D97-AF65-F5344CB8AC3E}">
        <p14:creationId xmlns:p14="http://schemas.microsoft.com/office/powerpoint/2010/main" val="138943421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t="-9000" b="-9000"/>
          </a:stretch>
        </a:blipFill>
        <a:effectLst/>
      </p:bgPr>
    </p:bg>
    <p:spTree>
      <p:nvGrpSpPr>
        <p:cNvPr id="1" name="Shape 334"/>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262490-324D-8DC1-87F3-E8178141B36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87262490-324D-8DC1-87F3-E8178141B36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black and white logo&#10;&#10;Description automatically generated">
            <a:extLst>
              <a:ext uri="{FF2B5EF4-FFF2-40B4-BE49-F238E27FC236}">
                <a16:creationId xmlns:a16="http://schemas.microsoft.com/office/drawing/2014/main" id="{2F9AB32F-FD88-32B4-1B0C-2E9BB41D29C1}"/>
              </a:ext>
            </a:extLst>
          </p:cNvPr>
          <p:cNvPicPr>
            <a:picLocks noChangeAspect="1"/>
          </p:cNvPicPr>
          <p:nvPr/>
        </p:nvPicPr>
        <p:blipFill>
          <a:blip r:embed="rId7"/>
          <a:stretch>
            <a:fillRect/>
          </a:stretch>
        </p:blipFill>
        <p:spPr>
          <a:xfrm>
            <a:off x="4936992" y="3177000"/>
            <a:ext cx="2648844" cy="504000"/>
          </a:xfrm>
          <a:prstGeom prst="rect">
            <a:avLst/>
          </a:prstGeom>
        </p:spPr>
      </p:pic>
      <p:sp>
        <p:nvSpPr>
          <p:cNvPr id="2" name="Rectangle 1">
            <a:extLst>
              <a:ext uri="{FF2B5EF4-FFF2-40B4-BE49-F238E27FC236}">
                <a16:creationId xmlns:a16="http://schemas.microsoft.com/office/drawing/2014/main" id="{557AC115-2D17-13C8-5AB7-0A3CC7FC22CE}"/>
              </a:ext>
            </a:extLst>
          </p:cNvPr>
          <p:cNvSpPr/>
          <p:nvPr/>
        </p:nvSpPr>
        <p:spPr>
          <a:xfrm>
            <a:off x="0" y="0"/>
            <a:ext cx="12192000" cy="6858000"/>
          </a:xfrm>
          <a:prstGeom prst="rect">
            <a:avLst/>
          </a:prstGeom>
          <a:gradFill flip="none" rotWithShape="1">
            <a:gsLst>
              <a:gs pos="0">
                <a:schemeClr val="tx1">
                  <a:alpha val="0"/>
                </a:schemeClr>
              </a:gs>
              <a:gs pos="100000">
                <a:schemeClr val="tx1">
                  <a:alpha val="20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61F32"/>
              </a:solidFill>
              <a:effectLst/>
              <a:uLnTx/>
              <a:uFillTx/>
              <a:latin typeface="Arial"/>
              <a:ea typeface="+mn-ea"/>
              <a:cs typeface="+mn-cs"/>
            </a:endParaRPr>
          </a:p>
        </p:txBody>
      </p:sp>
    </p:spTree>
    <p:extLst>
      <p:ext uri="{BB962C8B-B14F-4D97-AF65-F5344CB8AC3E}">
        <p14:creationId xmlns:p14="http://schemas.microsoft.com/office/powerpoint/2010/main" val="3797087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Executive summary</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1</a:t>
            </a:r>
          </a:p>
        </p:txBody>
      </p:sp>
    </p:spTree>
    <p:extLst>
      <p:ext uri="{BB962C8B-B14F-4D97-AF65-F5344CB8AC3E}">
        <p14:creationId xmlns:p14="http://schemas.microsoft.com/office/powerpoint/2010/main" val="3369583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7B643-C49A-0B52-D16E-3F2B8EFC441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9EA9EBA-0AAC-813B-5112-6F3FA266D9A3}"/>
              </a:ext>
            </a:extLst>
          </p:cNvPr>
          <p:cNvSpPr>
            <a:spLocks noGrp="1"/>
          </p:cNvSpPr>
          <p:nvPr>
            <p:ph type="title"/>
          </p:nvPr>
        </p:nvSpPr>
        <p:spPr/>
        <p:txBody>
          <a:bodyPr/>
          <a:lstStyle/>
          <a:p>
            <a:br>
              <a:rPr lang="en-US" dirty="0"/>
            </a:br>
            <a:r>
              <a:rPr lang="en-US" dirty="0"/>
              <a:t>Executive summary</a:t>
            </a:r>
          </a:p>
        </p:txBody>
      </p:sp>
      <p:sp>
        <p:nvSpPr>
          <p:cNvPr id="19" name="Subtitle 18">
            <a:extLst>
              <a:ext uri="{FF2B5EF4-FFF2-40B4-BE49-F238E27FC236}">
                <a16:creationId xmlns:a16="http://schemas.microsoft.com/office/drawing/2014/main" id="{B89F56FC-6F3C-D3C8-ADDD-45E9A123C4A3}"/>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5CD26195-41B8-45D2-2CC4-A5CCA1E67F04}"/>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1800ACC-400D-B53D-F01D-68ED8384D7EF}"/>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One-page summary providing a concise overview of the business case. Highlight the key points, including the problem or opportunity, proposed solution, and expected benefits</a:t>
            </a:r>
          </a:p>
        </p:txBody>
      </p:sp>
      <p:sp>
        <p:nvSpPr>
          <p:cNvPr id="13" name="Rectangle 12">
            <a:extLst>
              <a:ext uri="{FF2B5EF4-FFF2-40B4-BE49-F238E27FC236}">
                <a16:creationId xmlns:a16="http://schemas.microsoft.com/office/drawing/2014/main" id="{E4B310E0-DB44-3999-073E-9E8A15953981}"/>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Grab your audience’s attention up front and paint a compelling story so they are </a:t>
            </a:r>
            <a:r>
              <a:rPr lang="en-US" sz="1600" dirty="0">
                <a:solidFill>
                  <a:schemeClr val="tx1"/>
                </a:solidFill>
                <a:latin typeface="Arial" panose="020B0604020202020204" pitchFamily="34" charset="0"/>
                <a:cs typeface="Arial" panose="020B0604020202020204" pitchFamily="34" charset="0"/>
              </a:rPr>
              <a:t>predisposed to what your “answer” is and what they need to decide on</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421B8027-2582-3516-A3F4-A13561241B50}"/>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Use situation-complication-resolution framework to draft structure</a:t>
            </a:r>
          </a:p>
          <a:p>
            <a:pPr marL="285750" indent="-285750" algn="l">
              <a:buFont typeface="Arial" panose="020B0604020202020204" pitchFamily="34" charset="0"/>
              <a:buChar char="•"/>
            </a:pPr>
            <a:r>
              <a:rPr lang="en-US" sz="1600" i="0" dirty="0">
                <a:solidFill>
                  <a:schemeClr val="tx1"/>
                </a:solidFill>
                <a:effectLst/>
                <a:latin typeface="Arial" panose="020B0604020202020204" pitchFamily="34" charset="0"/>
                <a:cs typeface="Arial" panose="020B0604020202020204" pitchFamily="34" charset="0"/>
              </a:rPr>
              <a:t>B</a:t>
            </a:r>
            <a:r>
              <a:rPr lang="en-US" sz="1600" dirty="0">
                <a:solidFill>
                  <a:schemeClr val="tx1"/>
                </a:solidFill>
                <a:latin typeface="Arial" panose="020B0604020202020204" pitchFamily="34" charset="0"/>
                <a:cs typeface="Arial" panose="020B0604020202020204" pitchFamily="34" charset="0"/>
              </a:rPr>
              <a:t>riefly describe the overall context </a:t>
            </a:r>
            <a:r>
              <a:rPr lang="en-US" sz="1600" b="1" dirty="0">
                <a:solidFill>
                  <a:schemeClr val="tx1"/>
                </a:solidFill>
                <a:latin typeface="Arial" panose="020B0604020202020204" pitchFamily="34" charset="0"/>
                <a:cs typeface="Arial" panose="020B0604020202020204" pitchFamily="34" charset="0"/>
              </a:rPr>
              <a:t>(situation)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State problem / opportunity your business case will address (</a:t>
            </a:r>
            <a:r>
              <a:rPr lang="en-US" sz="1600" b="1" dirty="0">
                <a:solidFill>
                  <a:schemeClr val="tx1"/>
                </a:solidFill>
                <a:latin typeface="Arial" panose="020B0604020202020204" pitchFamily="34" charset="0"/>
                <a:cs typeface="Arial" panose="020B0604020202020204" pitchFamily="34" charset="0"/>
              </a:rPr>
              <a:t>complication)</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i="0" dirty="0">
                <a:solidFill>
                  <a:schemeClr val="tx1"/>
                </a:solidFill>
                <a:effectLst/>
                <a:latin typeface="Arial" panose="020B0604020202020204" pitchFamily="34" charset="0"/>
                <a:cs typeface="Arial" panose="020B0604020202020204" pitchFamily="34" charset="0"/>
              </a:rPr>
              <a:t>Describe your intended solution and </a:t>
            </a:r>
            <a:r>
              <a:rPr lang="en-US" sz="1600" dirty="0">
                <a:solidFill>
                  <a:schemeClr val="tx1"/>
                </a:solidFill>
                <a:latin typeface="Arial" panose="020B0604020202020204" pitchFamily="34" charset="0"/>
                <a:cs typeface="Arial" panose="020B0604020202020204" pitchFamily="34" charset="0"/>
              </a:rPr>
              <a:t>potential other options you reviewed, if relevant</a:t>
            </a:r>
            <a:r>
              <a:rPr lang="en-US" sz="1600" b="1" dirty="0">
                <a:solidFill>
                  <a:schemeClr val="tx1"/>
                </a:solidFill>
                <a:latin typeface="Arial" panose="020B0604020202020204" pitchFamily="34" charset="0"/>
                <a:cs typeface="Arial" panose="020B0604020202020204" pitchFamily="34" charset="0"/>
              </a:rPr>
              <a:t> (resolution)</a:t>
            </a:r>
            <a:endParaRPr lang="en-US" sz="1600" b="1" i="0" dirty="0">
              <a:solidFill>
                <a:schemeClr val="tx1"/>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Briefly list benefits including financial benefits like ROI or NPV</a:t>
            </a:r>
            <a:r>
              <a:rPr lang="en-US" sz="1600" b="1" dirty="0">
                <a:solidFill>
                  <a:schemeClr val="tx1"/>
                </a:solidFill>
                <a:latin typeface="Arial" panose="020B0604020202020204" pitchFamily="34" charset="0"/>
                <a:cs typeface="Arial" panose="020B0604020202020204" pitchFamily="34" charset="0"/>
              </a:rPr>
              <a:t> (resolution)</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Briefly describe next steps</a:t>
            </a:r>
            <a:r>
              <a:rPr lang="en-US" sz="1600" b="1" dirty="0">
                <a:solidFill>
                  <a:schemeClr val="tx1"/>
                </a:solidFill>
                <a:latin typeface="Arial" panose="020B0604020202020204" pitchFamily="34" charset="0"/>
                <a:cs typeface="Arial" panose="020B0604020202020204" pitchFamily="34" charset="0"/>
              </a:rPr>
              <a:t> (resolution)</a:t>
            </a: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373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649731-58B0-F2E1-1A37-21619E139CD4}"/>
              </a:ext>
            </a:extLst>
          </p:cNvPr>
          <p:cNvSpPr>
            <a:spLocks noGrp="1"/>
          </p:cNvSpPr>
          <p:nvPr>
            <p:ph type="title"/>
          </p:nvPr>
        </p:nvSpPr>
        <p:spPr/>
        <p:txBody>
          <a:bodyPr/>
          <a:lstStyle/>
          <a:p>
            <a:r>
              <a:rPr lang="en-US" dirty="0"/>
              <a:t>Content of this template</a:t>
            </a:r>
          </a:p>
        </p:txBody>
      </p:sp>
      <p:sp>
        <p:nvSpPr>
          <p:cNvPr id="6" name="Text Placeholder 5">
            <a:extLst>
              <a:ext uri="{FF2B5EF4-FFF2-40B4-BE49-F238E27FC236}">
                <a16:creationId xmlns:a16="http://schemas.microsoft.com/office/drawing/2014/main" id="{B7E8D5B3-7D69-2BD6-A5C0-4F52EDA99A21}"/>
              </a:ext>
            </a:extLst>
          </p:cNvPr>
          <p:cNvSpPr>
            <a:spLocks noGrp="1"/>
          </p:cNvSpPr>
          <p:nvPr>
            <p:ph type="body" sz="quarter" idx="17"/>
          </p:nvPr>
        </p:nvSpPr>
        <p:spPr/>
        <p:txBody>
          <a:bodyPr/>
          <a:lstStyle/>
          <a:p>
            <a:r>
              <a:rPr lang="en-US" dirty="0"/>
              <a:t>Template overview</a:t>
            </a:r>
          </a:p>
        </p:txBody>
      </p:sp>
      <p:sp>
        <p:nvSpPr>
          <p:cNvPr id="7" name="Google Shape;194;p2">
            <a:extLst>
              <a:ext uri="{FF2B5EF4-FFF2-40B4-BE49-F238E27FC236}">
                <a16:creationId xmlns:a16="http://schemas.microsoft.com/office/drawing/2014/main" id="{A8DE580B-C7F3-CABD-0B3C-4CA830F02EB7}"/>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spcBef>
                <a:spcPts val="0"/>
              </a:spcBef>
              <a:spcAft>
                <a:spcPts val="1800"/>
              </a:spcAft>
              <a:buClr>
                <a:schemeClr val="accent1"/>
              </a:buClr>
              <a:buSzPts val="1500"/>
              <a:buFont typeface="Arial"/>
              <a:buAutoNum type="arabicPeriod"/>
            </a:pPr>
            <a:r>
              <a:rPr lang="en-US" sz="1400" b="1" dirty="0">
                <a:solidFill>
                  <a:schemeClr val="tx1"/>
                </a:solidFill>
              </a:rPr>
              <a:t>Best-practice guide</a:t>
            </a:r>
          </a:p>
          <a:p>
            <a:pPr marL="342900" indent="-342900">
              <a:spcBef>
                <a:spcPts val="0"/>
              </a:spcBef>
              <a:spcAft>
                <a:spcPts val="1800"/>
              </a:spcAft>
              <a:buClr>
                <a:schemeClr val="accent1"/>
              </a:buClr>
              <a:buSzPts val="1500"/>
              <a:buFont typeface="Arial"/>
              <a:buAutoNum type="arabicPeriod"/>
            </a:pPr>
            <a:r>
              <a:rPr lang="en-US" sz="1400" b="1" dirty="0">
                <a:solidFill>
                  <a:schemeClr val="tx1"/>
                </a:solidFill>
              </a:rPr>
              <a:t>Business case template slides</a:t>
            </a:r>
          </a:p>
          <a:p>
            <a:pPr marL="342900" indent="-342900">
              <a:spcBef>
                <a:spcPts val="0"/>
              </a:spcBef>
              <a:spcAft>
                <a:spcPts val="1800"/>
              </a:spcAft>
              <a:buClr>
                <a:schemeClr val="accent1"/>
              </a:buClr>
              <a:buSzPts val="1500"/>
              <a:buFont typeface="Arial"/>
              <a:buAutoNum type="arabicPeriod"/>
            </a:pPr>
            <a:r>
              <a:rPr lang="en-US" sz="1400" b="1" dirty="0">
                <a:solidFill>
                  <a:schemeClr val="tx1"/>
                </a:solidFill>
              </a:rPr>
              <a:t>Real-life case examples</a:t>
            </a:r>
          </a:p>
          <a:p>
            <a:pPr marL="571500" lvl="1" indent="-342900">
              <a:spcAft>
                <a:spcPts val="1800"/>
              </a:spcAft>
              <a:buClr>
                <a:schemeClr val="accent1"/>
              </a:buClr>
              <a:buSzPts val="1500"/>
              <a:buFont typeface="Arial"/>
              <a:buAutoNum type="arabicPeriod"/>
            </a:pPr>
            <a:r>
              <a:rPr lang="en-US" sz="1400" dirty="0">
                <a:solidFill>
                  <a:schemeClr val="tx1"/>
                </a:solidFill>
              </a:rPr>
              <a:t>Business case for purchasing and implementing new software</a:t>
            </a:r>
          </a:p>
          <a:p>
            <a:pPr marL="571500" lvl="1" indent="-342900">
              <a:spcAft>
                <a:spcPts val="1800"/>
              </a:spcAft>
              <a:buClr>
                <a:schemeClr val="accent1"/>
              </a:buClr>
              <a:buSzPts val="1500"/>
              <a:buFont typeface="Arial"/>
              <a:buAutoNum type="arabicPeriod"/>
            </a:pPr>
            <a:r>
              <a:rPr lang="en-US" sz="1400" dirty="0">
                <a:solidFill>
                  <a:schemeClr val="tx1"/>
                </a:solidFill>
              </a:rPr>
              <a:t>Business case for three new HR initiatives</a:t>
            </a:r>
          </a:p>
          <a:p>
            <a:pPr marL="571500" lvl="1" indent="-342900">
              <a:spcAft>
                <a:spcPts val="1800"/>
              </a:spcAft>
              <a:buClr>
                <a:schemeClr val="accent1"/>
              </a:buClr>
              <a:buSzPts val="1500"/>
              <a:buFont typeface="Arial"/>
              <a:buAutoNum type="arabicPeriod"/>
            </a:pPr>
            <a:r>
              <a:rPr lang="en-US" sz="1400" dirty="0">
                <a:solidFill>
                  <a:schemeClr val="tx1"/>
                </a:solidFill>
              </a:rPr>
              <a:t>Business case for refurbishing an energy plant</a:t>
            </a:r>
          </a:p>
          <a:p>
            <a:pPr marL="342900" indent="-342900">
              <a:spcBef>
                <a:spcPts val="0"/>
              </a:spcBef>
              <a:spcAft>
                <a:spcPts val="1800"/>
              </a:spcAft>
              <a:buClr>
                <a:schemeClr val="accent1"/>
              </a:buClr>
              <a:buSzPts val="1500"/>
              <a:buFont typeface="Arial"/>
              <a:buAutoNum type="arabicPeriod"/>
            </a:pPr>
            <a:r>
              <a:rPr lang="en-US" sz="1400" b="1" dirty="0">
                <a:solidFill>
                  <a:schemeClr val="tx1"/>
                </a:solidFill>
              </a:rPr>
              <a:t>Appendix: </a:t>
            </a:r>
            <a:r>
              <a:rPr lang="en-US" sz="1400" dirty="0">
                <a:solidFill>
                  <a:schemeClr val="tx1"/>
                </a:solidFill>
              </a:rPr>
              <a:t>Checklist and tips for presentations</a:t>
            </a:r>
          </a:p>
        </p:txBody>
      </p:sp>
      <p:sp>
        <p:nvSpPr>
          <p:cNvPr id="8" name="Google Shape;195;p2">
            <a:extLst>
              <a:ext uri="{FF2B5EF4-FFF2-40B4-BE49-F238E27FC236}">
                <a16:creationId xmlns:a16="http://schemas.microsoft.com/office/drawing/2014/main" id="{521CB14E-8530-BCC8-0610-551B93A19CCC}"/>
              </a:ext>
            </a:extLst>
          </p:cNvPr>
          <p:cNvSpPr/>
          <p:nvPr/>
        </p:nvSpPr>
        <p:spPr>
          <a:xfrm>
            <a:off x="4991582" y="1646911"/>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err="1">
                <a:solidFill>
                  <a:schemeClr val="bg1"/>
                </a:solidFill>
                <a:latin typeface="Arial"/>
                <a:ea typeface="Arial"/>
                <a:cs typeface="Arial"/>
                <a:sym typeface="Arial"/>
              </a:rPr>
              <a:t>i</a:t>
            </a:r>
            <a:endParaRPr dirty="0">
              <a:solidFill>
                <a:schemeClr val="bg1"/>
              </a:solidFill>
            </a:endParaRPr>
          </a:p>
        </p:txBody>
      </p:sp>
      <p:sp>
        <p:nvSpPr>
          <p:cNvPr id="9" name="Google Shape;196;p2">
            <a:extLst>
              <a:ext uri="{FF2B5EF4-FFF2-40B4-BE49-F238E27FC236}">
                <a16:creationId xmlns:a16="http://schemas.microsoft.com/office/drawing/2014/main" id="{A1E06B16-C6C3-9F6B-0D8D-E45BB3354FE9}"/>
              </a:ext>
            </a:extLst>
          </p:cNvPr>
          <p:cNvSpPr/>
          <p:nvPr/>
        </p:nvSpPr>
        <p:spPr>
          <a:xfrm>
            <a:off x="4991582" y="2090684"/>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a:t>
            </a:r>
            <a:endParaRPr>
              <a:solidFill>
                <a:schemeClr val="bg1"/>
              </a:solidFill>
            </a:endParaRPr>
          </a:p>
        </p:txBody>
      </p:sp>
      <p:sp>
        <p:nvSpPr>
          <p:cNvPr id="10" name="Google Shape;197;p2">
            <a:extLst>
              <a:ext uri="{FF2B5EF4-FFF2-40B4-BE49-F238E27FC236}">
                <a16:creationId xmlns:a16="http://schemas.microsoft.com/office/drawing/2014/main" id="{4D559E58-50FD-D320-6E96-76F778DCBF38}"/>
              </a:ext>
            </a:extLst>
          </p:cNvPr>
          <p:cNvSpPr/>
          <p:nvPr/>
        </p:nvSpPr>
        <p:spPr>
          <a:xfrm>
            <a:off x="4991582" y="253445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iii</a:t>
            </a:r>
            <a:endParaRPr>
              <a:solidFill>
                <a:schemeClr val="bg1"/>
              </a:solidFill>
            </a:endParaRPr>
          </a:p>
        </p:txBody>
      </p:sp>
      <p:sp>
        <p:nvSpPr>
          <p:cNvPr id="3" name="Google Shape;197;p2">
            <a:extLst>
              <a:ext uri="{FF2B5EF4-FFF2-40B4-BE49-F238E27FC236}">
                <a16:creationId xmlns:a16="http://schemas.microsoft.com/office/drawing/2014/main" id="{E379C95C-10AE-2F60-B96F-2AD31791DC17}"/>
              </a:ext>
            </a:extLst>
          </p:cNvPr>
          <p:cNvSpPr/>
          <p:nvPr/>
        </p:nvSpPr>
        <p:spPr>
          <a:xfrm>
            <a:off x="4991582" y="4309548"/>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iv</a:t>
            </a:r>
            <a:endParaRPr dirty="0">
              <a:solidFill>
                <a:schemeClr val="bg1"/>
              </a:solidFill>
            </a:endParaRPr>
          </a:p>
        </p:txBody>
      </p:sp>
      <p:sp>
        <p:nvSpPr>
          <p:cNvPr id="2" name="Google Shape;197;p2">
            <a:extLst>
              <a:ext uri="{FF2B5EF4-FFF2-40B4-BE49-F238E27FC236}">
                <a16:creationId xmlns:a16="http://schemas.microsoft.com/office/drawing/2014/main" id="{AA8BC027-10FC-4AA4-46F5-6B424E9BE354}"/>
              </a:ext>
            </a:extLst>
          </p:cNvPr>
          <p:cNvSpPr/>
          <p:nvPr/>
        </p:nvSpPr>
        <p:spPr>
          <a:xfrm>
            <a:off x="5210890" y="2978230"/>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a</a:t>
            </a:r>
            <a:endParaRPr dirty="0">
              <a:solidFill>
                <a:schemeClr val="bg1"/>
              </a:solidFill>
            </a:endParaRPr>
          </a:p>
        </p:txBody>
      </p:sp>
      <p:sp>
        <p:nvSpPr>
          <p:cNvPr id="11" name="Google Shape;197;p2">
            <a:extLst>
              <a:ext uri="{FF2B5EF4-FFF2-40B4-BE49-F238E27FC236}">
                <a16:creationId xmlns:a16="http://schemas.microsoft.com/office/drawing/2014/main" id="{28651EED-B5F5-E22A-B5CB-B67C7ACA4735}"/>
              </a:ext>
            </a:extLst>
          </p:cNvPr>
          <p:cNvSpPr/>
          <p:nvPr/>
        </p:nvSpPr>
        <p:spPr>
          <a:xfrm>
            <a:off x="5210890" y="3422003"/>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b</a:t>
            </a:r>
            <a:endParaRPr dirty="0">
              <a:solidFill>
                <a:schemeClr val="bg1"/>
              </a:solidFill>
            </a:endParaRPr>
          </a:p>
        </p:txBody>
      </p:sp>
      <p:sp>
        <p:nvSpPr>
          <p:cNvPr id="12" name="Google Shape;197;p2">
            <a:extLst>
              <a:ext uri="{FF2B5EF4-FFF2-40B4-BE49-F238E27FC236}">
                <a16:creationId xmlns:a16="http://schemas.microsoft.com/office/drawing/2014/main" id="{EC8F76B1-847F-13C1-5004-B8DC15F4767B}"/>
              </a:ext>
            </a:extLst>
          </p:cNvPr>
          <p:cNvSpPr/>
          <p:nvPr/>
        </p:nvSpPr>
        <p:spPr>
          <a:xfrm>
            <a:off x="5201290" y="3865776"/>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c</a:t>
            </a:r>
            <a:endParaRPr dirty="0">
              <a:solidFill>
                <a:schemeClr val="bg1"/>
              </a:solidFill>
            </a:endParaRPr>
          </a:p>
        </p:txBody>
      </p:sp>
    </p:spTree>
    <p:extLst>
      <p:ext uri="{BB962C8B-B14F-4D97-AF65-F5344CB8AC3E}">
        <p14:creationId xmlns:p14="http://schemas.microsoft.com/office/powerpoint/2010/main" val="3716901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
        <p:nvSpPr>
          <p:cNvPr id="4" name="Rectangle 3">
            <a:extLst>
              <a:ext uri="{FF2B5EF4-FFF2-40B4-BE49-F238E27FC236}">
                <a16:creationId xmlns:a16="http://schemas.microsoft.com/office/drawing/2014/main" id="{33AD5114-80E6-FC21-1A36-7A0665D1284D}"/>
              </a:ext>
            </a:extLst>
          </p:cNvPr>
          <p:cNvSpPr/>
          <p:nvPr/>
        </p:nvSpPr>
        <p:spPr>
          <a:xfrm>
            <a:off x="554736" y="163068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Vision</a:t>
            </a:r>
          </a:p>
        </p:txBody>
      </p:sp>
      <p:sp>
        <p:nvSpPr>
          <p:cNvPr id="6" name="Rectangle 5">
            <a:extLst>
              <a:ext uri="{FF2B5EF4-FFF2-40B4-BE49-F238E27FC236}">
                <a16:creationId xmlns:a16="http://schemas.microsoft.com/office/drawing/2014/main" id="{A3DB6656-43BB-EAC4-7A15-7C9D3D23D823}"/>
              </a:ext>
            </a:extLst>
          </p:cNvPr>
          <p:cNvSpPr/>
          <p:nvPr/>
        </p:nvSpPr>
        <p:spPr>
          <a:xfrm>
            <a:off x="554736" y="281940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Strategic objective</a:t>
            </a:r>
          </a:p>
        </p:txBody>
      </p:sp>
      <p:sp>
        <p:nvSpPr>
          <p:cNvPr id="8" name="Rectangle 7">
            <a:extLst>
              <a:ext uri="{FF2B5EF4-FFF2-40B4-BE49-F238E27FC236}">
                <a16:creationId xmlns:a16="http://schemas.microsoft.com/office/drawing/2014/main" id="{BEFD79FB-8156-0AFF-4870-4FEA3EB06BFD}"/>
              </a:ext>
            </a:extLst>
          </p:cNvPr>
          <p:cNvSpPr/>
          <p:nvPr/>
        </p:nvSpPr>
        <p:spPr>
          <a:xfrm>
            <a:off x="554736" y="400812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Solution</a:t>
            </a:r>
          </a:p>
        </p:txBody>
      </p:sp>
      <p:sp>
        <p:nvSpPr>
          <p:cNvPr id="9" name="Rectangle 8">
            <a:extLst>
              <a:ext uri="{FF2B5EF4-FFF2-40B4-BE49-F238E27FC236}">
                <a16:creationId xmlns:a16="http://schemas.microsoft.com/office/drawing/2014/main" id="{AC0A5FBB-949D-45F8-E23E-0169D1AC51FA}"/>
              </a:ext>
            </a:extLst>
          </p:cNvPr>
          <p:cNvSpPr/>
          <p:nvPr/>
        </p:nvSpPr>
        <p:spPr>
          <a:xfrm>
            <a:off x="554736" y="519684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Sponsor</a:t>
            </a:r>
          </a:p>
        </p:txBody>
      </p:sp>
      <p:sp>
        <p:nvSpPr>
          <p:cNvPr id="10" name="Rectangle 9">
            <a:extLst>
              <a:ext uri="{FF2B5EF4-FFF2-40B4-BE49-F238E27FC236}">
                <a16:creationId xmlns:a16="http://schemas.microsoft.com/office/drawing/2014/main" id="{99F88B2B-9254-9BF3-E63B-03D2A08761C6}"/>
              </a:ext>
            </a:extLst>
          </p:cNvPr>
          <p:cNvSpPr/>
          <p:nvPr/>
        </p:nvSpPr>
        <p:spPr>
          <a:xfrm>
            <a:off x="2246376" y="163068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[Insert vision for proposed project including qualitative and quantitative benefits]</a:t>
            </a:r>
          </a:p>
        </p:txBody>
      </p:sp>
      <p:sp>
        <p:nvSpPr>
          <p:cNvPr id="11" name="Rectangle 10">
            <a:extLst>
              <a:ext uri="{FF2B5EF4-FFF2-40B4-BE49-F238E27FC236}">
                <a16:creationId xmlns:a16="http://schemas.microsoft.com/office/drawing/2014/main" id="{E6DCC986-B4E0-C524-85EE-669493FF0F2F}"/>
              </a:ext>
            </a:extLst>
          </p:cNvPr>
          <p:cNvSpPr/>
          <p:nvPr/>
        </p:nvSpPr>
        <p:spPr>
          <a:xfrm>
            <a:off x="2246376" y="281940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[Insert strategic objective of project and how it fits into overall company or BU/team strategy. This can also be business need]</a:t>
            </a:r>
          </a:p>
        </p:txBody>
      </p:sp>
      <p:sp>
        <p:nvSpPr>
          <p:cNvPr id="12" name="Rectangle 11">
            <a:extLst>
              <a:ext uri="{FF2B5EF4-FFF2-40B4-BE49-F238E27FC236}">
                <a16:creationId xmlns:a16="http://schemas.microsoft.com/office/drawing/2014/main" id="{782C3C5D-48EA-F491-712A-51BF4B4DB586}"/>
              </a:ext>
            </a:extLst>
          </p:cNvPr>
          <p:cNvSpPr/>
          <p:nvPr/>
        </p:nvSpPr>
        <p:spPr>
          <a:xfrm>
            <a:off x="2246376" y="400812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[Insert brief description of suggested solution]</a:t>
            </a:r>
          </a:p>
        </p:txBody>
      </p:sp>
      <p:sp>
        <p:nvSpPr>
          <p:cNvPr id="13" name="Rectangle 12">
            <a:extLst>
              <a:ext uri="{FF2B5EF4-FFF2-40B4-BE49-F238E27FC236}">
                <a16:creationId xmlns:a16="http://schemas.microsoft.com/office/drawing/2014/main" id="{8F4D4BDC-EB2E-3DF2-717F-6C146E076BB0}"/>
              </a:ext>
            </a:extLst>
          </p:cNvPr>
          <p:cNvSpPr/>
          <p:nvPr/>
        </p:nvSpPr>
        <p:spPr>
          <a:xfrm>
            <a:off x="2246376" y="519684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[Insert person, team, department, BU or similar who will sponsor the business case]</a:t>
            </a:r>
          </a:p>
        </p:txBody>
      </p:sp>
      <p:cxnSp>
        <p:nvCxnSpPr>
          <p:cNvPr id="15" name="Straight Connector 14">
            <a:extLst>
              <a:ext uri="{FF2B5EF4-FFF2-40B4-BE49-F238E27FC236}">
                <a16:creationId xmlns:a16="http://schemas.microsoft.com/office/drawing/2014/main" id="{7BFFA93C-F7F1-DF60-B73C-96AFCD4729F7}"/>
              </a:ext>
            </a:extLst>
          </p:cNvPr>
          <p:cNvCxnSpPr>
            <a:cxnSpLocks/>
          </p:cNvCxnSpPr>
          <p:nvPr/>
        </p:nvCxnSpPr>
        <p:spPr>
          <a:xfrm>
            <a:off x="554736" y="275653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EA6BE2-4645-4F44-B91D-5AE08E702A3C}"/>
              </a:ext>
            </a:extLst>
          </p:cNvPr>
          <p:cNvCxnSpPr>
            <a:cxnSpLocks/>
          </p:cNvCxnSpPr>
          <p:nvPr/>
        </p:nvCxnSpPr>
        <p:spPr>
          <a:xfrm>
            <a:off x="554736" y="394525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ED5210-88B3-D094-5E8F-B050EB54D1DE}"/>
              </a:ext>
            </a:extLst>
          </p:cNvPr>
          <p:cNvCxnSpPr>
            <a:cxnSpLocks/>
          </p:cNvCxnSpPr>
          <p:nvPr/>
        </p:nvCxnSpPr>
        <p:spPr>
          <a:xfrm>
            <a:off x="554736" y="513397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088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a:noFill/>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indent="0">
              <a:buNone/>
            </a:pPr>
            <a:r>
              <a:rPr lang="en-GB" sz="1400" b="1" dirty="0">
                <a:solidFill>
                  <a:schemeClr val="accent2"/>
                </a:solidFill>
              </a:rPr>
              <a:t>Business need: </a:t>
            </a:r>
            <a:r>
              <a:rPr lang="en-GB" sz="1400" b="1" dirty="0">
                <a:solidFill>
                  <a:schemeClr val="tx1"/>
                </a:solidFill>
              </a:rPr>
              <a:t>[Insert main business problem or opportunity]</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114300" indent="0">
              <a:buNone/>
            </a:pPr>
            <a:endParaRPr lang="en-GB" sz="1400" dirty="0">
              <a:solidFill>
                <a:schemeClr val="tx1"/>
              </a:solidFill>
            </a:endParaRPr>
          </a:p>
          <a:p>
            <a:pPr marL="114300" indent="0">
              <a:buNone/>
            </a:pPr>
            <a:r>
              <a:rPr lang="en-GB" sz="1400" b="1" dirty="0">
                <a:solidFill>
                  <a:schemeClr val="accent2"/>
                </a:solidFill>
              </a:rPr>
              <a:t>Suggested solution: </a:t>
            </a:r>
            <a:r>
              <a:rPr lang="en-GB" sz="1400" b="1" dirty="0">
                <a:solidFill>
                  <a:schemeClr val="tx1"/>
                </a:solidFill>
              </a:rPr>
              <a:t>[Insert high-level solution]</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114300" indent="0">
              <a:buNone/>
            </a:pPr>
            <a:endParaRPr lang="en-GB" sz="1400" dirty="0">
              <a:solidFill>
                <a:schemeClr val="tx1"/>
              </a:solidFill>
            </a:endParaRPr>
          </a:p>
          <a:p>
            <a:pPr marL="114300" indent="0">
              <a:buNone/>
            </a:pPr>
            <a:r>
              <a:rPr lang="en-GB" sz="1400" b="1" dirty="0">
                <a:solidFill>
                  <a:schemeClr val="accent2"/>
                </a:solidFill>
              </a:rPr>
              <a:t>Path forward: </a:t>
            </a:r>
            <a:r>
              <a:rPr lang="en-GB" sz="1400" b="1" dirty="0">
                <a:solidFill>
                  <a:schemeClr val="tx1"/>
                </a:solidFill>
              </a:rPr>
              <a:t>[Insert main timeframe for implementation e.g., “Project expected to take 7 months”]</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285750" indent="-285750">
              <a:buFont typeface="Arial" panose="020B0604020202020204" pitchFamily="34" charset="0"/>
              <a:buChar char="•"/>
            </a:pPr>
            <a:endParaRPr lang="en-GB" sz="1400" dirty="0">
              <a:solidFill>
                <a:schemeClr val="tx1"/>
              </a:solidFill>
            </a:endParaRPr>
          </a:p>
          <a:p>
            <a:pPr marL="114300" indent="0">
              <a:buNone/>
            </a:pPr>
            <a:r>
              <a:rPr lang="en-GB" sz="1400" b="1" dirty="0">
                <a:solidFill>
                  <a:schemeClr val="accent2"/>
                </a:solidFill>
              </a:rPr>
              <a:t>Immediate next steps: </a:t>
            </a:r>
            <a:r>
              <a:rPr lang="en-GB" sz="1400" b="1" dirty="0">
                <a:solidFill>
                  <a:schemeClr val="tx1"/>
                </a:solidFill>
              </a:rPr>
              <a:t>[Insert next steps or to-dos]</a:t>
            </a:r>
          </a:p>
        </p:txBody>
      </p:sp>
    </p:spTree>
    <p:extLst>
      <p:ext uri="{BB962C8B-B14F-4D97-AF65-F5344CB8AC3E}">
        <p14:creationId xmlns:p14="http://schemas.microsoft.com/office/powerpoint/2010/main" val="257712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Executive summary</a:t>
            </a:r>
            <a:endParaRPr lang="en-DK" dirty="0"/>
          </a:p>
        </p:txBody>
      </p:sp>
      <p:sp>
        <p:nvSpPr>
          <p:cNvPr id="6" name="Text Placeholder 5">
            <a:extLst>
              <a:ext uri="{FF2B5EF4-FFF2-40B4-BE49-F238E27FC236}">
                <a16:creationId xmlns:a16="http://schemas.microsoft.com/office/drawing/2014/main" id="{940D799A-556F-39B3-C238-55DA4835B795}"/>
              </a:ext>
            </a:extLst>
          </p:cNvPr>
          <p:cNvSpPr>
            <a:spLocks noGrp="1"/>
          </p:cNvSpPr>
          <p:nvPr>
            <p:ph type="body" sz="quarter" idx="17"/>
          </p:nvPr>
        </p:nvSpPr>
        <p:spPr/>
        <p:txBody>
          <a:bodyPr/>
          <a:lstStyle/>
          <a:p>
            <a:endParaRPr lang="en-US"/>
          </a:p>
        </p:txBody>
      </p:sp>
      <p:sp>
        <p:nvSpPr>
          <p:cNvPr id="32" name="Rectangle 31">
            <a:extLst>
              <a:ext uri="{FF2B5EF4-FFF2-40B4-BE49-F238E27FC236}">
                <a16:creationId xmlns:a16="http://schemas.microsoft.com/office/drawing/2014/main" id="{78319E67-2518-CF13-8F57-BAF450306D10}"/>
              </a:ext>
            </a:extLst>
          </p:cNvPr>
          <p:cNvSpPr/>
          <p:nvPr/>
        </p:nvSpPr>
        <p:spPr>
          <a:xfrm>
            <a:off x="550864" y="1368884"/>
            <a:ext cx="902811"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Problem</a:t>
            </a:r>
          </a:p>
        </p:txBody>
      </p:sp>
      <p:sp>
        <p:nvSpPr>
          <p:cNvPr id="7" name="Rectangle 6">
            <a:extLst>
              <a:ext uri="{FF2B5EF4-FFF2-40B4-BE49-F238E27FC236}">
                <a16:creationId xmlns:a16="http://schemas.microsoft.com/office/drawing/2014/main" id="{00F1BFF1-6A16-0A82-1E8A-CE50EB88E00E}"/>
              </a:ext>
            </a:extLst>
          </p:cNvPr>
          <p:cNvSpPr/>
          <p:nvPr/>
        </p:nvSpPr>
        <p:spPr>
          <a:xfrm>
            <a:off x="550864" y="1778000"/>
            <a:ext cx="3429000" cy="442068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indent="-171450">
              <a:spcAft>
                <a:spcPts val="300"/>
              </a:spcAft>
              <a:buFont typeface="Arial" panose="020B0604020202020204" pitchFamily="34" charset="0"/>
              <a:buChar char="•"/>
            </a:pPr>
            <a:r>
              <a:rPr lang="en-US" sz="1200" dirty="0">
                <a:solidFill>
                  <a:schemeClr val="tx1"/>
                </a:solidFill>
              </a:rPr>
              <a:t>[Insert background/reasons for starting project]</a:t>
            </a:r>
            <a:br>
              <a:rPr lang="en-US" sz="1200" dirty="0">
                <a:solidFill>
                  <a:schemeClr val="tx1"/>
                </a:solidFill>
              </a:rPr>
            </a:br>
            <a:r>
              <a:rPr lang="en-US" sz="1200" dirty="0">
                <a:solidFill>
                  <a:schemeClr val="tx1"/>
                </a:solidFill>
              </a:rPr>
              <a:t> </a:t>
            </a:r>
          </a:p>
          <a:p>
            <a:pPr marL="171450" indent="-171450">
              <a:spcAft>
                <a:spcPts val="300"/>
              </a:spcAft>
              <a:buFont typeface="Arial" panose="020B0604020202020204" pitchFamily="34" charset="0"/>
              <a:buChar char="•"/>
            </a:pPr>
            <a:r>
              <a:rPr lang="en-US" sz="1200" dirty="0">
                <a:solidFill>
                  <a:schemeClr val="tx1"/>
                </a:solidFill>
              </a:rPr>
              <a:t>[Insert bullet points on business need/opportunity/problem] </a:t>
            </a:r>
          </a:p>
          <a:p>
            <a:pPr marL="171450" indent="-171450">
              <a:spcAft>
                <a:spcPts val="300"/>
              </a:spcAft>
              <a:buFont typeface="Arial" panose="020B0604020202020204" pitchFamily="34" charset="0"/>
              <a:buChar char="•"/>
            </a:pPr>
            <a:r>
              <a:rPr lang="en-US" sz="1200" dirty="0">
                <a:solidFill>
                  <a:schemeClr val="tx1"/>
                </a:solidFill>
              </a:rPr>
              <a:t>[Insert bullet points on business need/opportunity/problem] </a:t>
            </a:r>
          </a:p>
          <a:p>
            <a:pPr marL="171450" indent="-171450">
              <a:spcAft>
                <a:spcPts val="300"/>
              </a:spcAft>
              <a:buFont typeface="Arial" panose="020B0604020202020204" pitchFamily="34" charset="0"/>
              <a:buChar char="•"/>
            </a:pPr>
            <a:r>
              <a:rPr lang="en-US" sz="1200" dirty="0">
                <a:solidFill>
                  <a:schemeClr val="tx1"/>
                </a:solidFill>
              </a:rPr>
              <a:t>…</a:t>
            </a:r>
          </a:p>
        </p:txBody>
      </p:sp>
      <p:sp>
        <p:nvSpPr>
          <p:cNvPr id="65" name="Rectangle 64">
            <a:extLst>
              <a:ext uri="{FF2B5EF4-FFF2-40B4-BE49-F238E27FC236}">
                <a16:creationId xmlns:a16="http://schemas.microsoft.com/office/drawing/2014/main" id="{4C30BB9F-031E-3C6B-43A7-C9A7CEE5110F}"/>
              </a:ext>
            </a:extLst>
          </p:cNvPr>
          <p:cNvSpPr/>
          <p:nvPr/>
        </p:nvSpPr>
        <p:spPr>
          <a:xfrm>
            <a:off x="4379406" y="1778000"/>
            <a:ext cx="3431094" cy="442068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tx1"/>
                </a:solidFill>
              </a:rPr>
              <a:t>We have identified three possible options:</a:t>
            </a:r>
            <a:br>
              <a:rPr lang="en-US" sz="1200" dirty="0">
                <a:solidFill>
                  <a:schemeClr val="tx1"/>
                </a:solidFill>
              </a:rPr>
            </a:br>
            <a:endParaRPr lang="en-US" sz="1200" dirty="0">
              <a:solidFill>
                <a:schemeClr val="tx1"/>
              </a:solidFill>
            </a:endParaRPr>
          </a:p>
          <a:p>
            <a:pPr marL="285750" indent="-285750">
              <a:spcAft>
                <a:spcPts val="300"/>
              </a:spcAft>
              <a:buFont typeface="+mj-lt"/>
              <a:buAutoNum type="arabicPeriod"/>
            </a:pPr>
            <a:r>
              <a:rPr lang="en-US" sz="1200" b="1" dirty="0">
                <a:solidFill>
                  <a:schemeClr val="tx1"/>
                </a:solidFill>
              </a:rPr>
              <a:t>[Insert option 1]:</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742950" lvl="1" indent="-285750">
              <a:spcAft>
                <a:spcPts val="300"/>
              </a:spcAft>
              <a:buFont typeface="Arial" panose="020B0604020202020204" pitchFamily="34" charset="0"/>
              <a:buChar char="•"/>
            </a:pPr>
            <a:endParaRPr lang="en-US" sz="1200" dirty="0">
              <a:solidFill>
                <a:schemeClr val="tx1"/>
              </a:solidFill>
            </a:endParaRPr>
          </a:p>
          <a:p>
            <a:pPr marL="285750" indent="-285750">
              <a:spcAft>
                <a:spcPts val="300"/>
              </a:spcAft>
              <a:buFont typeface="+mj-lt"/>
              <a:buAutoNum type="arabicPeriod"/>
            </a:pPr>
            <a:r>
              <a:rPr lang="en-US" sz="1200" b="1" dirty="0">
                <a:solidFill>
                  <a:schemeClr val="tx1"/>
                </a:solidFill>
              </a:rPr>
              <a:t>[Insert option 2]:</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742950" lvl="1" indent="-285750">
              <a:spcAft>
                <a:spcPts val="300"/>
              </a:spcAft>
              <a:buFont typeface="Arial" panose="020B0604020202020204" pitchFamily="34" charset="0"/>
              <a:buChar char="•"/>
            </a:pPr>
            <a:endParaRPr lang="en-US" sz="1200" dirty="0">
              <a:solidFill>
                <a:schemeClr val="tx1"/>
              </a:solidFill>
            </a:endParaRPr>
          </a:p>
          <a:p>
            <a:pPr marL="285750" indent="-285750">
              <a:spcAft>
                <a:spcPts val="300"/>
              </a:spcAft>
              <a:buFont typeface="+mj-lt"/>
              <a:buAutoNum type="arabicPeriod"/>
            </a:pPr>
            <a:r>
              <a:rPr lang="en-US" sz="1200" b="1" dirty="0">
                <a:solidFill>
                  <a:schemeClr val="tx1"/>
                </a:solidFill>
              </a:rPr>
              <a:t>[Insert option 3]:</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p:txBody>
      </p:sp>
      <p:sp>
        <p:nvSpPr>
          <p:cNvPr id="66" name="Rectangle 65">
            <a:extLst>
              <a:ext uri="{FF2B5EF4-FFF2-40B4-BE49-F238E27FC236}">
                <a16:creationId xmlns:a16="http://schemas.microsoft.com/office/drawing/2014/main" id="{10F6AA15-3304-294C-852C-1C2E59EF520A}"/>
              </a:ext>
            </a:extLst>
          </p:cNvPr>
          <p:cNvSpPr/>
          <p:nvPr/>
        </p:nvSpPr>
        <p:spPr>
          <a:xfrm>
            <a:off x="8210042" y="1778000"/>
            <a:ext cx="3431094" cy="44206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bg1"/>
                </a:solidFill>
              </a:rPr>
              <a:t>We recommend option [insert]</a:t>
            </a:r>
          </a:p>
          <a:p>
            <a:pPr marL="171450" indent="-171450">
              <a:spcAft>
                <a:spcPts val="300"/>
              </a:spcAft>
              <a:buFont typeface="Arial" panose="020B0604020202020204" pitchFamily="34" charset="0"/>
              <a:buChar char="•"/>
            </a:pPr>
            <a:r>
              <a:rPr lang="en-US" sz="1200" dirty="0">
                <a:solidFill>
                  <a:schemeClr val="bg1"/>
                </a:solidFill>
              </a:rPr>
              <a:t>[Insert reason(s) why]</a:t>
            </a:r>
          </a:p>
          <a:p>
            <a:pPr marL="171450" indent="-171450">
              <a:spcAft>
                <a:spcPts val="300"/>
              </a:spcAft>
              <a:buFont typeface="Arial" panose="020B0604020202020204" pitchFamily="34" charset="0"/>
              <a:buChar char="•"/>
            </a:pPr>
            <a:r>
              <a:rPr lang="en-US" sz="1200" dirty="0">
                <a:solidFill>
                  <a:schemeClr val="bg1"/>
                </a:solidFill>
              </a:rPr>
              <a:t>[Insert reason(s) why]</a:t>
            </a:r>
          </a:p>
          <a:p>
            <a:pPr marL="171450" indent="-171450">
              <a:spcAft>
                <a:spcPts val="300"/>
              </a:spcAft>
              <a:buFont typeface="Arial" panose="020B0604020202020204" pitchFamily="34" charset="0"/>
              <a:buChar char="•"/>
            </a:pPr>
            <a:r>
              <a:rPr lang="en-US" sz="1200" dirty="0">
                <a:solidFill>
                  <a:schemeClr val="bg1"/>
                </a:solidFill>
              </a:rPr>
              <a:t>[Insert reason(s) why]</a:t>
            </a:r>
          </a:p>
          <a:p>
            <a:pPr marL="285750" indent="-285750">
              <a:spcAft>
                <a:spcPts val="300"/>
              </a:spcAft>
              <a:buFont typeface="Arial" panose="020B0604020202020204" pitchFamily="34" charset="0"/>
              <a:buChar char="•"/>
            </a:pPr>
            <a:endParaRPr lang="en-US" sz="1200" dirty="0">
              <a:solidFill>
                <a:schemeClr val="bg1"/>
              </a:solidFill>
            </a:endParaRPr>
          </a:p>
          <a:p>
            <a:pPr>
              <a:spcAft>
                <a:spcPts val="300"/>
              </a:spcAft>
            </a:pPr>
            <a:r>
              <a:rPr lang="en-US" sz="1200" dirty="0">
                <a:solidFill>
                  <a:schemeClr val="bg1"/>
                </a:solidFill>
              </a:rPr>
              <a:t>Project can be implemented over [xx] months</a:t>
            </a:r>
          </a:p>
          <a:p>
            <a:pPr marL="171450" indent="-171450">
              <a:spcAft>
                <a:spcPts val="300"/>
              </a:spcAft>
              <a:buFont typeface="Arial" panose="020B0604020202020204" pitchFamily="34" charset="0"/>
              <a:buChar char="•"/>
            </a:pPr>
            <a:r>
              <a:rPr lang="en-US" sz="1200" dirty="0">
                <a:solidFill>
                  <a:schemeClr val="bg1"/>
                </a:solidFill>
              </a:rPr>
              <a:t>[Insert more details e.g., start date, teams or what needs to be clarified further]</a:t>
            </a:r>
          </a:p>
          <a:p>
            <a:pPr marL="171450" indent="-171450">
              <a:spcAft>
                <a:spcPts val="300"/>
              </a:spcAft>
              <a:buFont typeface="Arial" panose="020B0604020202020204" pitchFamily="34" charset="0"/>
              <a:buChar char="•"/>
            </a:pPr>
            <a:r>
              <a:rPr lang="en-US" sz="1200" dirty="0">
                <a:solidFill>
                  <a:schemeClr val="bg1"/>
                </a:solidFill>
              </a:rPr>
              <a:t>[Insert more details e.g., start date, teams or what needs to be clarified further]</a:t>
            </a:r>
          </a:p>
          <a:p>
            <a:pPr marL="171450" indent="-171450">
              <a:spcAft>
                <a:spcPts val="300"/>
              </a:spcAft>
              <a:buFont typeface="Arial" panose="020B0604020202020204" pitchFamily="34" charset="0"/>
              <a:buChar char="•"/>
            </a:pPr>
            <a:r>
              <a:rPr lang="en-US" sz="1200" dirty="0">
                <a:solidFill>
                  <a:schemeClr val="bg1"/>
                </a:solidFill>
              </a:rPr>
              <a:t>[Insert more details e.g., start date, teams or what needs to be clarified further]</a:t>
            </a:r>
          </a:p>
          <a:p>
            <a:pPr marL="171450" indent="-171450">
              <a:spcAft>
                <a:spcPts val="300"/>
              </a:spcAft>
              <a:buFont typeface="Arial" panose="020B0604020202020204" pitchFamily="34" charset="0"/>
              <a:buChar char="•"/>
            </a:pPr>
            <a:endParaRPr lang="en-US" sz="1200" dirty="0">
              <a:solidFill>
                <a:schemeClr val="bg1"/>
              </a:solidFill>
            </a:endParaRPr>
          </a:p>
          <a:p>
            <a:pPr>
              <a:spcAft>
                <a:spcPts val="300"/>
              </a:spcAft>
            </a:pPr>
            <a:r>
              <a:rPr lang="en-US" sz="1200" dirty="0">
                <a:solidFill>
                  <a:schemeClr val="bg1"/>
                </a:solidFill>
              </a:rPr>
              <a:t>Immediate next steps:</a:t>
            </a:r>
          </a:p>
          <a:p>
            <a:pPr marL="171450" indent="-171450">
              <a:spcAft>
                <a:spcPts val="300"/>
              </a:spcAft>
              <a:buFont typeface="Arial" panose="020B0604020202020204" pitchFamily="34" charset="0"/>
              <a:buChar char="•"/>
            </a:pPr>
            <a:r>
              <a:rPr lang="en-US" sz="1200" dirty="0">
                <a:solidFill>
                  <a:schemeClr val="bg1"/>
                </a:solidFill>
              </a:rPr>
              <a:t>[Insert next steps]</a:t>
            </a:r>
          </a:p>
          <a:p>
            <a:pPr marL="285750" indent="-285750">
              <a:spcAft>
                <a:spcPts val="300"/>
              </a:spcAft>
              <a:buFont typeface="Arial" panose="020B0604020202020204" pitchFamily="34" charset="0"/>
              <a:buChar char="•"/>
            </a:pPr>
            <a:endParaRPr lang="en-US" sz="1200" dirty="0">
              <a:solidFill>
                <a:schemeClr val="bg1"/>
              </a:solidFill>
            </a:endParaRPr>
          </a:p>
        </p:txBody>
      </p:sp>
      <p:sp>
        <p:nvSpPr>
          <p:cNvPr id="67" name="Rectangle 66">
            <a:extLst>
              <a:ext uri="{FF2B5EF4-FFF2-40B4-BE49-F238E27FC236}">
                <a16:creationId xmlns:a16="http://schemas.microsoft.com/office/drawing/2014/main" id="{C5143860-2055-99AF-C786-22F787956D7D}"/>
              </a:ext>
            </a:extLst>
          </p:cNvPr>
          <p:cNvSpPr/>
          <p:nvPr/>
        </p:nvSpPr>
        <p:spPr>
          <a:xfrm>
            <a:off x="4379406" y="1368884"/>
            <a:ext cx="89960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Solution</a:t>
            </a:r>
          </a:p>
        </p:txBody>
      </p:sp>
      <p:sp>
        <p:nvSpPr>
          <p:cNvPr id="68" name="Rectangle 67">
            <a:extLst>
              <a:ext uri="{FF2B5EF4-FFF2-40B4-BE49-F238E27FC236}">
                <a16:creationId xmlns:a16="http://schemas.microsoft.com/office/drawing/2014/main" id="{2238454E-7E61-F428-921E-AEC35137B305}"/>
              </a:ext>
            </a:extLst>
          </p:cNvPr>
          <p:cNvSpPr/>
          <p:nvPr/>
        </p:nvSpPr>
        <p:spPr>
          <a:xfrm>
            <a:off x="8210042" y="1368884"/>
            <a:ext cx="298671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Recommendation and next steps</a:t>
            </a:r>
          </a:p>
        </p:txBody>
      </p:sp>
    </p:spTree>
    <p:extLst>
      <p:ext uri="{BB962C8B-B14F-4D97-AF65-F5344CB8AC3E}">
        <p14:creationId xmlns:p14="http://schemas.microsoft.com/office/powerpoint/2010/main" val="337823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72F651-B71D-1323-ABB0-DC8E49D24D7A}"/>
              </a:ext>
            </a:extLst>
          </p:cNvPr>
          <p:cNvSpPr>
            <a:spLocks noGrp="1"/>
          </p:cNvSpPr>
          <p:nvPr>
            <p:ph type="title"/>
          </p:nvPr>
        </p:nvSpPr>
        <p:spPr/>
        <p:txBody>
          <a:bodyPr/>
          <a:lstStyle/>
          <a:p>
            <a:r>
              <a:rPr lang="en-US" dirty="0"/>
              <a:t>Executive summary</a:t>
            </a:r>
          </a:p>
        </p:txBody>
      </p:sp>
      <p:sp>
        <p:nvSpPr>
          <p:cNvPr id="9" name="Text Placeholder 8">
            <a:extLst>
              <a:ext uri="{FF2B5EF4-FFF2-40B4-BE49-F238E27FC236}">
                <a16:creationId xmlns:a16="http://schemas.microsoft.com/office/drawing/2014/main" id="{AF0A8304-A6EA-11F7-75FB-41AA7AEE4973}"/>
              </a:ext>
            </a:extLst>
          </p:cNvPr>
          <p:cNvSpPr>
            <a:spLocks noGrp="1"/>
          </p:cNvSpPr>
          <p:nvPr>
            <p:ph type="body" sz="quarter" idx="17"/>
          </p:nvPr>
        </p:nvSpPr>
        <p:spPr/>
        <p:txBody>
          <a:bodyPr/>
          <a:lstStyle/>
          <a:p>
            <a:endParaRPr lang="en-US"/>
          </a:p>
        </p:txBody>
      </p:sp>
      <p:sp>
        <p:nvSpPr>
          <p:cNvPr id="10" name="Text Placeholder 5">
            <a:extLst>
              <a:ext uri="{FF2B5EF4-FFF2-40B4-BE49-F238E27FC236}">
                <a16:creationId xmlns:a16="http://schemas.microsoft.com/office/drawing/2014/main" id="{78746920-9FF8-5522-7EB0-AFD399369423}"/>
              </a:ext>
            </a:extLst>
          </p:cNvPr>
          <p:cNvSpPr txBox="1">
            <a:spLocks/>
          </p:cNvSpPr>
          <p:nvPr/>
        </p:nvSpPr>
        <p:spPr>
          <a:xfrm>
            <a:off x="554736" y="1452736"/>
            <a:ext cx="11082528" cy="892800"/>
          </a:xfrm>
          <a:prstGeom prst="rect">
            <a:avLst/>
          </a:prstGeom>
          <a:no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Problem:</a:t>
            </a:r>
          </a:p>
          <a:p>
            <a:pPr>
              <a:buNone/>
            </a:pPr>
            <a:r>
              <a:rPr lang="en-GB" sz="1200" dirty="0">
                <a:solidFill>
                  <a:schemeClr val="tx1"/>
                </a:solidFill>
              </a:rPr>
              <a:t>[Insert brief description of problem, 2-3 lines max]</a:t>
            </a:r>
          </a:p>
        </p:txBody>
      </p:sp>
      <p:sp>
        <p:nvSpPr>
          <p:cNvPr id="13" name="Text Placeholder 5">
            <a:extLst>
              <a:ext uri="{FF2B5EF4-FFF2-40B4-BE49-F238E27FC236}">
                <a16:creationId xmlns:a16="http://schemas.microsoft.com/office/drawing/2014/main" id="{FA2EBC92-0B66-F00B-0559-A4FEA330D826}"/>
              </a:ext>
            </a:extLst>
          </p:cNvPr>
          <p:cNvSpPr txBox="1">
            <a:spLocks/>
          </p:cNvSpPr>
          <p:nvPr/>
        </p:nvSpPr>
        <p:spPr>
          <a:xfrm>
            <a:off x="554736" y="2207515"/>
            <a:ext cx="11082528" cy="201473"/>
          </a:xfrm>
          <a:prstGeom prst="rect">
            <a:avLst/>
          </a:prstGeom>
          <a:noFill/>
        </p:spPr>
        <p:txBody>
          <a:bodyPr vert="horz" lIns="72000" tIns="72000" rIns="72000" bIns="7200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Solutions:</a:t>
            </a:r>
          </a:p>
        </p:txBody>
      </p:sp>
      <p:sp>
        <p:nvSpPr>
          <p:cNvPr id="14" name="Text Placeholder 5">
            <a:extLst>
              <a:ext uri="{FF2B5EF4-FFF2-40B4-BE49-F238E27FC236}">
                <a16:creationId xmlns:a16="http://schemas.microsoft.com/office/drawing/2014/main" id="{790531E5-3882-3DB2-0E84-37AA28521D0D}"/>
              </a:ext>
            </a:extLst>
          </p:cNvPr>
          <p:cNvSpPr txBox="1">
            <a:spLocks/>
          </p:cNvSpPr>
          <p:nvPr/>
        </p:nvSpPr>
        <p:spPr>
          <a:xfrm>
            <a:off x="554736" y="5365456"/>
            <a:ext cx="11082528" cy="892779"/>
          </a:xfrm>
          <a:prstGeom prst="rect">
            <a:avLst/>
          </a:prstGeom>
          <a:solidFill>
            <a:schemeClr val="bg1">
              <a:lumMod val="95000"/>
            </a:schemeClr>
          </a:solid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Recommendation:</a:t>
            </a:r>
          </a:p>
          <a:p>
            <a:pPr>
              <a:buNone/>
            </a:pPr>
            <a:r>
              <a:rPr lang="en-GB" sz="1200" dirty="0">
                <a:solidFill>
                  <a:schemeClr val="tx1"/>
                </a:solidFill>
              </a:rPr>
              <a:t>[Insert recommendation and highlight next steps]</a:t>
            </a:r>
          </a:p>
        </p:txBody>
      </p:sp>
      <p:graphicFrame>
        <p:nvGraphicFramePr>
          <p:cNvPr id="2" name="Table 10">
            <a:extLst>
              <a:ext uri="{FF2B5EF4-FFF2-40B4-BE49-F238E27FC236}">
                <a16:creationId xmlns:a16="http://schemas.microsoft.com/office/drawing/2014/main" id="{1E2C59A9-6861-642E-6DDA-EB6F0E868C2B}"/>
              </a:ext>
            </a:extLst>
          </p:cNvPr>
          <p:cNvGraphicFramePr>
            <a:graphicFrameLocks noGrp="1"/>
          </p:cNvGraphicFramePr>
          <p:nvPr>
            <p:extLst>
              <p:ext uri="{D42A27DB-BD31-4B8C-83A1-F6EECF244321}">
                <p14:modId xmlns:p14="http://schemas.microsoft.com/office/powerpoint/2010/main" val="1132964634"/>
              </p:ext>
            </p:extLst>
          </p:nvPr>
        </p:nvGraphicFramePr>
        <p:xfrm>
          <a:off x="554734" y="2483896"/>
          <a:ext cx="11082528" cy="2743200"/>
        </p:xfrm>
        <a:graphic>
          <a:graphicData uri="http://schemas.openxmlformats.org/drawingml/2006/table">
            <a:tbl>
              <a:tblPr firstRow="1" bandRow="1">
                <a:tableStyleId>{5C22544A-7EE6-4342-B048-85BDC9FD1C3A}</a:tableStyleId>
              </a:tblPr>
              <a:tblGrid>
                <a:gridCol w="1743784">
                  <a:extLst>
                    <a:ext uri="{9D8B030D-6E8A-4147-A177-3AD203B41FA5}">
                      <a16:colId xmlns:a16="http://schemas.microsoft.com/office/drawing/2014/main" val="37025601"/>
                    </a:ext>
                  </a:extLst>
                </a:gridCol>
                <a:gridCol w="3797480">
                  <a:extLst>
                    <a:ext uri="{9D8B030D-6E8A-4147-A177-3AD203B41FA5}">
                      <a16:colId xmlns:a16="http://schemas.microsoft.com/office/drawing/2014/main" val="4183002035"/>
                    </a:ext>
                  </a:extLst>
                </a:gridCol>
                <a:gridCol w="3797480">
                  <a:extLst>
                    <a:ext uri="{9D8B030D-6E8A-4147-A177-3AD203B41FA5}">
                      <a16:colId xmlns:a16="http://schemas.microsoft.com/office/drawing/2014/main" val="1262215776"/>
                    </a:ext>
                  </a:extLst>
                </a:gridCol>
                <a:gridCol w="1743784">
                  <a:extLst>
                    <a:ext uri="{9D8B030D-6E8A-4147-A177-3AD203B41FA5}">
                      <a16:colId xmlns:a16="http://schemas.microsoft.com/office/drawing/2014/main" val="4119181002"/>
                    </a:ext>
                  </a:extLst>
                </a:gridCol>
              </a:tblGrid>
              <a:tr h="245504">
                <a:tc>
                  <a:txBody>
                    <a:bodyPr/>
                    <a:lstStyle/>
                    <a:p>
                      <a:r>
                        <a:rPr lang="en-US" sz="1200" dirty="0">
                          <a:solidFill>
                            <a:schemeClr val="bg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200" dirty="0">
                          <a:solidFill>
                            <a:schemeClr val="bg1"/>
                          </a:solidFill>
                        </a:rPr>
                        <a:t>Details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200" dirty="0">
                          <a:solidFill>
                            <a:schemeClr val="bg1"/>
                          </a:solidFill>
                        </a:rPr>
                        <a:t>Benefits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200" dirty="0">
                          <a:solidFill>
                            <a:schemeClr val="bg1"/>
                          </a:solidFill>
                        </a:rPr>
                        <a:t>NPV / ROI</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752959">
                <a:tc>
                  <a:txBody>
                    <a:bodyPr/>
                    <a:lstStyle/>
                    <a:p>
                      <a:r>
                        <a:rPr lang="en-US" sz="1200"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9525"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description of solution in bullet points]</a:t>
                      </a: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description of financial and other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description of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description of benefits in bullet points]</a:t>
                      </a: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1200" dirty="0">
                          <a:solidFill>
                            <a:schemeClr val="tx1"/>
                          </a:solidFill>
                        </a:rPr>
                        <a:t>[Insert estimated NPV and/or ROI, if relevant]</a:t>
                      </a:r>
                    </a:p>
                  </a:txBody>
                  <a:tcPr>
                    <a:lnL w="9525"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752959">
                <a:tc>
                  <a:txBody>
                    <a:bodyPr/>
                    <a:lstStyle/>
                    <a:p>
                      <a:r>
                        <a:rPr lang="en-US" sz="1200"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endParaRPr lang="en-US" sz="1200" dirty="0">
                        <a:solidFill>
                          <a:schemeClr val="tx1"/>
                        </a:solidFill>
                      </a:endParaRP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financial and other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benefits in bullet points]</a:t>
                      </a: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estimated NPV and/or ROI, if relevant]</a:t>
                      </a:r>
                    </a:p>
                  </a:txBody>
                  <a:tcPr>
                    <a:lnL w="9525"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752959">
                <a:tc>
                  <a:txBody>
                    <a:bodyPr/>
                    <a:lstStyle/>
                    <a:p>
                      <a:r>
                        <a:rPr lang="en-US" sz="1200"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endParaRPr lang="en-US" sz="1200" dirty="0">
                        <a:solidFill>
                          <a:schemeClr val="tx1"/>
                        </a:solidFill>
                      </a:endParaRP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financial and other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benefits in bullet points]</a:t>
                      </a: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estimated NPV and/or ROI, if relevant]</a:t>
                      </a:r>
                    </a:p>
                  </a:txBody>
                  <a:tcPr>
                    <a:lnL w="9525"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139627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78DD-1856-A45E-5F72-F1282730004D}"/>
              </a:ext>
            </a:extLst>
          </p:cNvPr>
          <p:cNvSpPr>
            <a:spLocks noGrp="1"/>
          </p:cNvSpPr>
          <p:nvPr>
            <p:ph type="title"/>
          </p:nvPr>
        </p:nvSpPr>
        <p:spPr/>
        <p:txBody>
          <a:bodyPr/>
          <a:lstStyle/>
          <a:p>
            <a:r>
              <a:rPr lang="en-US" dirty="0"/>
              <a:t>Executive summary</a:t>
            </a:r>
          </a:p>
        </p:txBody>
      </p:sp>
      <p:sp>
        <p:nvSpPr>
          <p:cNvPr id="3" name="Subtitle 2">
            <a:extLst>
              <a:ext uri="{FF2B5EF4-FFF2-40B4-BE49-F238E27FC236}">
                <a16:creationId xmlns:a16="http://schemas.microsoft.com/office/drawing/2014/main" id="{FD81EADE-7C79-A782-A015-D6429C76906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BF2A215-90DC-28C3-3B21-9CD173AB1D5C}"/>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9FA145BA-1BA2-4052-BF05-66741EC5FB51}"/>
              </a:ext>
            </a:extLst>
          </p:cNvPr>
          <p:cNvSpPr/>
          <p:nvPr/>
        </p:nvSpPr>
        <p:spPr>
          <a:xfrm>
            <a:off x="554736" y="2008414"/>
            <a:ext cx="6874764" cy="2058619"/>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tx1"/>
                </a:solidFill>
              </a:rPr>
              <a:t>Project background and benefits</a:t>
            </a:r>
          </a:p>
          <a:p>
            <a:pPr marL="285750" indent="-285750">
              <a:spcBef>
                <a:spcPts val="300"/>
              </a:spcBef>
              <a:spcAft>
                <a:spcPts val="300"/>
              </a:spcAft>
              <a:buFont typeface="Arial" panose="020B0604020202020204" pitchFamily="34" charset="0"/>
              <a:buChar char="•"/>
            </a:pPr>
            <a:r>
              <a:rPr lang="en-US" sz="1400" dirty="0">
                <a:solidFill>
                  <a:schemeClr val="tx1"/>
                </a:solidFill>
              </a:rPr>
              <a:t>[Insert brief description of context and business need]</a:t>
            </a:r>
          </a:p>
          <a:p>
            <a:pPr marL="285750" indent="-285750">
              <a:spcBef>
                <a:spcPts val="300"/>
              </a:spcBef>
              <a:spcAft>
                <a:spcPts val="300"/>
              </a:spcAft>
              <a:buFont typeface="Arial" panose="020B0604020202020204" pitchFamily="34" charset="0"/>
              <a:buChar char="•"/>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expected tangible and intangible benefits of implementing project]</a:t>
            </a:r>
          </a:p>
          <a:p>
            <a:pPr marL="285750" indent="-285750">
              <a:spcBef>
                <a:spcPts val="300"/>
              </a:spcBef>
              <a:spcAft>
                <a:spcPts val="300"/>
              </a:spcAft>
              <a:buFont typeface="Arial" panose="020B0604020202020204" pitchFamily="34" charset="0"/>
              <a:buChar char="•"/>
            </a:pPr>
            <a:r>
              <a:rPr lang="en-US" sz="1400" dirty="0">
                <a:solidFill>
                  <a:schemeClr val="tx1"/>
                </a:solidFill>
              </a:rPr>
              <a:t>[Insert expected tangible and intangible benefits of implementing project]</a:t>
            </a:r>
          </a:p>
          <a:p>
            <a:pPr marL="285750" indent="-285750">
              <a:spcBef>
                <a:spcPts val="300"/>
              </a:spcBef>
              <a:spcAft>
                <a:spcPts val="300"/>
              </a:spcAft>
              <a:buFont typeface="Arial" panose="020B0604020202020204" pitchFamily="34" charset="0"/>
              <a:buChar char="•"/>
            </a:pPr>
            <a:r>
              <a:rPr lang="en-US" sz="1400" dirty="0">
                <a:solidFill>
                  <a:schemeClr val="tx1"/>
                </a:solidFill>
              </a:rPr>
              <a:t>[Insert expected tangible and intangible benefits of implementing project]</a:t>
            </a:r>
          </a:p>
        </p:txBody>
      </p:sp>
      <p:sp>
        <p:nvSpPr>
          <p:cNvPr id="6" name="Rectangle 5">
            <a:extLst>
              <a:ext uri="{FF2B5EF4-FFF2-40B4-BE49-F238E27FC236}">
                <a16:creationId xmlns:a16="http://schemas.microsoft.com/office/drawing/2014/main" id="{A2DC9A5D-7F81-275C-3DEA-0BFCA1A00485}"/>
              </a:ext>
            </a:extLst>
          </p:cNvPr>
          <p:cNvSpPr/>
          <p:nvPr/>
        </p:nvSpPr>
        <p:spPr>
          <a:xfrm>
            <a:off x="554736" y="4200666"/>
            <a:ext cx="6874764" cy="2058619"/>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tx1"/>
                </a:solidFill>
              </a:rPr>
              <a:t>Costs, team, and setup</a:t>
            </a:r>
          </a:p>
          <a:p>
            <a:pPr>
              <a:spcBef>
                <a:spcPts val="300"/>
              </a:spcBef>
              <a:spcAft>
                <a:spcPts val="300"/>
              </a:spcAft>
            </a:pPr>
            <a:endParaRPr lang="en-US" sz="1400" b="1" dirty="0">
              <a:solidFill>
                <a:schemeClr val="tx1"/>
              </a:solidFill>
            </a:endParaRPr>
          </a:p>
        </p:txBody>
      </p:sp>
      <p:sp>
        <p:nvSpPr>
          <p:cNvPr id="7" name="Rectangle 6">
            <a:extLst>
              <a:ext uri="{FF2B5EF4-FFF2-40B4-BE49-F238E27FC236}">
                <a16:creationId xmlns:a16="http://schemas.microsoft.com/office/drawing/2014/main" id="{BCD095AF-5D78-4554-3914-DCC2122F4E03}"/>
              </a:ext>
            </a:extLst>
          </p:cNvPr>
          <p:cNvSpPr/>
          <p:nvPr/>
        </p:nvSpPr>
        <p:spPr>
          <a:xfrm>
            <a:off x="7630160" y="2008413"/>
            <a:ext cx="4007104" cy="425087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Expected outcome</a:t>
            </a:r>
          </a:p>
        </p:txBody>
      </p:sp>
      <p:sp>
        <p:nvSpPr>
          <p:cNvPr id="8" name="TextBox 7">
            <a:extLst>
              <a:ext uri="{FF2B5EF4-FFF2-40B4-BE49-F238E27FC236}">
                <a16:creationId xmlns:a16="http://schemas.microsoft.com/office/drawing/2014/main" id="{56A894C1-449D-0502-2F5E-42340D54FE91}"/>
              </a:ext>
            </a:extLst>
          </p:cNvPr>
          <p:cNvSpPr txBox="1"/>
          <p:nvPr/>
        </p:nvSpPr>
        <p:spPr>
          <a:xfrm>
            <a:off x="765968" y="5486586"/>
            <a:ext cx="3136524" cy="683093"/>
          </a:xfrm>
          <a:prstGeom prst="rect">
            <a:avLst/>
          </a:prstGeom>
          <a:solidFill>
            <a:schemeClr val="bg1">
              <a:lumMod val="95000"/>
            </a:schemeClr>
          </a:solidFill>
        </p:spPr>
        <p:txBody>
          <a:bodyPr wrap="square" rtlCol="0" anchor="ctr">
            <a:noAutofit/>
          </a:bodyPr>
          <a:lstStyle/>
          <a:p>
            <a:r>
              <a:rPr lang="en-US" sz="1400" b="1" dirty="0"/>
              <a:t>Number of FTEs needed:</a:t>
            </a:r>
          </a:p>
          <a:p>
            <a:r>
              <a:rPr lang="en-US" sz="1400" dirty="0"/>
              <a:t>[Insert number]</a:t>
            </a:r>
          </a:p>
        </p:txBody>
      </p:sp>
      <p:sp>
        <p:nvSpPr>
          <p:cNvPr id="9" name="TextBox 8">
            <a:extLst>
              <a:ext uri="{FF2B5EF4-FFF2-40B4-BE49-F238E27FC236}">
                <a16:creationId xmlns:a16="http://schemas.microsoft.com/office/drawing/2014/main" id="{C135BE37-003F-586E-33FA-73DEB105392B}"/>
              </a:ext>
            </a:extLst>
          </p:cNvPr>
          <p:cNvSpPr txBox="1"/>
          <p:nvPr/>
        </p:nvSpPr>
        <p:spPr>
          <a:xfrm>
            <a:off x="4081745" y="4674517"/>
            <a:ext cx="3136524" cy="683093"/>
          </a:xfrm>
          <a:prstGeom prst="rect">
            <a:avLst/>
          </a:prstGeom>
          <a:solidFill>
            <a:schemeClr val="bg1">
              <a:lumMod val="95000"/>
            </a:schemeClr>
          </a:solidFill>
        </p:spPr>
        <p:txBody>
          <a:bodyPr wrap="square" rtlCol="0" anchor="ctr">
            <a:noAutofit/>
          </a:bodyPr>
          <a:lstStyle/>
          <a:p>
            <a:r>
              <a:rPr lang="en-US" sz="1400" b="1" dirty="0"/>
              <a:t>Project sponsor:</a:t>
            </a:r>
          </a:p>
          <a:p>
            <a:r>
              <a:rPr lang="en-US" sz="1400" dirty="0"/>
              <a:t>[Insert name]</a:t>
            </a:r>
          </a:p>
        </p:txBody>
      </p:sp>
      <p:sp>
        <p:nvSpPr>
          <p:cNvPr id="10" name="TextBox 9">
            <a:extLst>
              <a:ext uri="{FF2B5EF4-FFF2-40B4-BE49-F238E27FC236}">
                <a16:creationId xmlns:a16="http://schemas.microsoft.com/office/drawing/2014/main" id="{8A3B2F64-244D-43EF-1A1F-EFFA817B6B5C}"/>
              </a:ext>
            </a:extLst>
          </p:cNvPr>
          <p:cNvSpPr txBox="1"/>
          <p:nvPr/>
        </p:nvSpPr>
        <p:spPr>
          <a:xfrm>
            <a:off x="765968" y="4674517"/>
            <a:ext cx="3136524" cy="683093"/>
          </a:xfrm>
          <a:prstGeom prst="rect">
            <a:avLst/>
          </a:prstGeom>
          <a:solidFill>
            <a:schemeClr val="bg1">
              <a:lumMod val="95000"/>
            </a:schemeClr>
          </a:solidFill>
        </p:spPr>
        <p:txBody>
          <a:bodyPr wrap="square" rtlCol="0" anchor="ctr">
            <a:noAutofit/>
          </a:bodyPr>
          <a:lstStyle/>
          <a:p>
            <a:r>
              <a:rPr lang="en-US" sz="1400" b="1" dirty="0"/>
              <a:t>Project costs:</a:t>
            </a:r>
          </a:p>
          <a:p>
            <a:r>
              <a:rPr lang="en-US" sz="1400" dirty="0"/>
              <a:t>[Insert expected costs]</a:t>
            </a:r>
          </a:p>
        </p:txBody>
      </p:sp>
      <p:sp>
        <p:nvSpPr>
          <p:cNvPr id="11" name="TextBox 10">
            <a:extLst>
              <a:ext uri="{FF2B5EF4-FFF2-40B4-BE49-F238E27FC236}">
                <a16:creationId xmlns:a16="http://schemas.microsoft.com/office/drawing/2014/main" id="{DFF378A8-491E-075C-EA59-90391AD8D352}"/>
              </a:ext>
            </a:extLst>
          </p:cNvPr>
          <p:cNvSpPr txBox="1"/>
          <p:nvPr/>
        </p:nvSpPr>
        <p:spPr>
          <a:xfrm>
            <a:off x="4081745" y="5486586"/>
            <a:ext cx="3136524" cy="683093"/>
          </a:xfrm>
          <a:prstGeom prst="rect">
            <a:avLst/>
          </a:prstGeom>
          <a:solidFill>
            <a:schemeClr val="bg1">
              <a:lumMod val="95000"/>
            </a:schemeClr>
          </a:solidFill>
        </p:spPr>
        <p:txBody>
          <a:bodyPr wrap="square" rtlCol="0" anchor="ctr">
            <a:noAutofit/>
          </a:bodyPr>
          <a:lstStyle/>
          <a:p>
            <a:r>
              <a:rPr lang="en-US" sz="1400" b="1" dirty="0"/>
              <a:t>Project manager:</a:t>
            </a:r>
          </a:p>
          <a:p>
            <a:r>
              <a:rPr lang="en-US" sz="1400" dirty="0"/>
              <a:t>[Insert name]</a:t>
            </a:r>
          </a:p>
        </p:txBody>
      </p:sp>
      <p:sp>
        <p:nvSpPr>
          <p:cNvPr id="15" name="TextBox 14">
            <a:extLst>
              <a:ext uri="{FF2B5EF4-FFF2-40B4-BE49-F238E27FC236}">
                <a16:creationId xmlns:a16="http://schemas.microsoft.com/office/drawing/2014/main" id="{20C9A940-D618-6210-DD13-E0BA74378E85}"/>
              </a:ext>
            </a:extLst>
          </p:cNvPr>
          <p:cNvSpPr txBox="1"/>
          <p:nvPr/>
        </p:nvSpPr>
        <p:spPr>
          <a:xfrm>
            <a:off x="7833712" y="2420901"/>
            <a:ext cx="3600000" cy="307777"/>
          </a:xfrm>
          <a:prstGeom prst="rect">
            <a:avLst/>
          </a:prstGeom>
          <a:noFill/>
        </p:spPr>
        <p:txBody>
          <a:bodyPr wrap="square" rtlCol="0" anchor="ctr">
            <a:spAutoFit/>
          </a:bodyPr>
          <a:lstStyle/>
          <a:p>
            <a:r>
              <a:rPr lang="en-US" sz="1400" b="1" dirty="0"/>
              <a:t>Revenue generated, </a:t>
            </a:r>
            <a:r>
              <a:rPr lang="en-US" sz="1400" dirty="0"/>
              <a:t>[unit]</a:t>
            </a:r>
          </a:p>
        </p:txBody>
      </p:sp>
      <p:sp>
        <p:nvSpPr>
          <p:cNvPr id="17" name="TextBox 16">
            <a:extLst>
              <a:ext uri="{FF2B5EF4-FFF2-40B4-BE49-F238E27FC236}">
                <a16:creationId xmlns:a16="http://schemas.microsoft.com/office/drawing/2014/main" id="{DC15B989-9882-53FA-6DF8-86AF6495F220}"/>
              </a:ext>
            </a:extLst>
          </p:cNvPr>
          <p:cNvSpPr txBox="1"/>
          <p:nvPr/>
        </p:nvSpPr>
        <p:spPr>
          <a:xfrm>
            <a:off x="7833712" y="4674517"/>
            <a:ext cx="3600000" cy="683093"/>
          </a:xfrm>
          <a:prstGeom prst="rect">
            <a:avLst/>
          </a:prstGeom>
          <a:solidFill>
            <a:schemeClr val="accent1"/>
          </a:solidFill>
        </p:spPr>
        <p:txBody>
          <a:bodyPr wrap="square" rtlCol="0" anchor="ctr">
            <a:noAutofit/>
          </a:bodyPr>
          <a:lstStyle/>
          <a:p>
            <a:r>
              <a:rPr lang="en-US" sz="1400" b="1" dirty="0">
                <a:solidFill>
                  <a:schemeClr val="bg1"/>
                </a:solidFill>
              </a:rPr>
              <a:t>Net present value (NPV):</a:t>
            </a:r>
          </a:p>
          <a:p>
            <a:r>
              <a:rPr lang="en-US" sz="1400" dirty="0">
                <a:solidFill>
                  <a:schemeClr val="bg1"/>
                </a:solidFill>
              </a:rPr>
              <a:t>[Insert NPV]</a:t>
            </a:r>
          </a:p>
        </p:txBody>
      </p:sp>
      <p:sp>
        <p:nvSpPr>
          <p:cNvPr id="18" name="TextBox 17">
            <a:extLst>
              <a:ext uri="{FF2B5EF4-FFF2-40B4-BE49-F238E27FC236}">
                <a16:creationId xmlns:a16="http://schemas.microsoft.com/office/drawing/2014/main" id="{690A321A-30A2-F882-8212-11C5F8788025}"/>
              </a:ext>
            </a:extLst>
          </p:cNvPr>
          <p:cNvSpPr txBox="1"/>
          <p:nvPr/>
        </p:nvSpPr>
        <p:spPr>
          <a:xfrm>
            <a:off x="7833712" y="5486586"/>
            <a:ext cx="3600000" cy="683093"/>
          </a:xfrm>
          <a:prstGeom prst="rect">
            <a:avLst/>
          </a:prstGeom>
          <a:solidFill>
            <a:schemeClr val="accent1"/>
          </a:solidFill>
        </p:spPr>
        <p:txBody>
          <a:bodyPr wrap="square" rtlCol="0" anchor="ctr">
            <a:noAutofit/>
          </a:bodyPr>
          <a:lstStyle/>
          <a:p>
            <a:r>
              <a:rPr lang="en-US" sz="1400" b="1" dirty="0">
                <a:solidFill>
                  <a:schemeClr val="bg1"/>
                </a:solidFill>
              </a:rPr>
              <a:t>Return on investment (ROI):</a:t>
            </a:r>
          </a:p>
          <a:p>
            <a:r>
              <a:rPr lang="en-US" sz="1400" dirty="0">
                <a:solidFill>
                  <a:schemeClr val="bg1"/>
                </a:solidFill>
              </a:rPr>
              <a:t>[Insert ROI]</a:t>
            </a:r>
          </a:p>
        </p:txBody>
      </p:sp>
      <p:graphicFrame>
        <p:nvGraphicFramePr>
          <p:cNvPr id="12" name="Chart 11">
            <a:extLst>
              <a:ext uri="{FF2B5EF4-FFF2-40B4-BE49-F238E27FC236}">
                <a16:creationId xmlns:a16="http://schemas.microsoft.com/office/drawing/2014/main" id="{274F13AE-CB53-7832-9635-27AD065ACF6A}"/>
              </a:ext>
            </a:extLst>
          </p:cNvPr>
          <p:cNvGraphicFramePr/>
          <p:nvPr>
            <p:extLst>
              <p:ext uri="{D42A27DB-BD31-4B8C-83A1-F6EECF244321}">
                <p14:modId xmlns:p14="http://schemas.microsoft.com/office/powerpoint/2010/main" val="1942111578"/>
              </p:ext>
            </p:extLst>
          </p:nvPr>
        </p:nvGraphicFramePr>
        <p:xfrm>
          <a:off x="7826032" y="2728678"/>
          <a:ext cx="3600000" cy="18168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70809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C361A-B5A7-DCDA-6428-E9E3AC049CC4}"/>
              </a:ext>
            </a:extLst>
          </p:cNvPr>
          <p:cNvSpPr>
            <a:spLocks noGrp="1"/>
          </p:cNvSpPr>
          <p:nvPr>
            <p:ph type="title"/>
          </p:nvPr>
        </p:nvSpPr>
        <p:spPr/>
        <p:txBody>
          <a:bodyPr/>
          <a:lstStyle/>
          <a:p>
            <a:r>
              <a:rPr lang="en-US" dirty="0"/>
              <a:t>Executive summary</a:t>
            </a:r>
          </a:p>
        </p:txBody>
      </p:sp>
      <p:sp>
        <p:nvSpPr>
          <p:cNvPr id="3" name="Subtitle 2">
            <a:extLst>
              <a:ext uri="{FF2B5EF4-FFF2-40B4-BE49-F238E27FC236}">
                <a16:creationId xmlns:a16="http://schemas.microsoft.com/office/drawing/2014/main" id="{EDA7DEF7-65C1-DE17-3767-559386036128}"/>
              </a:ext>
            </a:extLst>
          </p:cNvPr>
          <p:cNvSpPr>
            <a:spLocks noGrp="1"/>
          </p:cNvSpPr>
          <p:nvPr>
            <p:ph type="subTitle" idx="1"/>
          </p:nvPr>
        </p:nvSpPr>
        <p:spPr>
          <a:xfrm>
            <a:off x="554736" y="1318966"/>
            <a:ext cx="11082528" cy="276999"/>
          </a:xfrm>
        </p:spPr>
        <p:txBody>
          <a:bodyPr/>
          <a:lstStyle/>
          <a:p>
            <a:endParaRPr lang="en-US"/>
          </a:p>
        </p:txBody>
      </p:sp>
      <p:sp>
        <p:nvSpPr>
          <p:cNvPr id="4" name="Text Placeholder 3">
            <a:extLst>
              <a:ext uri="{FF2B5EF4-FFF2-40B4-BE49-F238E27FC236}">
                <a16:creationId xmlns:a16="http://schemas.microsoft.com/office/drawing/2014/main" id="{F4AF6960-0278-1FCF-4A5E-1E9CEC4DDCAC}"/>
              </a:ext>
            </a:extLst>
          </p:cNvPr>
          <p:cNvSpPr>
            <a:spLocks noGrp="1"/>
          </p:cNvSpPr>
          <p:nvPr>
            <p:ph type="body" sz="quarter" idx="17"/>
          </p:nvPr>
        </p:nvSpPr>
        <p:spPr/>
        <p:txBody>
          <a:bodyPr/>
          <a:lstStyle/>
          <a:p>
            <a:endParaRPr lang="en-US"/>
          </a:p>
        </p:txBody>
      </p:sp>
      <p:sp>
        <p:nvSpPr>
          <p:cNvPr id="5" name="Freeform: Shape 8241">
            <a:extLst>
              <a:ext uri="{FF2B5EF4-FFF2-40B4-BE49-F238E27FC236}">
                <a16:creationId xmlns:a16="http://schemas.microsoft.com/office/drawing/2014/main" id="{748DB74A-6C36-74EB-F995-EF644B38CB2D}"/>
              </a:ext>
            </a:extLst>
          </p:cNvPr>
          <p:cNvSpPr/>
          <p:nvPr/>
        </p:nvSpPr>
        <p:spPr>
          <a:xfrm>
            <a:off x="554736" y="2859307"/>
            <a:ext cx="2220503" cy="2947726"/>
          </a:xfrm>
          <a:custGeom>
            <a:avLst/>
            <a:gdLst/>
            <a:ahLst/>
            <a:cxnLst>
              <a:cxn ang="3cd4">
                <a:pos x="hc" y="t"/>
              </a:cxn>
              <a:cxn ang="cd2">
                <a:pos x="l" y="vc"/>
              </a:cxn>
              <a:cxn ang="cd4">
                <a:pos x="hc" y="b"/>
              </a:cxn>
              <a:cxn ang="0">
                <a:pos x="r" y="vc"/>
              </a:cxn>
            </a:cxnLst>
            <a:rect l="l" t="t" r="r" b="b"/>
            <a:pathLst>
              <a:path w="1245" h="1245">
                <a:moveTo>
                  <a:pt x="0" y="0"/>
                </a:moveTo>
                <a:lnTo>
                  <a:pt x="0" y="0"/>
                </a:lnTo>
                <a:lnTo>
                  <a:pt x="0" y="1245"/>
                </a:lnTo>
                <a:lnTo>
                  <a:pt x="1245" y="1245"/>
                </a:lnTo>
                <a:lnTo>
                  <a:pt x="1245" y="1245"/>
                </a:lnTo>
                <a:lnTo>
                  <a:pt x="1245" y="0"/>
                </a:lnTo>
                <a:close/>
              </a:path>
            </a:pathLst>
          </a:custGeom>
          <a:solidFill>
            <a:schemeClr val="bg1">
              <a:lumMod val="95000"/>
            </a:schemeClr>
          </a:solidFill>
          <a:ln cap="flat">
            <a:noFill/>
            <a:prstDash val="solid"/>
          </a:ln>
          <a:effectLst/>
        </p:spPr>
        <p:txBody>
          <a:bodyPr vert="horz" wrap="square" lIns="72000" tIns="540000" rIns="72000" bIns="108000" anchor="t" anchorCtr="1" compatLnSpc="0"/>
          <a:lstStyle/>
          <a:p>
            <a:pPr algn="ctr" defTabSz="457200">
              <a:lnSpc>
                <a:spcPts val="1658"/>
              </a:lnSpc>
            </a:pPr>
            <a:r>
              <a:rPr lang="en-AU" sz="1600" b="1" dirty="0">
                <a:latin typeface="Arial" panose="020B0604020202020204" pitchFamily="34" charset="0"/>
                <a:ea typeface="Lato Light" panose="020F0502020204030203" pitchFamily="34" charset="0"/>
                <a:cs typeface="Arial" panose="020B0604020202020204" pitchFamily="34" charset="0"/>
              </a:rPr>
              <a:t>Problem/opportunity</a:t>
            </a:r>
          </a:p>
          <a:p>
            <a:pPr algn="ctr" defTabSz="457200">
              <a:lnSpc>
                <a:spcPts val="1658"/>
              </a:lnSpc>
            </a:pPr>
            <a:endParaRPr lang="en-AU" sz="1400" dirty="0">
              <a:latin typeface="Arial" panose="020B0604020202020204" pitchFamily="34" charset="0"/>
              <a:ea typeface="Lato Light" panose="020F0502020204030203" pitchFamily="34" charset="0"/>
              <a:cs typeface="Arial" panose="020B0604020202020204" pitchFamily="34" charset="0"/>
            </a:endParaRPr>
          </a:p>
          <a:p>
            <a:pPr algn="ctr" defTabSz="457200">
              <a:lnSpc>
                <a:spcPts val="1658"/>
              </a:lnSpc>
            </a:pPr>
            <a:r>
              <a:rPr lang="en-AU" sz="1400" dirty="0">
                <a:latin typeface="Arial" panose="020B0604020202020204" pitchFamily="34" charset="0"/>
                <a:ea typeface="Lato Light" panose="020F0502020204030203" pitchFamily="34" charset="0"/>
                <a:cs typeface="Arial" panose="020B0604020202020204" pitchFamily="34" charset="0"/>
              </a:rPr>
              <a:t>[Summarize the underlying problem or opportunity this business case is responding to]</a:t>
            </a:r>
          </a:p>
        </p:txBody>
      </p:sp>
      <p:sp>
        <p:nvSpPr>
          <p:cNvPr id="26" name="Freeform: Shape 8241">
            <a:extLst>
              <a:ext uri="{FF2B5EF4-FFF2-40B4-BE49-F238E27FC236}">
                <a16:creationId xmlns:a16="http://schemas.microsoft.com/office/drawing/2014/main" id="{1A02BCC4-46D3-FA76-5CE8-0BA7D61626EF}"/>
              </a:ext>
            </a:extLst>
          </p:cNvPr>
          <p:cNvSpPr/>
          <p:nvPr/>
        </p:nvSpPr>
        <p:spPr>
          <a:xfrm>
            <a:off x="3508744" y="2859307"/>
            <a:ext cx="2220503" cy="2947726"/>
          </a:xfrm>
          <a:custGeom>
            <a:avLst/>
            <a:gdLst/>
            <a:ahLst/>
            <a:cxnLst>
              <a:cxn ang="3cd4">
                <a:pos x="hc" y="t"/>
              </a:cxn>
              <a:cxn ang="cd2">
                <a:pos x="l" y="vc"/>
              </a:cxn>
              <a:cxn ang="cd4">
                <a:pos x="hc" y="b"/>
              </a:cxn>
              <a:cxn ang="0">
                <a:pos x="r" y="vc"/>
              </a:cxn>
            </a:cxnLst>
            <a:rect l="l" t="t" r="r" b="b"/>
            <a:pathLst>
              <a:path w="1245" h="1245">
                <a:moveTo>
                  <a:pt x="0" y="0"/>
                </a:moveTo>
                <a:lnTo>
                  <a:pt x="0" y="0"/>
                </a:lnTo>
                <a:lnTo>
                  <a:pt x="0" y="1245"/>
                </a:lnTo>
                <a:lnTo>
                  <a:pt x="1245" y="1245"/>
                </a:lnTo>
                <a:lnTo>
                  <a:pt x="1245" y="1245"/>
                </a:lnTo>
                <a:lnTo>
                  <a:pt x="1245" y="0"/>
                </a:lnTo>
                <a:close/>
              </a:path>
            </a:pathLst>
          </a:custGeom>
          <a:solidFill>
            <a:schemeClr val="bg1">
              <a:lumMod val="95000"/>
            </a:schemeClr>
          </a:solidFill>
          <a:ln cap="flat">
            <a:noFill/>
            <a:prstDash val="solid"/>
          </a:ln>
          <a:effectLst/>
        </p:spPr>
        <p:txBody>
          <a:bodyPr vert="horz" wrap="square" lIns="72000" tIns="540000" rIns="72000" bIns="108000" anchor="t" anchorCtr="1" compatLnSpc="0"/>
          <a:lstStyle/>
          <a:p>
            <a:pPr algn="ctr" defTabSz="457200">
              <a:lnSpc>
                <a:spcPts val="1658"/>
              </a:lnSpc>
            </a:pPr>
            <a:r>
              <a:rPr lang="en-AU" sz="1600" b="1" dirty="0">
                <a:latin typeface="Arial" panose="020B0604020202020204" pitchFamily="34" charset="0"/>
                <a:ea typeface="Lato Light" panose="020F0502020204030203" pitchFamily="34" charset="0"/>
                <a:cs typeface="Arial" panose="020B0604020202020204" pitchFamily="34" charset="0"/>
              </a:rPr>
              <a:t>Solution</a:t>
            </a:r>
          </a:p>
          <a:p>
            <a:pPr algn="ctr" defTabSz="457200">
              <a:lnSpc>
                <a:spcPts val="1658"/>
              </a:lnSpc>
            </a:pPr>
            <a:endParaRPr lang="en-AU" sz="1400" dirty="0">
              <a:latin typeface="Arial" panose="020B0604020202020204" pitchFamily="34" charset="0"/>
              <a:ea typeface="Lato Light" panose="020F0502020204030203" pitchFamily="34" charset="0"/>
              <a:cs typeface="Arial" panose="020B0604020202020204" pitchFamily="34" charset="0"/>
            </a:endParaRPr>
          </a:p>
          <a:p>
            <a:pPr algn="ctr" defTabSz="457200">
              <a:lnSpc>
                <a:spcPts val="1658"/>
              </a:lnSpc>
            </a:pPr>
            <a:r>
              <a:rPr lang="en-AU" sz="1400" dirty="0">
                <a:latin typeface="Arial" panose="020B0604020202020204" pitchFamily="34" charset="0"/>
                <a:ea typeface="Lato Light" panose="020F0502020204030203" pitchFamily="34" charset="0"/>
                <a:cs typeface="Arial" panose="020B0604020202020204" pitchFamily="34" charset="0"/>
              </a:rPr>
              <a:t>[Summarize the suggested solution to the problem / opportunity]</a:t>
            </a:r>
          </a:p>
        </p:txBody>
      </p:sp>
      <p:sp>
        <p:nvSpPr>
          <p:cNvPr id="27" name="Freeform: Shape 8241">
            <a:extLst>
              <a:ext uri="{FF2B5EF4-FFF2-40B4-BE49-F238E27FC236}">
                <a16:creationId xmlns:a16="http://schemas.microsoft.com/office/drawing/2014/main" id="{3618E085-E242-DB74-5082-796228E0A98B}"/>
              </a:ext>
            </a:extLst>
          </p:cNvPr>
          <p:cNvSpPr/>
          <p:nvPr/>
        </p:nvSpPr>
        <p:spPr>
          <a:xfrm>
            <a:off x="6462752" y="2859307"/>
            <a:ext cx="2220503" cy="2947726"/>
          </a:xfrm>
          <a:custGeom>
            <a:avLst/>
            <a:gdLst/>
            <a:ahLst/>
            <a:cxnLst>
              <a:cxn ang="3cd4">
                <a:pos x="hc" y="t"/>
              </a:cxn>
              <a:cxn ang="cd2">
                <a:pos x="l" y="vc"/>
              </a:cxn>
              <a:cxn ang="cd4">
                <a:pos x="hc" y="b"/>
              </a:cxn>
              <a:cxn ang="0">
                <a:pos x="r" y="vc"/>
              </a:cxn>
            </a:cxnLst>
            <a:rect l="l" t="t" r="r" b="b"/>
            <a:pathLst>
              <a:path w="1245" h="1245">
                <a:moveTo>
                  <a:pt x="0" y="0"/>
                </a:moveTo>
                <a:lnTo>
                  <a:pt x="0" y="0"/>
                </a:lnTo>
                <a:lnTo>
                  <a:pt x="0" y="1245"/>
                </a:lnTo>
                <a:lnTo>
                  <a:pt x="1245" y="1245"/>
                </a:lnTo>
                <a:lnTo>
                  <a:pt x="1245" y="1245"/>
                </a:lnTo>
                <a:lnTo>
                  <a:pt x="1245" y="0"/>
                </a:lnTo>
                <a:close/>
              </a:path>
            </a:pathLst>
          </a:custGeom>
          <a:solidFill>
            <a:schemeClr val="bg1">
              <a:lumMod val="95000"/>
            </a:schemeClr>
          </a:solidFill>
          <a:ln cap="flat">
            <a:noFill/>
            <a:prstDash val="solid"/>
          </a:ln>
          <a:effectLst/>
        </p:spPr>
        <p:txBody>
          <a:bodyPr vert="horz" wrap="square" lIns="72000" tIns="540000" rIns="72000" bIns="108000" anchor="t" anchorCtr="1" compatLnSpc="0"/>
          <a:lstStyle/>
          <a:p>
            <a:pPr algn="ctr" defTabSz="457200">
              <a:lnSpc>
                <a:spcPts val="1658"/>
              </a:lnSpc>
            </a:pPr>
            <a:r>
              <a:rPr lang="en-AU" sz="1600" b="1" dirty="0">
                <a:latin typeface="Arial" panose="020B0604020202020204" pitchFamily="34" charset="0"/>
                <a:ea typeface="Lato Light" panose="020F0502020204030203" pitchFamily="34" charset="0"/>
                <a:cs typeface="Arial" panose="020B0604020202020204" pitchFamily="34" charset="0"/>
              </a:rPr>
              <a:t>Outcomes </a:t>
            </a:r>
          </a:p>
          <a:p>
            <a:pPr algn="ctr" defTabSz="457200">
              <a:lnSpc>
                <a:spcPts val="1658"/>
              </a:lnSpc>
            </a:pPr>
            <a:endParaRPr lang="en-AU" sz="1400" dirty="0">
              <a:latin typeface="Arial" panose="020B0604020202020204" pitchFamily="34" charset="0"/>
              <a:ea typeface="Lato Light" panose="020F0502020204030203" pitchFamily="34" charset="0"/>
              <a:cs typeface="Arial" panose="020B0604020202020204" pitchFamily="34" charset="0"/>
            </a:endParaRPr>
          </a:p>
          <a:p>
            <a:pPr algn="ctr" defTabSz="457200">
              <a:lnSpc>
                <a:spcPts val="1658"/>
              </a:lnSpc>
            </a:pPr>
            <a:r>
              <a:rPr lang="en-AU" sz="1400" dirty="0">
                <a:latin typeface="Arial" panose="020B0604020202020204" pitchFamily="34" charset="0"/>
                <a:ea typeface="Lato Light" panose="020F0502020204030203" pitchFamily="34" charset="0"/>
                <a:cs typeface="Arial" panose="020B0604020202020204" pitchFamily="34" charset="0"/>
              </a:rPr>
              <a:t>[Summarize the outcomes and benefits that can expected from successfully addressing the problem / opportunity]</a:t>
            </a:r>
          </a:p>
        </p:txBody>
      </p:sp>
      <p:sp>
        <p:nvSpPr>
          <p:cNvPr id="28" name="Freeform: Shape 8241">
            <a:extLst>
              <a:ext uri="{FF2B5EF4-FFF2-40B4-BE49-F238E27FC236}">
                <a16:creationId xmlns:a16="http://schemas.microsoft.com/office/drawing/2014/main" id="{1157CB7A-8BCA-C9F0-20D9-7ED999677121}"/>
              </a:ext>
            </a:extLst>
          </p:cNvPr>
          <p:cNvSpPr/>
          <p:nvPr/>
        </p:nvSpPr>
        <p:spPr>
          <a:xfrm>
            <a:off x="9416761" y="2859307"/>
            <a:ext cx="2220503" cy="2947726"/>
          </a:xfrm>
          <a:custGeom>
            <a:avLst/>
            <a:gdLst/>
            <a:ahLst/>
            <a:cxnLst>
              <a:cxn ang="3cd4">
                <a:pos x="hc" y="t"/>
              </a:cxn>
              <a:cxn ang="cd2">
                <a:pos x="l" y="vc"/>
              </a:cxn>
              <a:cxn ang="cd4">
                <a:pos x="hc" y="b"/>
              </a:cxn>
              <a:cxn ang="0">
                <a:pos x="r" y="vc"/>
              </a:cxn>
            </a:cxnLst>
            <a:rect l="l" t="t" r="r" b="b"/>
            <a:pathLst>
              <a:path w="1245" h="1245">
                <a:moveTo>
                  <a:pt x="0" y="0"/>
                </a:moveTo>
                <a:lnTo>
                  <a:pt x="0" y="0"/>
                </a:lnTo>
                <a:lnTo>
                  <a:pt x="0" y="1245"/>
                </a:lnTo>
                <a:lnTo>
                  <a:pt x="1245" y="1245"/>
                </a:lnTo>
                <a:lnTo>
                  <a:pt x="1245" y="1245"/>
                </a:lnTo>
                <a:lnTo>
                  <a:pt x="1245" y="0"/>
                </a:lnTo>
                <a:close/>
              </a:path>
            </a:pathLst>
          </a:custGeom>
          <a:solidFill>
            <a:schemeClr val="bg1">
              <a:lumMod val="95000"/>
            </a:schemeClr>
          </a:solidFill>
          <a:ln cap="flat">
            <a:noFill/>
            <a:prstDash val="solid"/>
          </a:ln>
          <a:effectLst/>
        </p:spPr>
        <p:txBody>
          <a:bodyPr vert="horz" wrap="square" lIns="72000" tIns="540000" rIns="72000" bIns="108000" anchor="t" anchorCtr="1" compatLnSpc="0"/>
          <a:lstStyle/>
          <a:p>
            <a:pPr algn="ctr" defTabSz="457200">
              <a:lnSpc>
                <a:spcPts val="1658"/>
              </a:lnSpc>
            </a:pPr>
            <a:r>
              <a:rPr lang="en-AU" sz="1600" b="1" dirty="0">
                <a:latin typeface="Arial" panose="020B0604020202020204" pitchFamily="34" charset="0"/>
                <a:ea typeface="Lato Light" panose="020F0502020204030203" pitchFamily="34" charset="0"/>
                <a:cs typeface="Arial" panose="020B0604020202020204" pitchFamily="34" charset="0"/>
              </a:rPr>
              <a:t>Strategic rationale</a:t>
            </a:r>
          </a:p>
          <a:p>
            <a:pPr algn="ctr" defTabSz="457200">
              <a:lnSpc>
                <a:spcPts val="1658"/>
              </a:lnSpc>
            </a:pPr>
            <a:endParaRPr lang="en-AU" sz="1400" dirty="0">
              <a:latin typeface="Arial" panose="020B0604020202020204" pitchFamily="34" charset="0"/>
              <a:ea typeface="Lato Light" panose="020F0502020204030203" pitchFamily="34" charset="0"/>
              <a:cs typeface="Arial" panose="020B0604020202020204" pitchFamily="34" charset="0"/>
            </a:endParaRPr>
          </a:p>
          <a:p>
            <a:pPr algn="ctr" defTabSz="457200">
              <a:lnSpc>
                <a:spcPts val="1658"/>
              </a:lnSpc>
            </a:pPr>
            <a:r>
              <a:rPr lang="en-AU" sz="1400" dirty="0">
                <a:latin typeface="Arial" panose="020B0604020202020204" pitchFamily="34" charset="0"/>
                <a:ea typeface="Lato Light" panose="020F0502020204030203" pitchFamily="34" charset="0"/>
                <a:cs typeface="Arial" panose="020B0604020202020204" pitchFamily="34" charset="0"/>
              </a:rPr>
              <a:t>[Summarize the strategic rationale for addressing the problem / opportunity, including how this feeds into the overall company strategy]</a:t>
            </a:r>
          </a:p>
        </p:txBody>
      </p:sp>
      <p:sp>
        <p:nvSpPr>
          <p:cNvPr id="6" name="Freeform: Shape 8242">
            <a:extLst>
              <a:ext uri="{FF2B5EF4-FFF2-40B4-BE49-F238E27FC236}">
                <a16:creationId xmlns:a16="http://schemas.microsoft.com/office/drawing/2014/main" id="{89D0E58A-3B63-DF42-6209-EB3D6D253514}"/>
              </a:ext>
            </a:extLst>
          </p:cNvPr>
          <p:cNvSpPr/>
          <p:nvPr/>
        </p:nvSpPr>
        <p:spPr>
          <a:xfrm>
            <a:off x="1304987" y="2494287"/>
            <a:ext cx="720000" cy="720000"/>
          </a:xfrm>
          <a:custGeom>
            <a:avLst/>
            <a:gdLst/>
            <a:ahLst/>
            <a:cxnLst>
              <a:cxn ang="3cd4">
                <a:pos x="hc" y="t"/>
              </a:cxn>
              <a:cxn ang="cd2">
                <a:pos x="l" y="vc"/>
              </a:cxn>
              <a:cxn ang="cd4">
                <a:pos x="hc" y="b"/>
              </a:cxn>
              <a:cxn ang="0">
                <a:pos x="r" y="vc"/>
              </a:cxn>
            </a:cxnLst>
            <a:rect l="l" t="t" r="r" b="b"/>
            <a:pathLst>
              <a:path w="550" h="550">
                <a:moveTo>
                  <a:pt x="550" y="275"/>
                </a:moveTo>
                <a:cubicBezTo>
                  <a:pt x="550" y="426"/>
                  <a:pt x="427" y="550"/>
                  <a:pt x="275" y="550"/>
                </a:cubicBezTo>
                <a:cubicBezTo>
                  <a:pt x="123" y="550"/>
                  <a:pt x="0" y="426"/>
                  <a:pt x="0" y="275"/>
                </a:cubicBezTo>
                <a:cubicBezTo>
                  <a:pt x="0" y="123"/>
                  <a:pt x="123" y="0"/>
                  <a:pt x="275" y="0"/>
                </a:cubicBezTo>
                <a:cubicBezTo>
                  <a:pt x="427" y="0"/>
                  <a:pt x="550" y="123"/>
                  <a:pt x="550" y="275"/>
                </a:cubicBezTo>
                <a:close/>
              </a:path>
            </a:pathLst>
          </a:custGeom>
          <a:solidFill>
            <a:schemeClr val="accent1"/>
          </a:solidFill>
          <a:ln cap="flat">
            <a:noFill/>
            <a:prstDash val="solid"/>
          </a:ln>
          <a:effectLst/>
        </p:spPr>
        <p:txBody>
          <a:bodyPr vert="horz" wrap="none" lIns="36563" tIns="18281" rIns="36563" bIns="18281" anchor="ctr" anchorCtr="1" compatLnSpc="0"/>
          <a:lstStyle/>
          <a:p>
            <a:pPr algn="ctr" defTabSz="457200" hangingPunct="0">
              <a:defRPr/>
            </a:pPr>
            <a:r>
              <a:rPr lang="en-US" sz="2000" b="1" kern="0" dirty="0">
                <a:solidFill>
                  <a:schemeClr val="bg1"/>
                </a:solidFill>
                <a:latin typeface="Arial" panose="020B0604020202020204" pitchFamily="34" charset="0"/>
                <a:ea typeface="Arial Unicode MS" pitchFamily="2"/>
                <a:cs typeface="Arial" panose="020B0604020202020204" pitchFamily="34" charset="0"/>
              </a:rPr>
              <a:t>1</a:t>
            </a:r>
          </a:p>
        </p:txBody>
      </p:sp>
      <p:sp>
        <p:nvSpPr>
          <p:cNvPr id="12" name="Freeform: Shape 8543">
            <a:extLst>
              <a:ext uri="{FF2B5EF4-FFF2-40B4-BE49-F238E27FC236}">
                <a16:creationId xmlns:a16="http://schemas.microsoft.com/office/drawing/2014/main" id="{83316818-084B-6DFB-AE52-8CEF9B223899}"/>
              </a:ext>
            </a:extLst>
          </p:cNvPr>
          <p:cNvSpPr/>
          <p:nvPr/>
        </p:nvSpPr>
        <p:spPr>
          <a:xfrm>
            <a:off x="4258995" y="2494287"/>
            <a:ext cx="720000" cy="720000"/>
          </a:xfrm>
          <a:custGeom>
            <a:avLst/>
            <a:gdLst/>
            <a:ahLst/>
            <a:cxnLst>
              <a:cxn ang="3cd4">
                <a:pos x="hc" y="t"/>
              </a:cxn>
              <a:cxn ang="cd2">
                <a:pos x="l" y="vc"/>
              </a:cxn>
              <a:cxn ang="cd4">
                <a:pos x="hc" y="b"/>
              </a:cxn>
              <a:cxn ang="0">
                <a:pos x="r" y="vc"/>
              </a:cxn>
            </a:cxnLst>
            <a:rect l="l" t="t" r="r" b="b"/>
            <a:pathLst>
              <a:path w="550" h="549">
                <a:moveTo>
                  <a:pt x="550" y="275"/>
                </a:moveTo>
                <a:cubicBezTo>
                  <a:pt x="550" y="426"/>
                  <a:pt x="427" y="549"/>
                  <a:pt x="275" y="549"/>
                </a:cubicBezTo>
                <a:cubicBezTo>
                  <a:pt x="124" y="549"/>
                  <a:pt x="0" y="426"/>
                  <a:pt x="0" y="275"/>
                </a:cubicBezTo>
                <a:cubicBezTo>
                  <a:pt x="0" y="123"/>
                  <a:pt x="124" y="0"/>
                  <a:pt x="275" y="0"/>
                </a:cubicBezTo>
                <a:cubicBezTo>
                  <a:pt x="427" y="0"/>
                  <a:pt x="550" y="123"/>
                  <a:pt x="550" y="275"/>
                </a:cubicBezTo>
                <a:close/>
              </a:path>
            </a:pathLst>
          </a:custGeom>
          <a:solidFill>
            <a:schemeClr val="accent2"/>
          </a:solidFill>
          <a:ln cap="flat">
            <a:noFill/>
            <a:prstDash val="solid"/>
          </a:ln>
          <a:effectLst/>
        </p:spPr>
        <p:txBody>
          <a:bodyPr vert="horz" wrap="none" lIns="36563" tIns="18281" rIns="36563" bIns="18281" anchor="ctr" anchorCtr="1" compatLnSpc="0"/>
          <a:lstStyle/>
          <a:p>
            <a:pPr algn="ctr" defTabSz="457200" hangingPunct="0">
              <a:defRPr/>
            </a:pPr>
            <a:r>
              <a:rPr lang="en-US" sz="2000" b="1" kern="0" dirty="0">
                <a:solidFill>
                  <a:schemeClr val="bg1"/>
                </a:solidFill>
                <a:latin typeface="Arial" panose="020B0604020202020204" pitchFamily="34" charset="0"/>
                <a:cs typeface="Arial" panose="020B0604020202020204" pitchFamily="34" charset="0"/>
              </a:rPr>
              <a:t>2</a:t>
            </a:r>
          </a:p>
        </p:txBody>
      </p:sp>
      <p:sp>
        <p:nvSpPr>
          <p:cNvPr id="13" name="Freeform: Shape 8392">
            <a:extLst>
              <a:ext uri="{FF2B5EF4-FFF2-40B4-BE49-F238E27FC236}">
                <a16:creationId xmlns:a16="http://schemas.microsoft.com/office/drawing/2014/main" id="{0D9C83C9-0D73-53A1-8A4A-1B2334A21A89}"/>
              </a:ext>
            </a:extLst>
          </p:cNvPr>
          <p:cNvSpPr/>
          <p:nvPr/>
        </p:nvSpPr>
        <p:spPr>
          <a:xfrm>
            <a:off x="7213003" y="2494287"/>
            <a:ext cx="720000" cy="720000"/>
          </a:xfrm>
          <a:custGeom>
            <a:avLst/>
            <a:gdLst/>
            <a:ahLst/>
            <a:cxnLst>
              <a:cxn ang="3cd4">
                <a:pos x="hc" y="t"/>
              </a:cxn>
              <a:cxn ang="cd2">
                <a:pos x="l" y="vc"/>
              </a:cxn>
              <a:cxn ang="cd4">
                <a:pos x="hc" y="b"/>
              </a:cxn>
              <a:cxn ang="0">
                <a:pos x="r" y="vc"/>
              </a:cxn>
            </a:cxnLst>
            <a:rect l="l" t="t" r="r" b="b"/>
            <a:pathLst>
              <a:path w="550" h="549">
                <a:moveTo>
                  <a:pt x="550" y="274"/>
                </a:moveTo>
                <a:cubicBezTo>
                  <a:pt x="550" y="426"/>
                  <a:pt x="427" y="549"/>
                  <a:pt x="275" y="549"/>
                </a:cubicBezTo>
                <a:cubicBezTo>
                  <a:pt x="123" y="549"/>
                  <a:pt x="0" y="426"/>
                  <a:pt x="0" y="274"/>
                </a:cubicBezTo>
                <a:cubicBezTo>
                  <a:pt x="0" y="123"/>
                  <a:pt x="123" y="0"/>
                  <a:pt x="275" y="0"/>
                </a:cubicBezTo>
                <a:cubicBezTo>
                  <a:pt x="427" y="0"/>
                  <a:pt x="550" y="123"/>
                  <a:pt x="550" y="274"/>
                </a:cubicBezTo>
                <a:close/>
              </a:path>
            </a:pathLst>
          </a:custGeom>
          <a:solidFill>
            <a:schemeClr val="accent3"/>
          </a:solidFill>
          <a:ln cap="flat">
            <a:noFill/>
            <a:prstDash val="solid"/>
          </a:ln>
          <a:effectLst/>
        </p:spPr>
        <p:txBody>
          <a:bodyPr vert="horz" wrap="none" lIns="36563" tIns="18281" rIns="36563" bIns="18281" anchor="ctr" anchorCtr="1" compatLnSpc="0"/>
          <a:lstStyle/>
          <a:p>
            <a:pPr defTabSz="457200" hangingPunct="0">
              <a:defRPr/>
            </a:pPr>
            <a:r>
              <a:rPr lang="en-US" sz="2000" b="1" kern="0" dirty="0">
                <a:solidFill>
                  <a:schemeClr val="bg1"/>
                </a:solidFill>
                <a:latin typeface="Arial" panose="020B0604020202020204" pitchFamily="34" charset="0"/>
                <a:cs typeface="Arial" panose="020B0604020202020204" pitchFamily="34" charset="0"/>
              </a:rPr>
              <a:t>3</a:t>
            </a:r>
          </a:p>
        </p:txBody>
      </p:sp>
      <p:sp>
        <p:nvSpPr>
          <p:cNvPr id="22" name="Freeform: Shape 8392">
            <a:extLst>
              <a:ext uri="{FF2B5EF4-FFF2-40B4-BE49-F238E27FC236}">
                <a16:creationId xmlns:a16="http://schemas.microsoft.com/office/drawing/2014/main" id="{1A707109-F613-44D0-FE31-98B934E869CC}"/>
              </a:ext>
            </a:extLst>
          </p:cNvPr>
          <p:cNvSpPr/>
          <p:nvPr/>
        </p:nvSpPr>
        <p:spPr>
          <a:xfrm>
            <a:off x="10167012" y="2494287"/>
            <a:ext cx="720000" cy="720000"/>
          </a:xfrm>
          <a:custGeom>
            <a:avLst/>
            <a:gdLst/>
            <a:ahLst/>
            <a:cxnLst>
              <a:cxn ang="3cd4">
                <a:pos x="hc" y="t"/>
              </a:cxn>
              <a:cxn ang="cd2">
                <a:pos x="l" y="vc"/>
              </a:cxn>
              <a:cxn ang="cd4">
                <a:pos x="hc" y="b"/>
              </a:cxn>
              <a:cxn ang="0">
                <a:pos x="r" y="vc"/>
              </a:cxn>
            </a:cxnLst>
            <a:rect l="l" t="t" r="r" b="b"/>
            <a:pathLst>
              <a:path w="550" h="549">
                <a:moveTo>
                  <a:pt x="550" y="274"/>
                </a:moveTo>
                <a:cubicBezTo>
                  <a:pt x="550" y="426"/>
                  <a:pt x="427" y="549"/>
                  <a:pt x="275" y="549"/>
                </a:cubicBezTo>
                <a:cubicBezTo>
                  <a:pt x="123" y="549"/>
                  <a:pt x="0" y="426"/>
                  <a:pt x="0" y="274"/>
                </a:cubicBezTo>
                <a:cubicBezTo>
                  <a:pt x="0" y="123"/>
                  <a:pt x="123" y="0"/>
                  <a:pt x="275" y="0"/>
                </a:cubicBezTo>
                <a:cubicBezTo>
                  <a:pt x="427" y="0"/>
                  <a:pt x="550" y="123"/>
                  <a:pt x="550" y="274"/>
                </a:cubicBezTo>
                <a:close/>
              </a:path>
            </a:pathLst>
          </a:custGeom>
          <a:solidFill>
            <a:schemeClr val="accent4"/>
          </a:solidFill>
          <a:ln cap="flat">
            <a:noFill/>
            <a:prstDash val="solid"/>
          </a:ln>
          <a:effectLst/>
        </p:spPr>
        <p:txBody>
          <a:bodyPr vert="horz" wrap="none" lIns="36563" tIns="18281" rIns="36563" bIns="18281" anchor="ctr" anchorCtr="1" compatLnSpc="0"/>
          <a:lstStyle/>
          <a:p>
            <a:pPr defTabSz="457200" hangingPunct="0">
              <a:defRPr/>
            </a:pPr>
            <a:r>
              <a:rPr lang="en-US" sz="2000" b="1" kern="0" dirty="0">
                <a:solidFill>
                  <a:schemeClr val="bg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597432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78DD-1856-A45E-5F72-F1282730004D}"/>
              </a:ext>
            </a:extLst>
          </p:cNvPr>
          <p:cNvSpPr>
            <a:spLocks noGrp="1"/>
          </p:cNvSpPr>
          <p:nvPr>
            <p:ph type="title"/>
          </p:nvPr>
        </p:nvSpPr>
        <p:spPr/>
        <p:txBody>
          <a:bodyPr/>
          <a:lstStyle/>
          <a:p>
            <a:r>
              <a:rPr lang="en-US" dirty="0"/>
              <a:t>We have evaluated three options for [insert problem]</a:t>
            </a:r>
          </a:p>
        </p:txBody>
      </p:sp>
      <p:sp>
        <p:nvSpPr>
          <p:cNvPr id="4" name="Text Placeholder 3">
            <a:extLst>
              <a:ext uri="{FF2B5EF4-FFF2-40B4-BE49-F238E27FC236}">
                <a16:creationId xmlns:a16="http://schemas.microsoft.com/office/drawing/2014/main" id="{2BF2A215-90DC-28C3-3B21-9CD173AB1D5C}"/>
              </a:ext>
            </a:extLst>
          </p:cNvPr>
          <p:cNvSpPr>
            <a:spLocks noGrp="1"/>
          </p:cNvSpPr>
          <p:nvPr>
            <p:ph type="body" sz="quarter" idx="17"/>
          </p:nvPr>
        </p:nvSpPr>
        <p:spPr/>
        <p:txBody>
          <a:bodyPr/>
          <a:lstStyle/>
          <a:p>
            <a:endParaRPr lang="en-US"/>
          </a:p>
        </p:txBody>
      </p:sp>
      <p:sp>
        <p:nvSpPr>
          <p:cNvPr id="19" name="Rectangle 18">
            <a:extLst>
              <a:ext uri="{FF2B5EF4-FFF2-40B4-BE49-F238E27FC236}">
                <a16:creationId xmlns:a16="http://schemas.microsoft.com/office/drawing/2014/main" id="{93272507-6049-2382-6928-CD6269EEB15E}"/>
              </a:ext>
            </a:extLst>
          </p:cNvPr>
          <p:cNvSpPr/>
          <p:nvPr/>
        </p:nvSpPr>
        <p:spPr>
          <a:xfrm>
            <a:off x="554736" y="2493175"/>
            <a:ext cx="1694330" cy="135692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Main approach</a:t>
            </a:r>
          </a:p>
        </p:txBody>
      </p:sp>
      <p:sp>
        <p:nvSpPr>
          <p:cNvPr id="20" name="Rectangle 19">
            <a:extLst>
              <a:ext uri="{FF2B5EF4-FFF2-40B4-BE49-F238E27FC236}">
                <a16:creationId xmlns:a16="http://schemas.microsoft.com/office/drawing/2014/main" id="{B9C580E1-A410-CA33-67FF-2DCD73F097E6}"/>
              </a:ext>
            </a:extLst>
          </p:cNvPr>
          <p:cNvSpPr/>
          <p:nvPr/>
        </p:nvSpPr>
        <p:spPr>
          <a:xfrm>
            <a:off x="554736" y="3938647"/>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relevant dimension e.g., cost]</a:t>
            </a:r>
          </a:p>
        </p:txBody>
      </p:sp>
      <p:sp>
        <p:nvSpPr>
          <p:cNvPr id="21" name="Rectangle 20">
            <a:extLst>
              <a:ext uri="{FF2B5EF4-FFF2-40B4-BE49-F238E27FC236}">
                <a16:creationId xmlns:a16="http://schemas.microsoft.com/office/drawing/2014/main" id="{FDB7605E-451C-5508-4C6F-A16927153720}"/>
              </a:ext>
            </a:extLst>
          </p:cNvPr>
          <p:cNvSpPr/>
          <p:nvPr/>
        </p:nvSpPr>
        <p:spPr>
          <a:xfrm>
            <a:off x="554736" y="4567192"/>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2" name="Rectangle 21">
            <a:extLst>
              <a:ext uri="{FF2B5EF4-FFF2-40B4-BE49-F238E27FC236}">
                <a16:creationId xmlns:a16="http://schemas.microsoft.com/office/drawing/2014/main" id="{87ED4A6D-42F2-BFA8-E9F9-2F9E14AD1C48}"/>
              </a:ext>
            </a:extLst>
          </p:cNvPr>
          <p:cNvSpPr/>
          <p:nvPr/>
        </p:nvSpPr>
        <p:spPr>
          <a:xfrm>
            <a:off x="554736" y="5195737"/>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3" name="Rectangle 22">
            <a:extLst>
              <a:ext uri="{FF2B5EF4-FFF2-40B4-BE49-F238E27FC236}">
                <a16:creationId xmlns:a16="http://schemas.microsoft.com/office/drawing/2014/main" id="{E82AF84E-1D6B-E0A9-5B8A-F73724F0624D}"/>
              </a:ext>
            </a:extLst>
          </p:cNvPr>
          <p:cNvSpPr/>
          <p:nvPr/>
        </p:nvSpPr>
        <p:spPr>
          <a:xfrm>
            <a:off x="554736" y="5824282"/>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4" name="Rectangle 23">
            <a:extLst>
              <a:ext uri="{FF2B5EF4-FFF2-40B4-BE49-F238E27FC236}">
                <a16:creationId xmlns:a16="http://schemas.microsoft.com/office/drawing/2014/main" id="{A2671AFC-749B-3359-A0EE-9C32E5D27B88}"/>
              </a:ext>
            </a:extLst>
          </p:cNvPr>
          <p:cNvSpPr/>
          <p:nvPr/>
        </p:nvSpPr>
        <p:spPr>
          <a:xfrm>
            <a:off x="2576277" y="2479729"/>
            <a:ext cx="2883228" cy="1356927"/>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A]</a:t>
            </a:r>
          </a:p>
        </p:txBody>
      </p:sp>
      <p:sp>
        <p:nvSpPr>
          <p:cNvPr id="25" name="Rectangle 24">
            <a:extLst>
              <a:ext uri="{FF2B5EF4-FFF2-40B4-BE49-F238E27FC236}">
                <a16:creationId xmlns:a16="http://schemas.microsoft.com/office/drawing/2014/main" id="{D97C9724-BA1D-891D-CEA1-F9A8711C67AE}"/>
              </a:ext>
            </a:extLst>
          </p:cNvPr>
          <p:cNvSpPr/>
          <p:nvPr/>
        </p:nvSpPr>
        <p:spPr>
          <a:xfrm>
            <a:off x="2576277" y="392520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6" name="Rectangle 25">
            <a:extLst>
              <a:ext uri="{FF2B5EF4-FFF2-40B4-BE49-F238E27FC236}">
                <a16:creationId xmlns:a16="http://schemas.microsoft.com/office/drawing/2014/main" id="{0A59C62A-CE20-043B-96AD-4FEB53E4F125}"/>
              </a:ext>
            </a:extLst>
          </p:cNvPr>
          <p:cNvSpPr/>
          <p:nvPr/>
        </p:nvSpPr>
        <p:spPr>
          <a:xfrm>
            <a:off x="2576277" y="455374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7" name="Rectangle 26">
            <a:extLst>
              <a:ext uri="{FF2B5EF4-FFF2-40B4-BE49-F238E27FC236}">
                <a16:creationId xmlns:a16="http://schemas.microsoft.com/office/drawing/2014/main" id="{52CBBF1B-D700-2A94-5E93-46DE7B39DFB0}"/>
              </a:ext>
            </a:extLst>
          </p:cNvPr>
          <p:cNvSpPr/>
          <p:nvPr/>
        </p:nvSpPr>
        <p:spPr>
          <a:xfrm>
            <a:off x="2576277" y="518229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8" name="Rectangle 27">
            <a:extLst>
              <a:ext uri="{FF2B5EF4-FFF2-40B4-BE49-F238E27FC236}">
                <a16:creationId xmlns:a16="http://schemas.microsoft.com/office/drawing/2014/main" id="{2DF3A7CB-E845-5710-2896-9DFD2DFF3562}"/>
              </a:ext>
            </a:extLst>
          </p:cNvPr>
          <p:cNvSpPr/>
          <p:nvPr/>
        </p:nvSpPr>
        <p:spPr>
          <a:xfrm>
            <a:off x="2576277" y="581083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9" name="Rectangle 28">
            <a:extLst>
              <a:ext uri="{FF2B5EF4-FFF2-40B4-BE49-F238E27FC236}">
                <a16:creationId xmlns:a16="http://schemas.microsoft.com/office/drawing/2014/main" id="{4A3446DE-41EB-E86E-578A-0BDC90387620}"/>
              </a:ext>
            </a:extLst>
          </p:cNvPr>
          <p:cNvSpPr/>
          <p:nvPr/>
        </p:nvSpPr>
        <p:spPr>
          <a:xfrm>
            <a:off x="5665157" y="2479729"/>
            <a:ext cx="2883228" cy="1356927"/>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B]</a:t>
            </a:r>
          </a:p>
        </p:txBody>
      </p:sp>
      <p:sp>
        <p:nvSpPr>
          <p:cNvPr id="30" name="Rectangle 29">
            <a:extLst>
              <a:ext uri="{FF2B5EF4-FFF2-40B4-BE49-F238E27FC236}">
                <a16:creationId xmlns:a16="http://schemas.microsoft.com/office/drawing/2014/main" id="{F4CDAB5F-1E98-72E7-0EDC-E8B97563D22D}"/>
              </a:ext>
            </a:extLst>
          </p:cNvPr>
          <p:cNvSpPr/>
          <p:nvPr/>
        </p:nvSpPr>
        <p:spPr>
          <a:xfrm>
            <a:off x="5665157" y="392520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1" name="Rectangle 30">
            <a:extLst>
              <a:ext uri="{FF2B5EF4-FFF2-40B4-BE49-F238E27FC236}">
                <a16:creationId xmlns:a16="http://schemas.microsoft.com/office/drawing/2014/main" id="{1F698B6E-EC9F-EECD-A7DB-C6A33975B963}"/>
              </a:ext>
            </a:extLst>
          </p:cNvPr>
          <p:cNvSpPr/>
          <p:nvPr/>
        </p:nvSpPr>
        <p:spPr>
          <a:xfrm>
            <a:off x="5665157" y="455374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2" name="Rectangle 31">
            <a:extLst>
              <a:ext uri="{FF2B5EF4-FFF2-40B4-BE49-F238E27FC236}">
                <a16:creationId xmlns:a16="http://schemas.microsoft.com/office/drawing/2014/main" id="{A40FB7D0-B16E-0A73-CA2C-D03401D4EF3A}"/>
              </a:ext>
            </a:extLst>
          </p:cNvPr>
          <p:cNvSpPr/>
          <p:nvPr/>
        </p:nvSpPr>
        <p:spPr>
          <a:xfrm>
            <a:off x="5665157" y="518229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3" name="Rectangle 32">
            <a:extLst>
              <a:ext uri="{FF2B5EF4-FFF2-40B4-BE49-F238E27FC236}">
                <a16:creationId xmlns:a16="http://schemas.microsoft.com/office/drawing/2014/main" id="{A09C7A07-1559-04C0-33A4-FABADFCCEA7F}"/>
              </a:ext>
            </a:extLst>
          </p:cNvPr>
          <p:cNvSpPr/>
          <p:nvPr/>
        </p:nvSpPr>
        <p:spPr>
          <a:xfrm>
            <a:off x="5665157" y="581083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4" name="Rectangle 33">
            <a:extLst>
              <a:ext uri="{FF2B5EF4-FFF2-40B4-BE49-F238E27FC236}">
                <a16:creationId xmlns:a16="http://schemas.microsoft.com/office/drawing/2014/main" id="{A4269D56-7138-A041-64B2-A4EC1AB04603}"/>
              </a:ext>
            </a:extLst>
          </p:cNvPr>
          <p:cNvSpPr/>
          <p:nvPr/>
        </p:nvSpPr>
        <p:spPr>
          <a:xfrm>
            <a:off x="8754036" y="2479729"/>
            <a:ext cx="2883228" cy="1356927"/>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C]</a:t>
            </a:r>
          </a:p>
        </p:txBody>
      </p:sp>
      <p:sp>
        <p:nvSpPr>
          <p:cNvPr id="35" name="Rectangle 34">
            <a:extLst>
              <a:ext uri="{FF2B5EF4-FFF2-40B4-BE49-F238E27FC236}">
                <a16:creationId xmlns:a16="http://schemas.microsoft.com/office/drawing/2014/main" id="{C4268D90-888C-3B92-7898-D09A56358262}"/>
              </a:ext>
            </a:extLst>
          </p:cNvPr>
          <p:cNvSpPr/>
          <p:nvPr/>
        </p:nvSpPr>
        <p:spPr>
          <a:xfrm>
            <a:off x="8754036" y="392520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6" name="Rectangle 35">
            <a:extLst>
              <a:ext uri="{FF2B5EF4-FFF2-40B4-BE49-F238E27FC236}">
                <a16:creationId xmlns:a16="http://schemas.microsoft.com/office/drawing/2014/main" id="{E6F8871C-50E7-3A6B-A1BB-6407FB029D5F}"/>
              </a:ext>
            </a:extLst>
          </p:cNvPr>
          <p:cNvSpPr/>
          <p:nvPr/>
        </p:nvSpPr>
        <p:spPr>
          <a:xfrm>
            <a:off x="8754036" y="455374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7" name="Rectangle 36">
            <a:extLst>
              <a:ext uri="{FF2B5EF4-FFF2-40B4-BE49-F238E27FC236}">
                <a16:creationId xmlns:a16="http://schemas.microsoft.com/office/drawing/2014/main" id="{5B9652F3-5CB8-E8D3-133F-6CAF52FA2F81}"/>
              </a:ext>
            </a:extLst>
          </p:cNvPr>
          <p:cNvSpPr/>
          <p:nvPr/>
        </p:nvSpPr>
        <p:spPr>
          <a:xfrm>
            <a:off x="8754036" y="518229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8" name="Rectangle 37">
            <a:extLst>
              <a:ext uri="{FF2B5EF4-FFF2-40B4-BE49-F238E27FC236}">
                <a16:creationId xmlns:a16="http://schemas.microsoft.com/office/drawing/2014/main" id="{9BA8A55B-DBFD-0740-0475-15414957D674}"/>
              </a:ext>
            </a:extLst>
          </p:cNvPr>
          <p:cNvSpPr/>
          <p:nvPr/>
        </p:nvSpPr>
        <p:spPr>
          <a:xfrm>
            <a:off x="8754036" y="581083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cxnSp>
        <p:nvCxnSpPr>
          <p:cNvPr id="40" name="Straight Connector 39">
            <a:extLst>
              <a:ext uri="{FF2B5EF4-FFF2-40B4-BE49-F238E27FC236}">
                <a16:creationId xmlns:a16="http://schemas.microsoft.com/office/drawing/2014/main" id="{A0639CD5-3DD8-F561-CE93-EC4BD6FD75D7}"/>
              </a:ext>
            </a:extLst>
          </p:cNvPr>
          <p:cNvCxnSpPr>
            <a:cxnSpLocks/>
          </p:cNvCxnSpPr>
          <p:nvPr/>
        </p:nvCxnSpPr>
        <p:spPr>
          <a:xfrm>
            <a:off x="2576277"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CC3C5F-F334-6DFB-5199-14DF28F1A6C2}"/>
              </a:ext>
            </a:extLst>
          </p:cNvPr>
          <p:cNvCxnSpPr>
            <a:cxnSpLocks/>
          </p:cNvCxnSpPr>
          <p:nvPr/>
        </p:nvCxnSpPr>
        <p:spPr>
          <a:xfrm>
            <a:off x="5665157"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C45B68-4C4C-8AAB-C507-2E8810E03AFD}"/>
              </a:ext>
            </a:extLst>
          </p:cNvPr>
          <p:cNvCxnSpPr>
            <a:cxnSpLocks/>
          </p:cNvCxnSpPr>
          <p:nvPr/>
        </p:nvCxnSpPr>
        <p:spPr>
          <a:xfrm>
            <a:off x="8754036"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F0FE396-1C8B-13DE-0E1C-DE6B855F9FBA}"/>
              </a:ext>
            </a:extLst>
          </p:cNvPr>
          <p:cNvSpPr txBox="1"/>
          <p:nvPr/>
        </p:nvSpPr>
        <p:spPr>
          <a:xfrm>
            <a:off x="286642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44" name="TextBox 43">
            <a:extLst>
              <a:ext uri="{FF2B5EF4-FFF2-40B4-BE49-F238E27FC236}">
                <a16:creationId xmlns:a16="http://schemas.microsoft.com/office/drawing/2014/main" id="{4EAE3B39-59F6-4151-487F-A0C194965E39}"/>
              </a:ext>
            </a:extLst>
          </p:cNvPr>
          <p:cNvSpPr txBox="1"/>
          <p:nvPr/>
        </p:nvSpPr>
        <p:spPr>
          <a:xfrm>
            <a:off x="595530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45" name="TextBox 44">
            <a:extLst>
              <a:ext uri="{FF2B5EF4-FFF2-40B4-BE49-F238E27FC236}">
                <a16:creationId xmlns:a16="http://schemas.microsoft.com/office/drawing/2014/main" id="{4709BE54-5737-5719-093A-079F38627FB7}"/>
              </a:ext>
            </a:extLst>
          </p:cNvPr>
          <p:cNvSpPr txBox="1"/>
          <p:nvPr/>
        </p:nvSpPr>
        <p:spPr>
          <a:xfrm>
            <a:off x="904418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46" name="Oval 45">
            <a:extLst>
              <a:ext uri="{FF2B5EF4-FFF2-40B4-BE49-F238E27FC236}">
                <a16:creationId xmlns:a16="http://schemas.microsoft.com/office/drawing/2014/main" id="{2055C282-13AB-4B1D-4A73-C68ABEC9407F}"/>
              </a:ext>
            </a:extLst>
          </p:cNvPr>
          <p:cNvSpPr/>
          <p:nvPr/>
        </p:nvSpPr>
        <p:spPr>
          <a:xfrm>
            <a:off x="383789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47" name="Oval 46">
            <a:extLst>
              <a:ext uri="{FF2B5EF4-FFF2-40B4-BE49-F238E27FC236}">
                <a16:creationId xmlns:a16="http://schemas.microsoft.com/office/drawing/2014/main" id="{EFF1DA1E-CB9E-713C-C9EB-B0CE92F23C3C}"/>
              </a:ext>
            </a:extLst>
          </p:cNvPr>
          <p:cNvSpPr/>
          <p:nvPr/>
        </p:nvSpPr>
        <p:spPr>
          <a:xfrm>
            <a:off x="692677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48" name="Oval 47">
            <a:extLst>
              <a:ext uri="{FF2B5EF4-FFF2-40B4-BE49-F238E27FC236}">
                <a16:creationId xmlns:a16="http://schemas.microsoft.com/office/drawing/2014/main" id="{EF17211C-47B1-5728-D5C0-4B860C7FA8F6}"/>
              </a:ext>
            </a:extLst>
          </p:cNvPr>
          <p:cNvSpPr/>
          <p:nvPr/>
        </p:nvSpPr>
        <p:spPr>
          <a:xfrm>
            <a:off x="1001565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Tree>
    <p:extLst>
      <p:ext uri="{BB962C8B-B14F-4D97-AF65-F5344CB8AC3E}">
        <p14:creationId xmlns:p14="http://schemas.microsoft.com/office/powerpoint/2010/main" val="2786120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30F3619-F8F0-A8F6-ABD7-E7BC929846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7" imgW="351" imgH="360" progId="TCLayout.ActiveDocument.1">
                  <p:embed/>
                </p:oleObj>
              </mc:Choice>
              <mc:Fallback>
                <p:oleObj name="think-cell Slide" r:id="rId57" imgW="351" imgH="360" progId="TCLayout.ActiveDocument.1">
                  <p:embed/>
                  <p:pic>
                    <p:nvPicPr>
                      <p:cNvPr id="7" name="think-cell data - do not delete" hidden="1">
                        <a:extLst>
                          <a:ext uri="{FF2B5EF4-FFF2-40B4-BE49-F238E27FC236}">
                            <a16:creationId xmlns:a16="http://schemas.microsoft.com/office/drawing/2014/main" id="{F30F3619-F8F0-A8F6-ABD7-E7BC929846D2}"/>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67778DD-1856-A45E-5F72-F1282730004D}"/>
              </a:ext>
            </a:extLst>
          </p:cNvPr>
          <p:cNvSpPr>
            <a:spLocks noGrp="1"/>
          </p:cNvSpPr>
          <p:nvPr>
            <p:ph type="title"/>
          </p:nvPr>
        </p:nvSpPr>
        <p:spPr>
          <a:xfrm>
            <a:off x="554736" y="355092"/>
            <a:ext cx="11082528" cy="731520"/>
          </a:xfrm>
        </p:spPr>
        <p:txBody>
          <a:bodyPr vert="horz"/>
          <a:lstStyle/>
          <a:p>
            <a:r>
              <a:rPr lang="en-US" dirty="0"/>
              <a:t>Based on this, we recommend moving forward with option [insert]</a:t>
            </a:r>
          </a:p>
        </p:txBody>
      </p:sp>
      <p:sp>
        <p:nvSpPr>
          <p:cNvPr id="10" name="Text Placeholder 9">
            <a:extLst>
              <a:ext uri="{FF2B5EF4-FFF2-40B4-BE49-F238E27FC236}">
                <a16:creationId xmlns:a16="http://schemas.microsoft.com/office/drawing/2014/main" id="{9379DCF2-A5AD-E99F-B41C-01E3445948D3}"/>
              </a:ext>
            </a:extLst>
          </p:cNvPr>
          <p:cNvSpPr>
            <a:spLocks noGrp="1"/>
          </p:cNvSpPr>
          <p:nvPr>
            <p:ph type="body" sz="quarter" idx="17"/>
          </p:nvPr>
        </p:nvSpPr>
        <p:spPr/>
        <p:txBody>
          <a:bodyPr/>
          <a:lstStyle/>
          <a:p>
            <a:endParaRPr lang="en-US"/>
          </a:p>
        </p:txBody>
      </p:sp>
      <p:sp>
        <p:nvSpPr>
          <p:cNvPr id="21" name="Rectangle 20">
            <a:extLst>
              <a:ext uri="{FF2B5EF4-FFF2-40B4-BE49-F238E27FC236}">
                <a16:creationId xmlns:a16="http://schemas.microsoft.com/office/drawing/2014/main" id="{FDB7605E-451C-5508-4C6F-A16927153720}"/>
              </a:ext>
            </a:extLst>
          </p:cNvPr>
          <p:cNvSpPr/>
          <p:nvPr/>
        </p:nvSpPr>
        <p:spPr>
          <a:xfrm>
            <a:off x="554736" y="380114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2" name="Rectangle 21">
            <a:extLst>
              <a:ext uri="{FF2B5EF4-FFF2-40B4-BE49-F238E27FC236}">
                <a16:creationId xmlns:a16="http://schemas.microsoft.com/office/drawing/2014/main" id="{87ED4A6D-42F2-BFA8-E9F9-2F9E14AD1C48}"/>
              </a:ext>
            </a:extLst>
          </p:cNvPr>
          <p:cNvSpPr/>
          <p:nvPr/>
        </p:nvSpPr>
        <p:spPr>
          <a:xfrm>
            <a:off x="554736" y="463227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3" name="Rectangle 22">
            <a:extLst>
              <a:ext uri="{FF2B5EF4-FFF2-40B4-BE49-F238E27FC236}">
                <a16:creationId xmlns:a16="http://schemas.microsoft.com/office/drawing/2014/main" id="{E82AF84E-1D6B-E0A9-5B8A-F73724F0624D}"/>
              </a:ext>
            </a:extLst>
          </p:cNvPr>
          <p:cNvSpPr/>
          <p:nvPr/>
        </p:nvSpPr>
        <p:spPr>
          <a:xfrm>
            <a:off x="554736" y="546340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77" name="object 143">
            <a:extLst>
              <a:ext uri="{FF2B5EF4-FFF2-40B4-BE49-F238E27FC236}">
                <a16:creationId xmlns:a16="http://schemas.microsoft.com/office/drawing/2014/main" id="{564EFA35-9D2C-04C0-B063-72196BC1CB56}"/>
              </a:ext>
            </a:extLst>
          </p:cNvPr>
          <p:cNvSpPr/>
          <p:nvPr/>
        </p:nvSpPr>
        <p:spPr>
          <a:xfrm>
            <a:off x="1324776" y="1592696"/>
            <a:ext cx="569259" cy="67235"/>
          </a:xfrm>
          <a:custGeom>
            <a:avLst/>
            <a:gdLst/>
            <a:ahLst/>
            <a:cxnLst/>
            <a:rect l="l" t="t" r="r" b="b"/>
            <a:pathLst>
              <a:path w="645159" h="76200">
                <a:moveTo>
                  <a:pt x="76200" y="33527"/>
                </a:moveTo>
                <a:lnTo>
                  <a:pt x="76200" y="0"/>
                </a:lnTo>
                <a:lnTo>
                  <a:pt x="0" y="38100"/>
                </a:lnTo>
                <a:lnTo>
                  <a:pt x="58674" y="67437"/>
                </a:lnTo>
                <a:lnTo>
                  <a:pt x="58674" y="38100"/>
                </a:lnTo>
                <a:lnTo>
                  <a:pt x="60198" y="35051"/>
                </a:lnTo>
                <a:lnTo>
                  <a:pt x="63246" y="33527"/>
                </a:lnTo>
                <a:lnTo>
                  <a:pt x="76200" y="33527"/>
                </a:lnTo>
                <a:close/>
              </a:path>
              <a:path w="645159" h="76200">
                <a:moveTo>
                  <a:pt x="585977" y="38100"/>
                </a:moveTo>
                <a:lnTo>
                  <a:pt x="584453" y="35051"/>
                </a:lnTo>
                <a:lnTo>
                  <a:pt x="580644" y="33527"/>
                </a:lnTo>
                <a:lnTo>
                  <a:pt x="63246" y="33527"/>
                </a:lnTo>
                <a:lnTo>
                  <a:pt x="60198" y="35051"/>
                </a:lnTo>
                <a:lnTo>
                  <a:pt x="58674" y="38100"/>
                </a:lnTo>
                <a:lnTo>
                  <a:pt x="60198" y="41909"/>
                </a:lnTo>
                <a:lnTo>
                  <a:pt x="63246" y="42672"/>
                </a:lnTo>
                <a:lnTo>
                  <a:pt x="580644" y="42672"/>
                </a:lnTo>
                <a:lnTo>
                  <a:pt x="584453" y="41909"/>
                </a:lnTo>
                <a:lnTo>
                  <a:pt x="585977" y="38100"/>
                </a:lnTo>
                <a:close/>
              </a:path>
              <a:path w="645159" h="76200">
                <a:moveTo>
                  <a:pt x="76200" y="76200"/>
                </a:moveTo>
                <a:lnTo>
                  <a:pt x="76200" y="42672"/>
                </a:lnTo>
                <a:lnTo>
                  <a:pt x="63246" y="42672"/>
                </a:lnTo>
                <a:lnTo>
                  <a:pt x="60198" y="41909"/>
                </a:lnTo>
                <a:lnTo>
                  <a:pt x="58674" y="38100"/>
                </a:lnTo>
                <a:lnTo>
                  <a:pt x="58674" y="67437"/>
                </a:lnTo>
                <a:lnTo>
                  <a:pt x="76200" y="76200"/>
                </a:lnTo>
                <a:close/>
              </a:path>
              <a:path w="645159" h="76200">
                <a:moveTo>
                  <a:pt x="644651" y="38100"/>
                </a:moveTo>
                <a:lnTo>
                  <a:pt x="568451" y="0"/>
                </a:lnTo>
                <a:lnTo>
                  <a:pt x="568451" y="33527"/>
                </a:lnTo>
                <a:lnTo>
                  <a:pt x="580644" y="33527"/>
                </a:lnTo>
                <a:lnTo>
                  <a:pt x="584453" y="35051"/>
                </a:lnTo>
                <a:lnTo>
                  <a:pt x="585977" y="38100"/>
                </a:lnTo>
                <a:lnTo>
                  <a:pt x="585977" y="67437"/>
                </a:lnTo>
                <a:lnTo>
                  <a:pt x="644651" y="38100"/>
                </a:lnTo>
                <a:close/>
              </a:path>
              <a:path w="645159" h="76200">
                <a:moveTo>
                  <a:pt x="585977" y="67437"/>
                </a:moveTo>
                <a:lnTo>
                  <a:pt x="585977" y="38100"/>
                </a:lnTo>
                <a:lnTo>
                  <a:pt x="584453" y="41909"/>
                </a:lnTo>
                <a:lnTo>
                  <a:pt x="580644" y="42672"/>
                </a:lnTo>
                <a:lnTo>
                  <a:pt x="568451" y="42672"/>
                </a:lnTo>
                <a:lnTo>
                  <a:pt x="568451" y="76200"/>
                </a:lnTo>
                <a:lnTo>
                  <a:pt x="585977" y="67437"/>
                </a:lnTo>
                <a:close/>
              </a:path>
            </a:pathLst>
          </a:custGeom>
          <a:solidFill>
            <a:srgbClr val="808080"/>
          </a:solidFill>
        </p:spPr>
        <p:txBody>
          <a:bodyPr wrap="square" lIns="0" tIns="0" rIns="0" bIns="0" rtlCol="0"/>
          <a:lstStyle/>
          <a:p>
            <a:endParaRPr sz="1588">
              <a:cs typeface="Arial" panose="020B0604020202020204" pitchFamily="34" charset="0"/>
            </a:endParaRPr>
          </a:p>
        </p:txBody>
      </p:sp>
      <p:sp>
        <p:nvSpPr>
          <p:cNvPr id="278" name="object 144">
            <a:extLst>
              <a:ext uri="{FF2B5EF4-FFF2-40B4-BE49-F238E27FC236}">
                <a16:creationId xmlns:a16="http://schemas.microsoft.com/office/drawing/2014/main" id="{25C5C1D9-4222-BEFB-F144-C0117FF5D1F3}"/>
              </a:ext>
            </a:extLst>
          </p:cNvPr>
          <p:cNvSpPr txBox="1"/>
          <p:nvPr/>
        </p:nvSpPr>
        <p:spPr>
          <a:xfrm>
            <a:off x="560367" y="1543712"/>
            <a:ext cx="388952" cy="165204"/>
          </a:xfrm>
          <a:prstGeom prst="rect">
            <a:avLst/>
          </a:prstGeom>
        </p:spPr>
        <p:txBody>
          <a:bodyPr vert="horz" wrap="square" lIns="0" tIns="11206" rIns="0" bIns="0" rtlCol="0">
            <a:spAutoFit/>
          </a:bodyPr>
          <a:lstStyle/>
          <a:p>
            <a:pPr marL="11206">
              <a:spcBef>
                <a:spcPts val="88"/>
              </a:spcBef>
            </a:pPr>
            <a:r>
              <a:rPr sz="1000" spc="-9" dirty="0">
                <a:cs typeface="Arial" panose="020B0604020202020204" pitchFamily="34" charset="0"/>
              </a:rPr>
              <a:t>Worse</a:t>
            </a:r>
            <a:endParaRPr sz="1000" dirty="0">
              <a:cs typeface="Arial" panose="020B0604020202020204" pitchFamily="34" charset="0"/>
            </a:endParaRPr>
          </a:p>
        </p:txBody>
      </p:sp>
      <p:sp>
        <p:nvSpPr>
          <p:cNvPr id="279" name="object 145">
            <a:extLst>
              <a:ext uri="{FF2B5EF4-FFF2-40B4-BE49-F238E27FC236}">
                <a16:creationId xmlns:a16="http://schemas.microsoft.com/office/drawing/2014/main" id="{C9D386FD-A3B9-1EB2-BFEF-4CFD26271584}"/>
              </a:ext>
            </a:extLst>
          </p:cNvPr>
          <p:cNvSpPr txBox="1"/>
          <p:nvPr/>
        </p:nvSpPr>
        <p:spPr>
          <a:xfrm>
            <a:off x="2343174" y="1543712"/>
            <a:ext cx="360000" cy="165204"/>
          </a:xfrm>
          <a:prstGeom prst="rect">
            <a:avLst/>
          </a:prstGeom>
        </p:spPr>
        <p:txBody>
          <a:bodyPr vert="horz" wrap="square" lIns="0" tIns="11206" rIns="0" bIns="0" rtlCol="0">
            <a:spAutoFit/>
          </a:bodyPr>
          <a:lstStyle/>
          <a:p>
            <a:pPr marL="11206">
              <a:spcBef>
                <a:spcPts val="88"/>
              </a:spcBef>
            </a:pPr>
            <a:r>
              <a:rPr sz="1000" spc="-9" dirty="0">
                <a:cs typeface="Arial" panose="020B0604020202020204" pitchFamily="34" charset="0"/>
              </a:rPr>
              <a:t>Better</a:t>
            </a:r>
            <a:endParaRPr sz="1000">
              <a:cs typeface="Arial" panose="020B0604020202020204" pitchFamily="34" charset="0"/>
            </a:endParaRPr>
          </a:p>
        </p:txBody>
      </p:sp>
      <p:sp>
        <p:nvSpPr>
          <p:cNvPr id="15" name="Rectangle 14">
            <a:extLst>
              <a:ext uri="{FF2B5EF4-FFF2-40B4-BE49-F238E27FC236}">
                <a16:creationId xmlns:a16="http://schemas.microsoft.com/office/drawing/2014/main" id="{DE04BDA4-9461-56C7-FC33-5360A1E2EF3A}"/>
              </a:ext>
            </a:extLst>
          </p:cNvPr>
          <p:cNvSpPr/>
          <p:nvPr/>
        </p:nvSpPr>
        <p:spPr>
          <a:xfrm>
            <a:off x="554736" y="297001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relevant dimension e.g., cost]</a:t>
            </a:r>
          </a:p>
        </p:txBody>
      </p:sp>
      <p:sp>
        <p:nvSpPr>
          <p:cNvPr id="16" name="Rectangle 15">
            <a:extLst>
              <a:ext uri="{FF2B5EF4-FFF2-40B4-BE49-F238E27FC236}">
                <a16:creationId xmlns:a16="http://schemas.microsoft.com/office/drawing/2014/main" id="{7790AA60-37FD-CD19-CF16-EAED9314A1B9}"/>
              </a:ext>
            </a:extLst>
          </p:cNvPr>
          <p:cNvSpPr/>
          <p:nvPr/>
        </p:nvSpPr>
        <p:spPr>
          <a:xfrm>
            <a:off x="4740335"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cxnSp>
        <p:nvCxnSpPr>
          <p:cNvPr id="17" name="Straight Connector 16">
            <a:extLst>
              <a:ext uri="{FF2B5EF4-FFF2-40B4-BE49-F238E27FC236}">
                <a16:creationId xmlns:a16="http://schemas.microsoft.com/office/drawing/2014/main" id="{B43377A1-E741-4D93-F2F3-C8DC2679E963}"/>
              </a:ext>
            </a:extLst>
          </p:cNvPr>
          <p:cNvCxnSpPr>
            <a:cxnSpLocks/>
          </p:cNvCxnSpPr>
          <p:nvPr/>
        </p:nvCxnSpPr>
        <p:spPr>
          <a:xfrm>
            <a:off x="4740335"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8BBA090-3A1C-AF5B-3D5D-69E8622B6A1D}"/>
              </a:ext>
            </a:extLst>
          </p:cNvPr>
          <p:cNvCxnSpPr>
            <a:cxnSpLocks/>
          </p:cNvCxnSpPr>
          <p:nvPr/>
        </p:nvCxnSpPr>
        <p:spPr>
          <a:xfrm>
            <a:off x="7090011"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1568DBB-355C-63A1-867E-692B91B35E9B}"/>
              </a:ext>
            </a:extLst>
          </p:cNvPr>
          <p:cNvCxnSpPr>
            <a:cxnSpLocks/>
          </p:cNvCxnSpPr>
          <p:nvPr/>
        </p:nvCxnSpPr>
        <p:spPr>
          <a:xfrm>
            <a:off x="9439684"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2D9724-5EE1-23A3-8E89-6720EE95E023}"/>
              </a:ext>
            </a:extLst>
          </p:cNvPr>
          <p:cNvSpPr txBox="1"/>
          <p:nvPr/>
        </p:nvSpPr>
        <p:spPr>
          <a:xfrm>
            <a:off x="4740335"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26" name="TextBox 25">
            <a:extLst>
              <a:ext uri="{FF2B5EF4-FFF2-40B4-BE49-F238E27FC236}">
                <a16:creationId xmlns:a16="http://schemas.microsoft.com/office/drawing/2014/main" id="{F9041C52-D0F2-6A38-1DC0-1BB3E483C90F}"/>
              </a:ext>
            </a:extLst>
          </p:cNvPr>
          <p:cNvSpPr txBox="1"/>
          <p:nvPr/>
        </p:nvSpPr>
        <p:spPr>
          <a:xfrm>
            <a:off x="7090010"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27" name="TextBox 26">
            <a:extLst>
              <a:ext uri="{FF2B5EF4-FFF2-40B4-BE49-F238E27FC236}">
                <a16:creationId xmlns:a16="http://schemas.microsoft.com/office/drawing/2014/main" id="{E4567BCB-1F9C-F09A-4286-0FF7D590FF5E}"/>
              </a:ext>
            </a:extLst>
          </p:cNvPr>
          <p:cNvSpPr txBox="1"/>
          <p:nvPr/>
        </p:nvSpPr>
        <p:spPr>
          <a:xfrm>
            <a:off x="9439683"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28" name="Oval 27">
            <a:extLst>
              <a:ext uri="{FF2B5EF4-FFF2-40B4-BE49-F238E27FC236}">
                <a16:creationId xmlns:a16="http://schemas.microsoft.com/office/drawing/2014/main" id="{FD9DFC22-E9A2-4C0D-C52D-D00FA299A4E4}"/>
              </a:ext>
            </a:extLst>
          </p:cNvPr>
          <p:cNvSpPr/>
          <p:nvPr/>
        </p:nvSpPr>
        <p:spPr>
          <a:xfrm>
            <a:off x="5664376"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29" name="Oval 28">
            <a:extLst>
              <a:ext uri="{FF2B5EF4-FFF2-40B4-BE49-F238E27FC236}">
                <a16:creationId xmlns:a16="http://schemas.microsoft.com/office/drawing/2014/main" id="{EC32055D-7121-DE42-2177-771202D53815}"/>
              </a:ext>
            </a:extLst>
          </p:cNvPr>
          <p:cNvSpPr/>
          <p:nvPr/>
        </p:nvSpPr>
        <p:spPr>
          <a:xfrm>
            <a:off x="801405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30" name="Oval 29">
            <a:extLst>
              <a:ext uri="{FF2B5EF4-FFF2-40B4-BE49-F238E27FC236}">
                <a16:creationId xmlns:a16="http://schemas.microsoft.com/office/drawing/2014/main" id="{A5AD1FC6-68CA-44E6-9A82-B596064A25DA}"/>
              </a:ext>
            </a:extLst>
          </p:cNvPr>
          <p:cNvSpPr/>
          <p:nvPr/>
        </p:nvSpPr>
        <p:spPr>
          <a:xfrm>
            <a:off x="10363723"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31" name="Rectangle 30">
            <a:extLst>
              <a:ext uri="{FF2B5EF4-FFF2-40B4-BE49-F238E27FC236}">
                <a16:creationId xmlns:a16="http://schemas.microsoft.com/office/drawing/2014/main" id="{C6E2FC0F-BDDE-0804-D640-9F87322856E4}"/>
              </a:ext>
            </a:extLst>
          </p:cNvPr>
          <p:cNvSpPr/>
          <p:nvPr/>
        </p:nvSpPr>
        <p:spPr>
          <a:xfrm>
            <a:off x="2390660" y="2486846"/>
            <a:ext cx="2208081"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Current state</a:t>
            </a:r>
          </a:p>
        </p:txBody>
      </p:sp>
      <p:sp>
        <p:nvSpPr>
          <p:cNvPr id="32" name="Rectangle 31">
            <a:extLst>
              <a:ext uri="{FF2B5EF4-FFF2-40B4-BE49-F238E27FC236}">
                <a16:creationId xmlns:a16="http://schemas.microsoft.com/office/drawing/2014/main" id="{2E9A6084-AD01-90E2-7333-0D36E1BD2F78}"/>
              </a:ext>
            </a:extLst>
          </p:cNvPr>
          <p:cNvSpPr/>
          <p:nvPr/>
        </p:nvSpPr>
        <p:spPr>
          <a:xfrm>
            <a:off x="5868416"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sp>
        <p:nvSpPr>
          <p:cNvPr id="33" name="Rectangle 32">
            <a:extLst>
              <a:ext uri="{FF2B5EF4-FFF2-40B4-BE49-F238E27FC236}">
                <a16:creationId xmlns:a16="http://schemas.microsoft.com/office/drawing/2014/main" id="{F0CE3F77-0B93-435D-BA82-F2715D125B80}"/>
              </a:ext>
            </a:extLst>
          </p:cNvPr>
          <p:cNvSpPr/>
          <p:nvPr/>
        </p:nvSpPr>
        <p:spPr>
          <a:xfrm>
            <a:off x="7090011"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sp>
        <p:nvSpPr>
          <p:cNvPr id="34" name="Rectangle 33">
            <a:extLst>
              <a:ext uri="{FF2B5EF4-FFF2-40B4-BE49-F238E27FC236}">
                <a16:creationId xmlns:a16="http://schemas.microsoft.com/office/drawing/2014/main" id="{19FAD8B0-F8DF-D3E9-01F9-396AF25ED99B}"/>
              </a:ext>
            </a:extLst>
          </p:cNvPr>
          <p:cNvSpPr/>
          <p:nvPr/>
        </p:nvSpPr>
        <p:spPr>
          <a:xfrm>
            <a:off x="8218091"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sp>
        <p:nvSpPr>
          <p:cNvPr id="35" name="Rectangle 34">
            <a:extLst>
              <a:ext uri="{FF2B5EF4-FFF2-40B4-BE49-F238E27FC236}">
                <a16:creationId xmlns:a16="http://schemas.microsoft.com/office/drawing/2014/main" id="{AC279F05-9932-E179-55AA-11B2E2723C8A}"/>
              </a:ext>
            </a:extLst>
          </p:cNvPr>
          <p:cNvSpPr/>
          <p:nvPr/>
        </p:nvSpPr>
        <p:spPr>
          <a:xfrm>
            <a:off x="9439684"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sp>
        <p:nvSpPr>
          <p:cNvPr id="36" name="Rectangle 35">
            <a:extLst>
              <a:ext uri="{FF2B5EF4-FFF2-40B4-BE49-F238E27FC236}">
                <a16:creationId xmlns:a16="http://schemas.microsoft.com/office/drawing/2014/main" id="{3971FA20-7394-2488-1B0C-1FB614C3D3EB}"/>
              </a:ext>
            </a:extLst>
          </p:cNvPr>
          <p:cNvSpPr/>
          <p:nvPr/>
        </p:nvSpPr>
        <p:spPr>
          <a:xfrm>
            <a:off x="10567763"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cxnSp>
        <p:nvCxnSpPr>
          <p:cNvPr id="37" name="Straight Connector 36">
            <a:extLst>
              <a:ext uri="{FF2B5EF4-FFF2-40B4-BE49-F238E27FC236}">
                <a16:creationId xmlns:a16="http://schemas.microsoft.com/office/drawing/2014/main" id="{0C6A0B7B-746F-275E-EBAC-E6F3EA656E9C}"/>
              </a:ext>
            </a:extLst>
          </p:cNvPr>
          <p:cNvCxnSpPr>
            <a:cxnSpLocks/>
          </p:cNvCxnSpPr>
          <p:nvPr/>
        </p:nvCxnSpPr>
        <p:spPr>
          <a:xfrm>
            <a:off x="7019213"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6C82AD-D315-5D5A-8772-6C0C4B47B35E}"/>
              </a:ext>
            </a:extLst>
          </p:cNvPr>
          <p:cNvCxnSpPr>
            <a:cxnSpLocks/>
          </p:cNvCxnSpPr>
          <p:nvPr/>
        </p:nvCxnSpPr>
        <p:spPr>
          <a:xfrm>
            <a:off x="4669537"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3D089FC-42A9-5535-7009-B0B8495E32C9}"/>
              </a:ext>
            </a:extLst>
          </p:cNvPr>
          <p:cNvCxnSpPr>
            <a:cxnSpLocks/>
          </p:cNvCxnSpPr>
          <p:nvPr/>
        </p:nvCxnSpPr>
        <p:spPr>
          <a:xfrm>
            <a:off x="9368887"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D560244-5D3A-73A7-1858-35BDA3958BC0}"/>
              </a:ext>
            </a:extLst>
          </p:cNvPr>
          <p:cNvSpPr/>
          <p:nvPr>
            <p:custDataLst>
              <p:tags r:id="rId2"/>
            </p:custDataLst>
          </p:nvPr>
        </p:nvSpPr>
        <p:spPr bwMode="auto">
          <a:xfrm>
            <a:off x="10942662" y="318121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59" name="Group 58">
            <a:extLst>
              <a:ext uri="{FF2B5EF4-FFF2-40B4-BE49-F238E27FC236}">
                <a16:creationId xmlns:a16="http://schemas.microsoft.com/office/drawing/2014/main" id="{5B42B58B-4DA2-6C6C-E4B7-FB0100BD4C4D}"/>
              </a:ext>
            </a:extLst>
          </p:cNvPr>
          <p:cNvGrpSpPr/>
          <p:nvPr/>
        </p:nvGrpSpPr>
        <p:grpSpPr>
          <a:xfrm>
            <a:off x="3329601" y="4012345"/>
            <a:ext cx="330200" cy="330200"/>
            <a:chOff x="2736828" y="4127287"/>
            <a:chExt cx="330200" cy="330200"/>
          </a:xfrm>
          <a:solidFill>
            <a:schemeClr val="accent1"/>
          </a:solidFill>
        </p:grpSpPr>
        <p:sp>
          <p:nvSpPr>
            <p:cNvPr id="51" name="Oval 50">
              <a:extLst>
                <a:ext uri="{FF2B5EF4-FFF2-40B4-BE49-F238E27FC236}">
                  <a16:creationId xmlns:a16="http://schemas.microsoft.com/office/drawing/2014/main" id="{8D2F7598-477F-3CCB-C3C1-0C2BB669F5A0}"/>
                </a:ext>
              </a:extLst>
            </p:cNvPr>
            <p:cNvSpPr/>
            <p:nvPr>
              <p:custDataLst>
                <p:tags r:id="rId5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52" name="Arc 51">
              <a:extLst>
                <a:ext uri="{FF2B5EF4-FFF2-40B4-BE49-F238E27FC236}">
                  <a16:creationId xmlns:a16="http://schemas.microsoft.com/office/drawing/2014/main" id="{12119C8A-7413-84A2-1F0D-9C001FF72EBB}"/>
                </a:ext>
              </a:extLst>
            </p:cNvPr>
            <p:cNvSpPr/>
            <p:nvPr>
              <p:custDataLst>
                <p:tags r:id="rId5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58" name="Group 57">
            <a:extLst>
              <a:ext uri="{FF2B5EF4-FFF2-40B4-BE49-F238E27FC236}">
                <a16:creationId xmlns:a16="http://schemas.microsoft.com/office/drawing/2014/main" id="{F8B24C2D-0501-DFE7-AF70-2A4B171BBB83}"/>
              </a:ext>
            </a:extLst>
          </p:cNvPr>
          <p:cNvGrpSpPr/>
          <p:nvPr/>
        </p:nvGrpSpPr>
        <p:grpSpPr>
          <a:xfrm>
            <a:off x="10942662" y="5674604"/>
            <a:ext cx="330200" cy="330200"/>
            <a:chOff x="2736828" y="5155774"/>
            <a:chExt cx="330200" cy="330200"/>
          </a:xfrm>
          <a:solidFill>
            <a:schemeClr val="accent1"/>
          </a:solidFill>
        </p:grpSpPr>
        <p:sp>
          <p:nvSpPr>
            <p:cNvPr id="53" name="Oval 52">
              <a:extLst>
                <a:ext uri="{FF2B5EF4-FFF2-40B4-BE49-F238E27FC236}">
                  <a16:creationId xmlns:a16="http://schemas.microsoft.com/office/drawing/2014/main" id="{1A120390-DA67-A065-12E6-7331107D2254}"/>
                </a:ext>
              </a:extLst>
            </p:cNvPr>
            <p:cNvSpPr/>
            <p:nvPr>
              <p:custDataLst>
                <p:tags r:id="rId5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54" name="Arc 53">
              <a:extLst>
                <a:ext uri="{FF2B5EF4-FFF2-40B4-BE49-F238E27FC236}">
                  <a16:creationId xmlns:a16="http://schemas.microsoft.com/office/drawing/2014/main" id="{5706D0EC-9560-4DC2-F012-30DCE62808FC}"/>
                </a:ext>
              </a:extLst>
            </p:cNvPr>
            <p:cNvSpPr/>
            <p:nvPr>
              <p:custDataLst>
                <p:tags r:id="rId5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57" name="Group 56">
            <a:extLst>
              <a:ext uri="{FF2B5EF4-FFF2-40B4-BE49-F238E27FC236}">
                <a16:creationId xmlns:a16="http://schemas.microsoft.com/office/drawing/2014/main" id="{9D1CC5C4-F9F4-A8D5-D7A1-B04854C2337D}"/>
              </a:ext>
            </a:extLst>
          </p:cNvPr>
          <p:cNvGrpSpPr/>
          <p:nvPr/>
        </p:nvGrpSpPr>
        <p:grpSpPr>
          <a:xfrm>
            <a:off x="3329601" y="5674604"/>
            <a:ext cx="330200" cy="330200"/>
            <a:chOff x="2736828" y="6184260"/>
            <a:chExt cx="330200" cy="330200"/>
          </a:xfrm>
          <a:solidFill>
            <a:schemeClr val="accent1"/>
          </a:solidFill>
        </p:grpSpPr>
        <p:sp>
          <p:nvSpPr>
            <p:cNvPr id="55" name="Oval 54">
              <a:extLst>
                <a:ext uri="{FF2B5EF4-FFF2-40B4-BE49-F238E27FC236}">
                  <a16:creationId xmlns:a16="http://schemas.microsoft.com/office/drawing/2014/main" id="{946C1062-7A17-57FD-AFA5-9816549EBEB4}"/>
                </a:ext>
              </a:extLst>
            </p:cNvPr>
            <p:cNvSpPr/>
            <p:nvPr>
              <p:custDataLst>
                <p:tags r:id="rId4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56" name="Arc 55">
              <a:extLst>
                <a:ext uri="{FF2B5EF4-FFF2-40B4-BE49-F238E27FC236}">
                  <a16:creationId xmlns:a16="http://schemas.microsoft.com/office/drawing/2014/main" id="{D047CC55-3CCF-405B-611C-241ECFC9B753}"/>
                </a:ext>
              </a:extLst>
            </p:cNvPr>
            <p:cNvSpPr/>
            <p:nvPr>
              <p:custDataLst>
                <p:tags r:id="rId5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60" name="Group 59">
            <a:extLst>
              <a:ext uri="{FF2B5EF4-FFF2-40B4-BE49-F238E27FC236}">
                <a16:creationId xmlns:a16="http://schemas.microsoft.com/office/drawing/2014/main" id="{D6D32BDC-ED1B-6A35-3703-D4524CDA9A4D}"/>
              </a:ext>
            </a:extLst>
          </p:cNvPr>
          <p:cNvGrpSpPr/>
          <p:nvPr/>
        </p:nvGrpSpPr>
        <p:grpSpPr>
          <a:xfrm>
            <a:off x="3329600" y="4843475"/>
            <a:ext cx="330200" cy="330200"/>
            <a:chOff x="2736828" y="6184260"/>
            <a:chExt cx="330200" cy="330200"/>
          </a:xfrm>
          <a:solidFill>
            <a:schemeClr val="accent1"/>
          </a:solidFill>
        </p:grpSpPr>
        <p:sp>
          <p:nvSpPr>
            <p:cNvPr id="61" name="Oval 60">
              <a:extLst>
                <a:ext uri="{FF2B5EF4-FFF2-40B4-BE49-F238E27FC236}">
                  <a16:creationId xmlns:a16="http://schemas.microsoft.com/office/drawing/2014/main" id="{C9017F04-161A-0FC9-66ED-63E9F73852B7}"/>
                </a:ext>
              </a:extLst>
            </p:cNvPr>
            <p:cNvSpPr/>
            <p:nvPr>
              <p:custDataLst>
                <p:tags r:id="rId47"/>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62" name="Arc 61">
              <a:extLst>
                <a:ext uri="{FF2B5EF4-FFF2-40B4-BE49-F238E27FC236}">
                  <a16:creationId xmlns:a16="http://schemas.microsoft.com/office/drawing/2014/main" id="{2BAA0FCA-B1BC-7E28-ED11-1F3409C1F970}"/>
                </a:ext>
              </a:extLst>
            </p:cNvPr>
            <p:cNvSpPr/>
            <p:nvPr>
              <p:custDataLst>
                <p:tags r:id="rId48"/>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128" name="Oval 127">
            <a:extLst>
              <a:ext uri="{FF2B5EF4-FFF2-40B4-BE49-F238E27FC236}">
                <a16:creationId xmlns:a16="http://schemas.microsoft.com/office/drawing/2014/main" id="{98F3D981-5ED8-60BA-B6CC-647D41028AEB}"/>
              </a:ext>
            </a:extLst>
          </p:cNvPr>
          <p:cNvSpPr/>
          <p:nvPr>
            <p:custDataLst>
              <p:tags r:id="rId3"/>
            </p:custDataLst>
          </p:nvPr>
        </p:nvSpPr>
        <p:spPr bwMode="auto">
          <a:xfrm>
            <a:off x="3329600" y="318121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0" name="Oval 129">
            <a:extLst>
              <a:ext uri="{FF2B5EF4-FFF2-40B4-BE49-F238E27FC236}">
                <a16:creationId xmlns:a16="http://schemas.microsoft.com/office/drawing/2014/main" id="{27BB9B89-D567-809F-63A9-0B3953EB5D2A}"/>
              </a:ext>
            </a:extLst>
          </p:cNvPr>
          <p:cNvSpPr/>
          <p:nvPr>
            <p:custDataLst>
              <p:tags r:id="rId4"/>
            </p:custDataLst>
          </p:nvPr>
        </p:nvSpPr>
        <p:spPr bwMode="auto">
          <a:xfrm>
            <a:off x="10942662" y="401234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31" name="Oval 130">
            <a:extLst>
              <a:ext uri="{FF2B5EF4-FFF2-40B4-BE49-F238E27FC236}">
                <a16:creationId xmlns:a16="http://schemas.microsoft.com/office/drawing/2014/main" id="{60F0B68A-9CD5-40AD-4F72-DAB964DDD60D}"/>
              </a:ext>
            </a:extLst>
          </p:cNvPr>
          <p:cNvSpPr/>
          <p:nvPr>
            <p:custDataLst>
              <p:tags r:id="rId5"/>
            </p:custDataLst>
          </p:nvPr>
        </p:nvSpPr>
        <p:spPr bwMode="auto">
          <a:xfrm>
            <a:off x="10942662" y="4843475"/>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132" name="Group 131">
            <a:extLst>
              <a:ext uri="{FF2B5EF4-FFF2-40B4-BE49-F238E27FC236}">
                <a16:creationId xmlns:a16="http://schemas.microsoft.com/office/drawing/2014/main" id="{52418C92-1865-0BD5-8B8B-CF1D23422E7F}"/>
              </a:ext>
            </a:extLst>
          </p:cNvPr>
          <p:cNvGrpSpPr/>
          <p:nvPr/>
        </p:nvGrpSpPr>
        <p:grpSpPr>
          <a:xfrm>
            <a:off x="5115235" y="5674604"/>
            <a:ext cx="330200" cy="330200"/>
            <a:chOff x="2736828" y="6184260"/>
            <a:chExt cx="330200" cy="330200"/>
          </a:xfrm>
          <a:solidFill>
            <a:schemeClr val="accent1"/>
          </a:solidFill>
        </p:grpSpPr>
        <p:sp>
          <p:nvSpPr>
            <p:cNvPr id="133" name="Oval 132">
              <a:extLst>
                <a:ext uri="{FF2B5EF4-FFF2-40B4-BE49-F238E27FC236}">
                  <a16:creationId xmlns:a16="http://schemas.microsoft.com/office/drawing/2014/main" id="{2475ADE7-06E4-925E-2D9D-496489ACE763}"/>
                </a:ext>
              </a:extLst>
            </p:cNvPr>
            <p:cNvSpPr/>
            <p:nvPr>
              <p:custDataLst>
                <p:tags r:id="rId45"/>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4" name="Arc 133">
              <a:extLst>
                <a:ext uri="{FF2B5EF4-FFF2-40B4-BE49-F238E27FC236}">
                  <a16:creationId xmlns:a16="http://schemas.microsoft.com/office/drawing/2014/main" id="{156A66A4-3545-B1AD-FCEA-9066A4371275}"/>
                </a:ext>
              </a:extLst>
            </p:cNvPr>
            <p:cNvSpPr/>
            <p:nvPr>
              <p:custDataLst>
                <p:tags r:id="rId46"/>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35" name="Group 134">
            <a:extLst>
              <a:ext uri="{FF2B5EF4-FFF2-40B4-BE49-F238E27FC236}">
                <a16:creationId xmlns:a16="http://schemas.microsoft.com/office/drawing/2014/main" id="{EDF95634-EC5B-A873-0E85-E9A06B7EAB13}"/>
              </a:ext>
            </a:extLst>
          </p:cNvPr>
          <p:cNvGrpSpPr/>
          <p:nvPr/>
        </p:nvGrpSpPr>
        <p:grpSpPr>
          <a:xfrm>
            <a:off x="5115235" y="4843475"/>
            <a:ext cx="330200" cy="330200"/>
            <a:chOff x="2736828" y="6184260"/>
            <a:chExt cx="330200" cy="330200"/>
          </a:xfrm>
          <a:solidFill>
            <a:schemeClr val="accent1"/>
          </a:solidFill>
        </p:grpSpPr>
        <p:sp>
          <p:nvSpPr>
            <p:cNvPr id="136" name="Oval 135">
              <a:extLst>
                <a:ext uri="{FF2B5EF4-FFF2-40B4-BE49-F238E27FC236}">
                  <a16:creationId xmlns:a16="http://schemas.microsoft.com/office/drawing/2014/main" id="{8F37710F-AF5E-D51B-7F3C-F5A42374A50D}"/>
                </a:ext>
              </a:extLst>
            </p:cNvPr>
            <p:cNvSpPr/>
            <p:nvPr>
              <p:custDataLst>
                <p:tags r:id="rId43"/>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7" name="Arc 136">
              <a:extLst>
                <a:ext uri="{FF2B5EF4-FFF2-40B4-BE49-F238E27FC236}">
                  <a16:creationId xmlns:a16="http://schemas.microsoft.com/office/drawing/2014/main" id="{A2B27098-5A4E-E373-978B-407D8865BD12}"/>
                </a:ext>
              </a:extLst>
            </p:cNvPr>
            <p:cNvSpPr/>
            <p:nvPr>
              <p:custDataLst>
                <p:tags r:id="rId44"/>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38" name="Group 137">
            <a:extLst>
              <a:ext uri="{FF2B5EF4-FFF2-40B4-BE49-F238E27FC236}">
                <a16:creationId xmlns:a16="http://schemas.microsoft.com/office/drawing/2014/main" id="{3958265E-7233-62DB-D67E-D993DDC24EF6}"/>
              </a:ext>
            </a:extLst>
          </p:cNvPr>
          <p:cNvGrpSpPr/>
          <p:nvPr/>
        </p:nvGrpSpPr>
        <p:grpSpPr>
          <a:xfrm rot="10800000">
            <a:off x="5115235" y="4012345"/>
            <a:ext cx="330200" cy="330200"/>
            <a:chOff x="2736828" y="5155774"/>
            <a:chExt cx="330200" cy="330200"/>
          </a:xfrm>
          <a:solidFill>
            <a:schemeClr val="accent1"/>
          </a:solidFill>
        </p:grpSpPr>
        <p:sp>
          <p:nvSpPr>
            <p:cNvPr id="139" name="Oval 138">
              <a:extLst>
                <a:ext uri="{FF2B5EF4-FFF2-40B4-BE49-F238E27FC236}">
                  <a16:creationId xmlns:a16="http://schemas.microsoft.com/office/drawing/2014/main" id="{7750E581-9E6B-8DF1-B597-FEC43B254953}"/>
                </a:ext>
              </a:extLst>
            </p:cNvPr>
            <p:cNvSpPr/>
            <p:nvPr>
              <p:custDataLst>
                <p:tags r:id="rId41"/>
              </p:custDataLst>
            </p:nvPr>
          </p:nvSpPr>
          <p:spPr bwMode="auto">
            <a:xfrm>
              <a:off x="2736828" y="5155774"/>
              <a:ext cx="330200" cy="330200"/>
            </a:xfrm>
            <a:prstGeom prst="ellipse">
              <a:avLst/>
            </a:prstGeom>
            <a:grp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0" name="Arc 139">
              <a:extLst>
                <a:ext uri="{FF2B5EF4-FFF2-40B4-BE49-F238E27FC236}">
                  <a16:creationId xmlns:a16="http://schemas.microsoft.com/office/drawing/2014/main" id="{00CCD696-6D59-A11A-BA52-6B2D6661A449}"/>
                </a:ext>
              </a:extLst>
            </p:cNvPr>
            <p:cNvSpPr/>
            <p:nvPr>
              <p:custDataLst>
                <p:tags r:id="rId42"/>
              </p:custDataLst>
            </p:nvPr>
          </p:nvSpPr>
          <p:spPr bwMode="gray">
            <a:xfrm>
              <a:off x="2736828" y="5155774"/>
              <a:ext cx="330200" cy="330200"/>
            </a:xfrm>
            <a:prstGeom prst="arc">
              <a:avLst>
                <a:gd name="adj1" fmla="val 16200000"/>
                <a:gd name="adj2" fmla="val 54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1" name="Group 140">
            <a:extLst>
              <a:ext uri="{FF2B5EF4-FFF2-40B4-BE49-F238E27FC236}">
                <a16:creationId xmlns:a16="http://schemas.microsoft.com/office/drawing/2014/main" id="{739879C1-98A9-EA77-2C87-501B8A0C4686}"/>
              </a:ext>
            </a:extLst>
          </p:cNvPr>
          <p:cNvGrpSpPr/>
          <p:nvPr/>
        </p:nvGrpSpPr>
        <p:grpSpPr>
          <a:xfrm rot="10800000">
            <a:off x="5115235" y="3181214"/>
            <a:ext cx="330200" cy="330200"/>
            <a:chOff x="2736828" y="5155774"/>
            <a:chExt cx="330200" cy="330200"/>
          </a:xfrm>
          <a:solidFill>
            <a:schemeClr val="accent1"/>
          </a:solidFill>
        </p:grpSpPr>
        <p:sp>
          <p:nvSpPr>
            <p:cNvPr id="142" name="Oval 141">
              <a:extLst>
                <a:ext uri="{FF2B5EF4-FFF2-40B4-BE49-F238E27FC236}">
                  <a16:creationId xmlns:a16="http://schemas.microsoft.com/office/drawing/2014/main" id="{55F27D6F-B30B-E5D4-B50D-7257E55A38FF}"/>
                </a:ext>
              </a:extLst>
            </p:cNvPr>
            <p:cNvSpPr/>
            <p:nvPr>
              <p:custDataLst>
                <p:tags r:id="rId39"/>
              </p:custDataLst>
            </p:nvPr>
          </p:nvSpPr>
          <p:spPr bwMode="auto">
            <a:xfrm>
              <a:off x="2736828" y="5155774"/>
              <a:ext cx="330200" cy="330200"/>
            </a:xfrm>
            <a:prstGeom prst="ellipse">
              <a:avLst/>
            </a:prstGeom>
            <a:grp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3" name="Arc 142">
              <a:extLst>
                <a:ext uri="{FF2B5EF4-FFF2-40B4-BE49-F238E27FC236}">
                  <a16:creationId xmlns:a16="http://schemas.microsoft.com/office/drawing/2014/main" id="{0774FD2A-785E-8D51-FD46-C49740B0FAEC}"/>
                </a:ext>
              </a:extLst>
            </p:cNvPr>
            <p:cNvSpPr/>
            <p:nvPr>
              <p:custDataLst>
                <p:tags r:id="rId40"/>
              </p:custDataLst>
            </p:nvPr>
          </p:nvSpPr>
          <p:spPr bwMode="gray">
            <a:xfrm>
              <a:off x="2736828" y="5155774"/>
              <a:ext cx="330200" cy="330200"/>
            </a:xfrm>
            <a:prstGeom prst="arc">
              <a:avLst>
                <a:gd name="adj1" fmla="val 16200000"/>
                <a:gd name="adj2" fmla="val 54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4" name="Group 143">
            <a:extLst>
              <a:ext uri="{FF2B5EF4-FFF2-40B4-BE49-F238E27FC236}">
                <a16:creationId xmlns:a16="http://schemas.microsoft.com/office/drawing/2014/main" id="{916E51E7-1C9F-9575-5496-FD56C786F1C4}"/>
              </a:ext>
            </a:extLst>
          </p:cNvPr>
          <p:cNvGrpSpPr/>
          <p:nvPr/>
        </p:nvGrpSpPr>
        <p:grpSpPr>
          <a:xfrm>
            <a:off x="6243316" y="3181214"/>
            <a:ext cx="330200" cy="330200"/>
            <a:chOff x="2736828" y="6184260"/>
            <a:chExt cx="330200" cy="330200"/>
          </a:xfrm>
          <a:solidFill>
            <a:schemeClr val="accent1"/>
          </a:solidFill>
        </p:grpSpPr>
        <p:sp>
          <p:nvSpPr>
            <p:cNvPr id="145" name="Oval 144">
              <a:extLst>
                <a:ext uri="{FF2B5EF4-FFF2-40B4-BE49-F238E27FC236}">
                  <a16:creationId xmlns:a16="http://schemas.microsoft.com/office/drawing/2014/main" id="{CE7D4657-3BA4-36DC-FFC4-941E62621DF9}"/>
                </a:ext>
              </a:extLst>
            </p:cNvPr>
            <p:cNvSpPr/>
            <p:nvPr>
              <p:custDataLst>
                <p:tags r:id="rId37"/>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46" name="Arc 145">
              <a:extLst>
                <a:ext uri="{FF2B5EF4-FFF2-40B4-BE49-F238E27FC236}">
                  <a16:creationId xmlns:a16="http://schemas.microsoft.com/office/drawing/2014/main" id="{C449ED64-7B8F-3982-73D1-913DBB500D46}"/>
                </a:ext>
              </a:extLst>
            </p:cNvPr>
            <p:cNvSpPr/>
            <p:nvPr>
              <p:custDataLst>
                <p:tags r:id="rId38"/>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7" name="Group 146">
            <a:extLst>
              <a:ext uri="{FF2B5EF4-FFF2-40B4-BE49-F238E27FC236}">
                <a16:creationId xmlns:a16="http://schemas.microsoft.com/office/drawing/2014/main" id="{38E6CB47-CBD0-77CE-16D3-836EED6BB649}"/>
              </a:ext>
            </a:extLst>
          </p:cNvPr>
          <p:cNvGrpSpPr/>
          <p:nvPr/>
        </p:nvGrpSpPr>
        <p:grpSpPr>
          <a:xfrm>
            <a:off x="6243316" y="4012344"/>
            <a:ext cx="330200" cy="330200"/>
            <a:chOff x="2736828" y="4127287"/>
            <a:chExt cx="330200" cy="330200"/>
          </a:xfrm>
          <a:solidFill>
            <a:schemeClr val="accent1"/>
          </a:solidFill>
        </p:grpSpPr>
        <p:sp>
          <p:nvSpPr>
            <p:cNvPr id="148" name="Oval 147">
              <a:extLst>
                <a:ext uri="{FF2B5EF4-FFF2-40B4-BE49-F238E27FC236}">
                  <a16:creationId xmlns:a16="http://schemas.microsoft.com/office/drawing/2014/main" id="{E6613C74-FF26-50AE-6999-528AD72DBE40}"/>
                </a:ext>
              </a:extLst>
            </p:cNvPr>
            <p:cNvSpPr/>
            <p:nvPr>
              <p:custDataLst>
                <p:tags r:id="rId35"/>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9" name="Arc 148">
              <a:extLst>
                <a:ext uri="{FF2B5EF4-FFF2-40B4-BE49-F238E27FC236}">
                  <a16:creationId xmlns:a16="http://schemas.microsoft.com/office/drawing/2014/main" id="{8AB4FF61-852F-51FB-2842-C8965F5E9FF1}"/>
                </a:ext>
              </a:extLst>
            </p:cNvPr>
            <p:cNvSpPr/>
            <p:nvPr>
              <p:custDataLst>
                <p:tags r:id="rId36"/>
              </p:custDataLst>
            </p:nvPr>
          </p:nvSpPr>
          <p:spPr bwMode="gray">
            <a:xfrm>
              <a:off x="2736828" y="4127287"/>
              <a:ext cx="330200" cy="330200"/>
            </a:xfrm>
            <a:prstGeom prst="arc">
              <a:avLst>
                <a:gd name="adj1" fmla="val 16200000"/>
                <a:gd name="adj2" fmla="val 10800000"/>
              </a:avLst>
            </a:prstGeom>
            <a:solidFill>
              <a:schemeClr val="accent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effectLst/>
                <a:uLnTx/>
                <a:uFillTx/>
                <a:ea typeface="+mn-ea"/>
                <a:cs typeface="+mn-cs"/>
                <a:sym typeface="Arial"/>
              </a:endParaRPr>
            </a:p>
          </p:txBody>
        </p:sp>
      </p:grpSp>
      <p:grpSp>
        <p:nvGrpSpPr>
          <p:cNvPr id="150" name="Group 149">
            <a:extLst>
              <a:ext uri="{FF2B5EF4-FFF2-40B4-BE49-F238E27FC236}">
                <a16:creationId xmlns:a16="http://schemas.microsoft.com/office/drawing/2014/main" id="{376E8BCD-646C-9140-AC41-2BD73BFDFCB6}"/>
              </a:ext>
            </a:extLst>
          </p:cNvPr>
          <p:cNvGrpSpPr/>
          <p:nvPr/>
        </p:nvGrpSpPr>
        <p:grpSpPr>
          <a:xfrm>
            <a:off x="6243316" y="4843475"/>
            <a:ext cx="330200" cy="330200"/>
            <a:chOff x="2736828" y="4127287"/>
            <a:chExt cx="330200" cy="330200"/>
          </a:xfrm>
          <a:solidFill>
            <a:schemeClr val="accent1"/>
          </a:solidFill>
        </p:grpSpPr>
        <p:sp>
          <p:nvSpPr>
            <p:cNvPr id="151" name="Oval 150">
              <a:extLst>
                <a:ext uri="{FF2B5EF4-FFF2-40B4-BE49-F238E27FC236}">
                  <a16:creationId xmlns:a16="http://schemas.microsoft.com/office/drawing/2014/main" id="{DE32FC28-77A9-6ECB-F0E1-84D2EC132137}"/>
                </a:ext>
              </a:extLst>
            </p:cNvPr>
            <p:cNvSpPr/>
            <p:nvPr>
              <p:custDataLst>
                <p:tags r:id="rId3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52" name="Arc 151">
              <a:extLst>
                <a:ext uri="{FF2B5EF4-FFF2-40B4-BE49-F238E27FC236}">
                  <a16:creationId xmlns:a16="http://schemas.microsoft.com/office/drawing/2014/main" id="{530ABD3C-5CBF-DD6C-B038-DDA6FAAC630A}"/>
                </a:ext>
              </a:extLst>
            </p:cNvPr>
            <p:cNvSpPr/>
            <p:nvPr>
              <p:custDataLst>
                <p:tags r:id="rId3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3" name="Group 152">
            <a:extLst>
              <a:ext uri="{FF2B5EF4-FFF2-40B4-BE49-F238E27FC236}">
                <a16:creationId xmlns:a16="http://schemas.microsoft.com/office/drawing/2014/main" id="{D95D020D-4AB3-F842-357A-6292F0110497}"/>
              </a:ext>
            </a:extLst>
          </p:cNvPr>
          <p:cNvGrpSpPr/>
          <p:nvPr/>
        </p:nvGrpSpPr>
        <p:grpSpPr>
          <a:xfrm>
            <a:off x="6243316" y="5674604"/>
            <a:ext cx="330200" cy="330200"/>
            <a:chOff x="2736828" y="5155774"/>
            <a:chExt cx="330200" cy="330200"/>
          </a:xfrm>
          <a:solidFill>
            <a:schemeClr val="accent1"/>
          </a:solidFill>
        </p:grpSpPr>
        <p:sp>
          <p:nvSpPr>
            <p:cNvPr id="154" name="Oval 153">
              <a:extLst>
                <a:ext uri="{FF2B5EF4-FFF2-40B4-BE49-F238E27FC236}">
                  <a16:creationId xmlns:a16="http://schemas.microsoft.com/office/drawing/2014/main" id="{A45FD39B-0648-3B12-D482-63CC6580BB28}"/>
                </a:ext>
              </a:extLst>
            </p:cNvPr>
            <p:cNvSpPr/>
            <p:nvPr>
              <p:custDataLst>
                <p:tags r:id="rId3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55" name="Arc 154">
              <a:extLst>
                <a:ext uri="{FF2B5EF4-FFF2-40B4-BE49-F238E27FC236}">
                  <a16:creationId xmlns:a16="http://schemas.microsoft.com/office/drawing/2014/main" id="{BC421A38-C294-4349-25F4-AF8F7F1DBE3C}"/>
                </a:ext>
              </a:extLst>
            </p:cNvPr>
            <p:cNvSpPr/>
            <p:nvPr>
              <p:custDataLst>
                <p:tags r:id="rId3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6" name="Group 155">
            <a:extLst>
              <a:ext uri="{FF2B5EF4-FFF2-40B4-BE49-F238E27FC236}">
                <a16:creationId xmlns:a16="http://schemas.microsoft.com/office/drawing/2014/main" id="{0300B5E7-0670-D697-F337-2D05C9C5D9DE}"/>
              </a:ext>
            </a:extLst>
          </p:cNvPr>
          <p:cNvGrpSpPr/>
          <p:nvPr/>
        </p:nvGrpSpPr>
        <p:grpSpPr>
          <a:xfrm>
            <a:off x="7464909" y="5674605"/>
            <a:ext cx="330200" cy="330200"/>
            <a:chOff x="2736828" y="6184260"/>
            <a:chExt cx="330200" cy="330200"/>
          </a:xfrm>
          <a:solidFill>
            <a:schemeClr val="accent1"/>
          </a:solidFill>
        </p:grpSpPr>
        <p:sp>
          <p:nvSpPr>
            <p:cNvPr id="157" name="Oval 156">
              <a:extLst>
                <a:ext uri="{FF2B5EF4-FFF2-40B4-BE49-F238E27FC236}">
                  <a16:creationId xmlns:a16="http://schemas.microsoft.com/office/drawing/2014/main" id="{FFCA64C4-21B0-213C-DE22-70800D64D0FA}"/>
                </a:ext>
              </a:extLst>
            </p:cNvPr>
            <p:cNvSpPr/>
            <p:nvPr>
              <p:custDataLst>
                <p:tags r:id="rId2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58" name="Arc 157">
              <a:extLst>
                <a:ext uri="{FF2B5EF4-FFF2-40B4-BE49-F238E27FC236}">
                  <a16:creationId xmlns:a16="http://schemas.microsoft.com/office/drawing/2014/main" id="{3CC0EE21-234B-F379-96E5-865C608CC7E9}"/>
                </a:ext>
              </a:extLst>
            </p:cNvPr>
            <p:cNvSpPr/>
            <p:nvPr>
              <p:custDataLst>
                <p:tags r:id="rId3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9" name="Group 158">
            <a:extLst>
              <a:ext uri="{FF2B5EF4-FFF2-40B4-BE49-F238E27FC236}">
                <a16:creationId xmlns:a16="http://schemas.microsoft.com/office/drawing/2014/main" id="{5FCB3D68-07B9-4FD4-E2EB-F58663567B39}"/>
              </a:ext>
            </a:extLst>
          </p:cNvPr>
          <p:cNvGrpSpPr/>
          <p:nvPr/>
        </p:nvGrpSpPr>
        <p:grpSpPr>
          <a:xfrm>
            <a:off x="7464911" y="4843475"/>
            <a:ext cx="330200" cy="330200"/>
            <a:chOff x="2736828" y="5155774"/>
            <a:chExt cx="330200" cy="330200"/>
          </a:xfrm>
          <a:solidFill>
            <a:schemeClr val="accent1"/>
          </a:solidFill>
        </p:grpSpPr>
        <p:sp>
          <p:nvSpPr>
            <p:cNvPr id="160" name="Oval 159">
              <a:extLst>
                <a:ext uri="{FF2B5EF4-FFF2-40B4-BE49-F238E27FC236}">
                  <a16:creationId xmlns:a16="http://schemas.microsoft.com/office/drawing/2014/main" id="{2077D1A4-D875-463D-C7C3-0347B5F58BCD}"/>
                </a:ext>
              </a:extLst>
            </p:cNvPr>
            <p:cNvSpPr/>
            <p:nvPr>
              <p:custDataLst>
                <p:tags r:id="rId27"/>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61" name="Arc 160">
              <a:extLst>
                <a:ext uri="{FF2B5EF4-FFF2-40B4-BE49-F238E27FC236}">
                  <a16:creationId xmlns:a16="http://schemas.microsoft.com/office/drawing/2014/main" id="{E8FEC94E-46BF-99C5-5B27-18F5455D47B0}"/>
                </a:ext>
              </a:extLst>
            </p:cNvPr>
            <p:cNvSpPr/>
            <p:nvPr>
              <p:custDataLst>
                <p:tags r:id="rId28"/>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62" name="Group 161">
            <a:extLst>
              <a:ext uri="{FF2B5EF4-FFF2-40B4-BE49-F238E27FC236}">
                <a16:creationId xmlns:a16="http://schemas.microsoft.com/office/drawing/2014/main" id="{C4C2914E-A120-7ADC-B3A1-B46EC5FF76A9}"/>
              </a:ext>
            </a:extLst>
          </p:cNvPr>
          <p:cNvGrpSpPr/>
          <p:nvPr/>
        </p:nvGrpSpPr>
        <p:grpSpPr>
          <a:xfrm>
            <a:off x="7464910" y="4012344"/>
            <a:ext cx="330200" cy="330200"/>
            <a:chOff x="2736828" y="4127287"/>
            <a:chExt cx="330200" cy="330200"/>
          </a:xfrm>
          <a:solidFill>
            <a:schemeClr val="accent1"/>
          </a:solidFill>
        </p:grpSpPr>
        <p:sp>
          <p:nvSpPr>
            <p:cNvPr id="163" name="Oval 162">
              <a:extLst>
                <a:ext uri="{FF2B5EF4-FFF2-40B4-BE49-F238E27FC236}">
                  <a16:creationId xmlns:a16="http://schemas.microsoft.com/office/drawing/2014/main" id="{58529E2A-48DA-5334-2042-1D18B019ECC1}"/>
                </a:ext>
              </a:extLst>
            </p:cNvPr>
            <p:cNvSpPr/>
            <p:nvPr>
              <p:custDataLst>
                <p:tags r:id="rId25"/>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72" name="Arc 171">
              <a:extLst>
                <a:ext uri="{FF2B5EF4-FFF2-40B4-BE49-F238E27FC236}">
                  <a16:creationId xmlns:a16="http://schemas.microsoft.com/office/drawing/2014/main" id="{FAFAFD9B-74DB-673E-C339-E69AB82D89EA}"/>
                </a:ext>
              </a:extLst>
            </p:cNvPr>
            <p:cNvSpPr/>
            <p:nvPr>
              <p:custDataLst>
                <p:tags r:id="rId26"/>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52" name="Group 251">
            <a:extLst>
              <a:ext uri="{FF2B5EF4-FFF2-40B4-BE49-F238E27FC236}">
                <a16:creationId xmlns:a16="http://schemas.microsoft.com/office/drawing/2014/main" id="{47C5544D-4470-0613-A79E-6766EF7A0F1D}"/>
              </a:ext>
            </a:extLst>
          </p:cNvPr>
          <p:cNvGrpSpPr/>
          <p:nvPr/>
        </p:nvGrpSpPr>
        <p:grpSpPr>
          <a:xfrm>
            <a:off x="7464909" y="3181214"/>
            <a:ext cx="330200" cy="330200"/>
            <a:chOff x="2736828" y="4127287"/>
            <a:chExt cx="330200" cy="330200"/>
          </a:xfrm>
          <a:solidFill>
            <a:schemeClr val="accent1"/>
          </a:solidFill>
        </p:grpSpPr>
        <p:sp>
          <p:nvSpPr>
            <p:cNvPr id="253" name="Oval 252">
              <a:extLst>
                <a:ext uri="{FF2B5EF4-FFF2-40B4-BE49-F238E27FC236}">
                  <a16:creationId xmlns:a16="http://schemas.microsoft.com/office/drawing/2014/main" id="{C84A45C4-5E9B-75AC-5D8D-D3299C007A3F}"/>
                </a:ext>
              </a:extLst>
            </p:cNvPr>
            <p:cNvSpPr/>
            <p:nvPr>
              <p:custDataLst>
                <p:tags r:id="rId2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54" name="Arc 253">
              <a:extLst>
                <a:ext uri="{FF2B5EF4-FFF2-40B4-BE49-F238E27FC236}">
                  <a16:creationId xmlns:a16="http://schemas.microsoft.com/office/drawing/2014/main" id="{E2563B45-134E-4244-6BF8-3AB4AD87A964}"/>
                </a:ext>
              </a:extLst>
            </p:cNvPr>
            <p:cNvSpPr/>
            <p:nvPr>
              <p:custDataLst>
                <p:tags r:id="rId2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83" name="Group 282">
            <a:extLst>
              <a:ext uri="{FF2B5EF4-FFF2-40B4-BE49-F238E27FC236}">
                <a16:creationId xmlns:a16="http://schemas.microsoft.com/office/drawing/2014/main" id="{A2B4F68C-ECAA-F2E5-F03B-CA8D62A3E023}"/>
              </a:ext>
            </a:extLst>
          </p:cNvPr>
          <p:cNvGrpSpPr/>
          <p:nvPr/>
        </p:nvGrpSpPr>
        <p:grpSpPr>
          <a:xfrm>
            <a:off x="8592989" y="3181214"/>
            <a:ext cx="330200" cy="330200"/>
            <a:chOff x="2736828" y="4127287"/>
            <a:chExt cx="330200" cy="330200"/>
          </a:xfrm>
          <a:solidFill>
            <a:schemeClr val="accent1"/>
          </a:solidFill>
        </p:grpSpPr>
        <p:sp>
          <p:nvSpPr>
            <p:cNvPr id="284" name="Oval 283">
              <a:extLst>
                <a:ext uri="{FF2B5EF4-FFF2-40B4-BE49-F238E27FC236}">
                  <a16:creationId xmlns:a16="http://schemas.microsoft.com/office/drawing/2014/main" id="{F53DD62A-11F9-180D-A350-F8664B8BAF18}"/>
                </a:ext>
              </a:extLst>
            </p:cNvPr>
            <p:cNvSpPr/>
            <p:nvPr>
              <p:custDataLst>
                <p:tags r:id="rId21"/>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285" name="Arc 284">
              <a:extLst>
                <a:ext uri="{FF2B5EF4-FFF2-40B4-BE49-F238E27FC236}">
                  <a16:creationId xmlns:a16="http://schemas.microsoft.com/office/drawing/2014/main" id="{B9F1C151-98C5-476A-168A-4E83FDB5FD5C}"/>
                </a:ext>
              </a:extLst>
            </p:cNvPr>
            <p:cNvSpPr/>
            <p:nvPr>
              <p:custDataLst>
                <p:tags r:id="rId22"/>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286" name="Oval 285">
            <a:extLst>
              <a:ext uri="{FF2B5EF4-FFF2-40B4-BE49-F238E27FC236}">
                <a16:creationId xmlns:a16="http://schemas.microsoft.com/office/drawing/2014/main" id="{D6E2C104-0A01-F0FE-BC8C-A5077AD16C41}"/>
              </a:ext>
            </a:extLst>
          </p:cNvPr>
          <p:cNvSpPr/>
          <p:nvPr>
            <p:custDataLst>
              <p:tags r:id="rId6"/>
            </p:custDataLst>
          </p:nvPr>
        </p:nvSpPr>
        <p:spPr bwMode="auto">
          <a:xfrm>
            <a:off x="8592991" y="401234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287" name="Group 286">
            <a:extLst>
              <a:ext uri="{FF2B5EF4-FFF2-40B4-BE49-F238E27FC236}">
                <a16:creationId xmlns:a16="http://schemas.microsoft.com/office/drawing/2014/main" id="{2BA7594E-EB4F-496E-8DF7-59CEDF69347E}"/>
              </a:ext>
            </a:extLst>
          </p:cNvPr>
          <p:cNvGrpSpPr/>
          <p:nvPr/>
        </p:nvGrpSpPr>
        <p:grpSpPr>
          <a:xfrm>
            <a:off x="9814584" y="4012344"/>
            <a:ext cx="330200" cy="330200"/>
            <a:chOff x="2736828" y="5155774"/>
            <a:chExt cx="330200" cy="330200"/>
          </a:xfrm>
          <a:solidFill>
            <a:schemeClr val="accent1"/>
          </a:solidFill>
        </p:grpSpPr>
        <p:sp>
          <p:nvSpPr>
            <p:cNvPr id="288" name="Oval 287">
              <a:extLst>
                <a:ext uri="{FF2B5EF4-FFF2-40B4-BE49-F238E27FC236}">
                  <a16:creationId xmlns:a16="http://schemas.microsoft.com/office/drawing/2014/main" id="{F5AD6DDD-B06F-F177-245E-3BE322021C12}"/>
                </a:ext>
              </a:extLst>
            </p:cNvPr>
            <p:cNvSpPr/>
            <p:nvPr>
              <p:custDataLst>
                <p:tags r:id="rId19"/>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89" name="Arc 288">
              <a:extLst>
                <a:ext uri="{FF2B5EF4-FFF2-40B4-BE49-F238E27FC236}">
                  <a16:creationId xmlns:a16="http://schemas.microsoft.com/office/drawing/2014/main" id="{E382F24F-F2B3-ED66-3DAA-0699D2285188}"/>
                </a:ext>
              </a:extLst>
            </p:cNvPr>
            <p:cNvSpPr/>
            <p:nvPr>
              <p:custDataLst>
                <p:tags r:id="rId20"/>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0" name="Group 289">
            <a:extLst>
              <a:ext uri="{FF2B5EF4-FFF2-40B4-BE49-F238E27FC236}">
                <a16:creationId xmlns:a16="http://schemas.microsoft.com/office/drawing/2014/main" id="{68777610-717D-1E46-F8FF-5F433D1C06E5}"/>
              </a:ext>
            </a:extLst>
          </p:cNvPr>
          <p:cNvGrpSpPr/>
          <p:nvPr/>
        </p:nvGrpSpPr>
        <p:grpSpPr>
          <a:xfrm>
            <a:off x="9814584" y="4843475"/>
            <a:ext cx="330200" cy="330200"/>
            <a:chOff x="2736828" y="4127287"/>
            <a:chExt cx="330200" cy="330200"/>
          </a:xfrm>
          <a:solidFill>
            <a:schemeClr val="accent1"/>
          </a:solidFill>
        </p:grpSpPr>
        <p:sp>
          <p:nvSpPr>
            <p:cNvPr id="291" name="Oval 290">
              <a:extLst>
                <a:ext uri="{FF2B5EF4-FFF2-40B4-BE49-F238E27FC236}">
                  <a16:creationId xmlns:a16="http://schemas.microsoft.com/office/drawing/2014/main" id="{3CB13C79-F10A-9C0D-7456-246546010988}"/>
                </a:ext>
              </a:extLst>
            </p:cNvPr>
            <p:cNvSpPr/>
            <p:nvPr>
              <p:custDataLst>
                <p:tags r:id="rId17"/>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92" name="Arc 291">
              <a:extLst>
                <a:ext uri="{FF2B5EF4-FFF2-40B4-BE49-F238E27FC236}">
                  <a16:creationId xmlns:a16="http://schemas.microsoft.com/office/drawing/2014/main" id="{A483B206-7894-9C22-5A88-33408943CC1D}"/>
                </a:ext>
              </a:extLst>
            </p:cNvPr>
            <p:cNvSpPr/>
            <p:nvPr>
              <p:custDataLst>
                <p:tags r:id="rId18"/>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3" name="Group 292">
            <a:extLst>
              <a:ext uri="{FF2B5EF4-FFF2-40B4-BE49-F238E27FC236}">
                <a16:creationId xmlns:a16="http://schemas.microsoft.com/office/drawing/2014/main" id="{05E5EB05-25ED-8E70-1AF1-3FF8B6B81B59}"/>
              </a:ext>
            </a:extLst>
          </p:cNvPr>
          <p:cNvGrpSpPr/>
          <p:nvPr/>
        </p:nvGrpSpPr>
        <p:grpSpPr>
          <a:xfrm>
            <a:off x="9814583" y="5674604"/>
            <a:ext cx="330200" cy="330200"/>
            <a:chOff x="2736828" y="6184260"/>
            <a:chExt cx="330200" cy="330200"/>
          </a:xfrm>
          <a:solidFill>
            <a:schemeClr val="accent1"/>
          </a:solidFill>
        </p:grpSpPr>
        <p:sp>
          <p:nvSpPr>
            <p:cNvPr id="294" name="Oval 293">
              <a:extLst>
                <a:ext uri="{FF2B5EF4-FFF2-40B4-BE49-F238E27FC236}">
                  <a16:creationId xmlns:a16="http://schemas.microsoft.com/office/drawing/2014/main" id="{9E95D88D-9CD2-EBE9-EAF7-43CF17194489}"/>
                </a:ext>
              </a:extLst>
            </p:cNvPr>
            <p:cNvSpPr/>
            <p:nvPr>
              <p:custDataLst>
                <p:tags r:id="rId15"/>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295" name="Arc 294">
              <a:extLst>
                <a:ext uri="{FF2B5EF4-FFF2-40B4-BE49-F238E27FC236}">
                  <a16:creationId xmlns:a16="http://schemas.microsoft.com/office/drawing/2014/main" id="{335A02E6-03FC-3943-6771-8B9E4FC4BE2C}"/>
                </a:ext>
              </a:extLst>
            </p:cNvPr>
            <p:cNvSpPr/>
            <p:nvPr>
              <p:custDataLst>
                <p:tags r:id="rId16"/>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6" name="Group 295">
            <a:extLst>
              <a:ext uri="{FF2B5EF4-FFF2-40B4-BE49-F238E27FC236}">
                <a16:creationId xmlns:a16="http://schemas.microsoft.com/office/drawing/2014/main" id="{7239FE87-14CD-CE87-14E1-BBA6B8462D97}"/>
              </a:ext>
            </a:extLst>
          </p:cNvPr>
          <p:cNvGrpSpPr/>
          <p:nvPr/>
        </p:nvGrpSpPr>
        <p:grpSpPr>
          <a:xfrm>
            <a:off x="8592989" y="4843475"/>
            <a:ext cx="330200" cy="330200"/>
            <a:chOff x="2736828" y="5155774"/>
            <a:chExt cx="330200" cy="330200"/>
          </a:xfrm>
          <a:solidFill>
            <a:schemeClr val="accent1"/>
          </a:solidFill>
        </p:grpSpPr>
        <p:sp>
          <p:nvSpPr>
            <p:cNvPr id="297" name="Oval 296">
              <a:extLst>
                <a:ext uri="{FF2B5EF4-FFF2-40B4-BE49-F238E27FC236}">
                  <a16:creationId xmlns:a16="http://schemas.microsoft.com/office/drawing/2014/main" id="{6B309B7C-8CF3-BBF1-8412-7AC80DE4F050}"/>
                </a:ext>
              </a:extLst>
            </p:cNvPr>
            <p:cNvSpPr/>
            <p:nvPr>
              <p:custDataLst>
                <p:tags r:id="rId13"/>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98" name="Arc 297">
              <a:extLst>
                <a:ext uri="{FF2B5EF4-FFF2-40B4-BE49-F238E27FC236}">
                  <a16:creationId xmlns:a16="http://schemas.microsoft.com/office/drawing/2014/main" id="{6372031C-421C-18E7-BA69-31CCE74AB2FF}"/>
                </a:ext>
              </a:extLst>
            </p:cNvPr>
            <p:cNvSpPr/>
            <p:nvPr>
              <p:custDataLst>
                <p:tags r:id="rId14"/>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9" name="Group 298">
            <a:extLst>
              <a:ext uri="{FF2B5EF4-FFF2-40B4-BE49-F238E27FC236}">
                <a16:creationId xmlns:a16="http://schemas.microsoft.com/office/drawing/2014/main" id="{C7EF1A6F-6783-D242-FE08-E17DF259D9F3}"/>
              </a:ext>
            </a:extLst>
          </p:cNvPr>
          <p:cNvGrpSpPr/>
          <p:nvPr/>
        </p:nvGrpSpPr>
        <p:grpSpPr>
          <a:xfrm>
            <a:off x="8592990" y="5674604"/>
            <a:ext cx="330200" cy="330200"/>
            <a:chOff x="2736828" y="5155774"/>
            <a:chExt cx="330200" cy="330200"/>
          </a:xfrm>
          <a:solidFill>
            <a:schemeClr val="accent1"/>
          </a:solidFill>
        </p:grpSpPr>
        <p:sp>
          <p:nvSpPr>
            <p:cNvPr id="300" name="Oval 299">
              <a:extLst>
                <a:ext uri="{FF2B5EF4-FFF2-40B4-BE49-F238E27FC236}">
                  <a16:creationId xmlns:a16="http://schemas.microsoft.com/office/drawing/2014/main" id="{6DC6126F-1350-8CEB-083A-E6799855ED73}"/>
                </a:ext>
              </a:extLst>
            </p:cNvPr>
            <p:cNvSpPr/>
            <p:nvPr>
              <p:custDataLst>
                <p:tags r:id="rId1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301" name="Arc 300">
              <a:extLst>
                <a:ext uri="{FF2B5EF4-FFF2-40B4-BE49-F238E27FC236}">
                  <a16:creationId xmlns:a16="http://schemas.microsoft.com/office/drawing/2014/main" id="{C32F297A-AD13-9125-034A-876066F0F29A}"/>
                </a:ext>
              </a:extLst>
            </p:cNvPr>
            <p:cNvSpPr/>
            <p:nvPr>
              <p:custDataLst>
                <p:tags r:id="rId1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302" name="Group 301">
            <a:extLst>
              <a:ext uri="{FF2B5EF4-FFF2-40B4-BE49-F238E27FC236}">
                <a16:creationId xmlns:a16="http://schemas.microsoft.com/office/drawing/2014/main" id="{22A6CA55-C7A7-77BE-6EF4-560D85E728BF}"/>
              </a:ext>
            </a:extLst>
          </p:cNvPr>
          <p:cNvGrpSpPr/>
          <p:nvPr/>
        </p:nvGrpSpPr>
        <p:grpSpPr>
          <a:xfrm>
            <a:off x="9814584" y="3181215"/>
            <a:ext cx="330200" cy="330200"/>
            <a:chOff x="2736828" y="6184260"/>
            <a:chExt cx="330200" cy="330200"/>
          </a:xfrm>
          <a:solidFill>
            <a:schemeClr val="accent1"/>
          </a:solidFill>
        </p:grpSpPr>
        <p:sp>
          <p:nvSpPr>
            <p:cNvPr id="303" name="Oval 302">
              <a:extLst>
                <a:ext uri="{FF2B5EF4-FFF2-40B4-BE49-F238E27FC236}">
                  <a16:creationId xmlns:a16="http://schemas.microsoft.com/office/drawing/2014/main" id="{D26CB495-2D40-969D-4AE2-340C998D92EA}"/>
                </a:ext>
              </a:extLst>
            </p:cNvPr>
            <p:cNvSpPr/>
            <p:nvPr>
              <p:custDataLst>
                <p:tags r:id="rId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304" name="Arc 303">
              <a:extLst>
                <a:ext uri="{FF2B5EF4-FFF2-40B4-BE49-F238E27FC236}">
                  <a16:creationId xmlns:a16="http://schemas.microsoft.com/office/drawing/2014/main" id="{F4A19E40-E7A0-6912-180A-EA875B4245AC}"/>
                </a:ext>
              </a:extLst>
            </p:cNvPr>
            <p:cNvSpPr/>
            <p:nvPr>
              <p:custDataLst>
                <p:tags r:id="rId1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310" name="Oval 309">
            <a:extLst>
              <a:ext uri="{FF2B5EF4-FFF2-40B4-BE49-F238E27FC236}">
                <a16:creationId xmlns:a16="http://schemas.microsoft.com/office/drawing/2014/main" id="{E1CC628E-9210-6B6E-239F-362EB82FDE90}"/>
              </a:ext>
            </a:extLst>
          </p:cNvPr>
          <p:cNvSpPr/>
          <p:nvPr>
            <p:custDataLst>
              <p:tags r:id="rId7"/>
            </p:custDataLst>
          </p:nvPr>
        </p:nvSpPr>
        <p:spPr bwMode="auto">
          <a:xfrm>
            <a:off x="1938148" y="1461214"/>
            <a:ext cx="330200" cy="330200"/>
          </a:xfrm>
          <a:prstGeom prst="ellipse">
            <a:avLst/>
          </a:prstGeom>
          <a:solidFill>
            <a:schemeClr val="accent1"/>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312" name="Oval 311">
            <a:extLst>
              <a:ext uri="{FF2B5EF4-FFF2-40B4-BE49-F238E27FC236}">
                <a16:creationId xmlns:a16="http://schemas.microsoft.com/office/drawing/2014/main" id="{9F09EAE8-194C-12E3-4C43-A5D8C9506D19}"/>
              </a:ext>
            </a:extLst>
          </p:cNvPr>
          <p:cNvSpPr/>
          <p:nvPr>
            <p:custDataLst>
              <p:tags r:id="rId8"/>
            </p:custDataLst>
          </p:nvPr>
        </p:nvSpPr>
        <p:spPr bwMode="auto">
          <a:xfrm>
            <a:off x="950463" y="146121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cxnSp>
        <p:nvCxnSpPr>
          <p:cNvPr id="313" name="Straight Connector 312">
            <a:extLst>
              <a:ext uri="{FF2B5EF4-FFF2-40B4-BE49-F238E27FC236}">
                <a16:creationId xmlns:a16="http://schemas.microsoft.com/office/drawing/2014/main" id="{C11C103D-471F-FE11-4E78-E0DB55083DF8}"/>
              </a:ext>
            </a:extLst>
          </p:cNvPr>
          <p:cNvCxnSpPr>
            <a:cxnSpLocks/>
          </p:cNvCxnSpPr>
          <p:nvPr/>
        </p:nvCxnSpPr>
        <p:spPr>
          <a:xfrm rot="16200000">
            <a:off x="6101250" y="-178463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8A729A11-18E1-7451-20B3-C153262563D0}"/>
              </a:ext>
            </a:extLst>
          </p:cNvPr>
          <p:cNvCxnSpPr>
            <a:cxnSpLocks/>
          </p:cNvCxnSpPr>
          <p:nvPr/>
        </p:nvCxnSpPr>
        <p:spPr>
          <a:xfrm rot="16200000">
            <a:off x="6101250" y="-95350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20E6873-A5F0-F556-757D-C6AF72F79664}"/>
              </a:ext>
            </a:extLst>
          </p:cNvPr>
          <p:cNvCxnSpPr>
            <a:cxnSpLocks/>
          </p:cNvCxnSpPr>
          <p:nvPr/>
        </p:nvCxnSpPr>
        <p:spPr>
          <a:xfrm rot="16200000">
            <a:off x="6101250" y="-12237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AB9D98C-EABB-EC01-50EA-1C6C150A1C50}"/>
              </a:ext>
            </a:extLst>
          </p:cNvPr>
          <p:cNvSpPr/>
          <p:nvPr/>
        </p:nvSpPr>
        <p:spPr>
          <a:xfrm>
            <a:off x="6983814" y="1381004"/>
            <a:ext cx="2420471" cy="4903727"/>
          </a:xfrm>
          <a:prstGeom prst="rect">
            <a:avLst/>
          </a:prstGeom>
          <a:noFill/>
          <a:ln w="3810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1658242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Background and context</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2</a:t>
            </a:r>
          </a:p>
        </p:txBody>
      </p:sp>
    </p:spTree>
    <p:extLst>
      <p:ext uri="{BB962C8B-B14F-4D97-AF65-F5344CB8AC3E}">
        <p14:creationId xmlns:p14="http://schemas.microsoft.com/office/powerpoint/2010/main" val="2795585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E05E5-B516-DDBD-3733-08C639F595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F1594FA-51CB-F83E-2430-F9C28319CCED}"/>
              </a:ext>
            </a:extLst>
          </p:cNvPr>
          <p:cNvSpPr>
            <a:spLocks noGrp="1"/>
          </p:cNvSpPr>
          <p:nvPr>
            <p:ph type="title"/>
          </p:nvPr>
        </p:nvSpPr>
        <p:spPr/>
        <p:txBody>
          <a:bodyPr/>
          <a:lstStyle/>
          <a:p>
            <a:r>
              <a:rPr lang="en-US" dirty="0"/>
              <a:t>Background and context</a:t>
            </a:r>
          </a:p>
        </p:txBody>
      </p:sp>
      <p:sp>
        <p:nvSpPr>
          <p:cNvPr id="4" name="Subtitle 3">
            <a:extLst>
              <a:ext uri="{FF2B5EF4-FFF2-40B4-BE49-F238E27FC236}">
                <a16:creationId xmlns:a16="http://schemas.microsoft.com/office/drawing/2014/main" id="{40F5ED03-CF2F-DDCF-7603-CCD2FC92B687}"/>
              </a:ext>
            </a:extLst>
          </p:cNvPr>
          <p:cNvSpPr>
            <a:spLocks noGrp="1"/>
          </p:cNvSpPr>
          <p:nvPr>
            <p:ph type="subTitle" idx="1"/>
          </p:nvPr>
        </p:nvSpPr>
        <p:spPr>
          <a:xfrm>
            <a:off x="554736" y="3659644"/>
            <a:ext cx="2514600" cy="276999"/>
          </a:xfrm>
        </p:spPr>
        <p:txBody>
          <a:bodyPr/>
          <a:lstStyle/>
          <a:p>
            <a:r>
              <a:rPr lang="en-US" dirty="0"/>
              <a:t>Slideworks guide</a:t>
            </a:r>
          </a:p>
        </p:txBody>
      </p:sp>
      <p:sp>
        <p:nvSpPr>
          <p:cNvPr id="2" name="Text Placeholder 1">
            <a:extLst>
              <a:ext uri="{FF2B5EF4-FFF2-40B4-BE49-F238E27FC236}">
                <a16:creationId xmlns:a16="http://schemas.microsoft.com/office/drawing/2014/main" id="{A30A5452-DBEE-C26E-EF12-13F986FB1CA3}"/>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A6B6A917-6EED-8171-488D-3205796790AB}"/>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1-10+ simple slides including things like e.g., an </a:t>
            </a:r>
            <a:r>
              <a:rPr lang="en-US" sz="1600" dirty="0">
                <a:solidFill>
                  <a:schemeClr val="tx1"/>
                </a:solidFill>
                <a:latin typeface="Arial" panose="020B0604020202020204" pitchFamily="34" charset="0"/>
                <a:cs typeface="Arial" panose="020B0604020202020204" pitchFamily="34" charset="0"/>
              </a:rPr>
              <a:t>overview of the macro environment and dynamics, key trends driving change, and potential threats or opportunities that outline the business need</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F0211C3-CC93-A7D4-1BF8-375E972718BC}"/>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Establish a common understanding of starting point and create a sense of urgency for the opportunity or solution</a:t>
            </a:r>
          </a:p>
        </p:txBody>
      </p:sp>
      <p:sp>
        <p:nvSpPr>
          <p:cNvPr id="14" name="Rectangle 13">
            <a:extLst>
              <a:ext uri="{FF2B5EF4-FFF2-40B4-BE49-F238E27FC236}">
                <a16:creationId xmlns:a16="http://schemas.microsoft.com/office/drawing/2014/main" id="{B8DEBA54-F502-E9AB-46EA-64BB495B285A}"/>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Start with the why. Outline the situation and the business problem or opportunity your business case addresses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Clearly describe the problem's impact on the organization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Share data that conveys urgency, if relevant</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Demonstrate how the project aligns with the organization’s strategic goals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Be clear on what your business case is and is not</a:t>
            </a:r>
          </a:p>
        </p:txBody>
      </p:sp>
    </p:spTree>
    <p:extLst>
      <p:ext uri="{BB962C8B-B14F-4D97-AF65-F5344CB8AC3E}">
        <p14:creationId xmlns:p14="http://schemas.microsoft.com/office/powerpoint/2010/main" val="421877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This business case storyline follows the compelling SCR structure used by McKinsey, BCG, and Bain</a:t>
            </a:r>
            <a:endParaRPr lang="en-DK"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r>
              <a:rPr lang="en-US" dirty="0"/>
              <a:t>Template overview</a:t>
            </a:r>
          </a:p>
        </p:txBody>
      </p:sp>
      <p:sp>
        <p:nvSpPr>
          <p:cNvPr id="12" name="Rectangle 11">
            <a:extLst>
              <a:ext uri="{FF2B5EF4-FFF2-40B4-BE49-F238E27FC236}">
                <a16:creationId xmlns:a16="http://schemas.microsoft.com/office/drawing/2014/main" id="{CB6B0BB0-F1A5-209B-42BC-A7885013FB77}"/>
              </a:ext>
            </a:extLst>
          </p:cNvPr>
          <p:cNvSpPr/>
          <p:nvPr/>
        </p:nvSpPr>
        <p:spPr>
          <a:xfrm>
            <a:off x="4180007" y="1416922"/>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Executive summary</a:t>
            </a:r>
          </a:p>
        </p:txBody>
      </p:sp>
      <p:sp>
        <p:nvSpPr>
          <p:cNvPr id="13" name="Rectangle 12">
            <a:extLst>
              <a:ext uri="{FF2B5EF4-FFF2-40B4-BE49-F238E27FC236}">
                <a16:creationId xmlns:a16="http://schemas.microsoft.com/office/drawing/2014/main" id="{2FDD0A72-6571-9478-950B-35B63FFB59B5}"/>
              </a:ext>
            </a:extLst>
          </p:cNvPr>
          <p:cNvSpPr/>
          <p:nvPr/>
        </p:nvSpPr>
        <p:spPr>
          <a:xfrm>
            <a:off x="4180007" y="184693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Background and context</a:t>
            </a:r>
          </a:p>
        </p:txBody>
      </p:sp>
      <p:sp>
        <p:nvSpPr>
          <p:cNvPr id="17" name="Rectangle 16">
            <a:extLst>
              <a:ext uri="{FF2B5EF4-FFF2-40B4-BE49-F238E27FC236}">
                <a16:creationId xmlns:a16="http://schemas.microsoft.com/office/drawing/2014/main" id="{44830727-5D6A-5E82-A702-4DFA2B1C0546}"/>
              </a:ext>
            </a:extLst>
          </p:cNvPr>
          <p:cNvSpPr/>
          <p:nvPr/>
        </p:nvSpPr>
        <p:spPr>
          <a:xfrm>
            <a:off x="4180007" y="227694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What is the problem? </a:t>
            </a:r>
          </a:p>
        </p:txBody>
      </p:sp>
      <p:sp>
        <p:nvSpPr>
          <p:cNvPr id="19" name="Rectangle 18">
            <a:extLst>
              <a:ext uri="{FF2B5EF4-FFF2-40B4-BE49-F238E27FC236}">
                <a16:creationId xmlns:a16="http://schemas.microsoft.com/office/drawing/2014/main" id="{F3B2F29F-908E-7728-FDA4-53FBEDF917E5}"/>
              </a:ext>
            </a:extLst>
          </p:cNvPr>
          <p:cNvSpPr/>
          <p:nvPr/>
        </p:nvSpPr>
        <p:spPr>
          <a:xfrm>
            <a:off x="4180007" y="270695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High-level solution and vision</a:t>
            </a:r>
          </a:p>
        </p:txBody>
      </p:sp>
      <p:sp>
        <p:nvSpPr>
          <p:cNvPr id="20" name="Rectangle 19">
            <a:extLst>
              <a:ext uri="{FF2B5EF4-FFF2-40B4-BE49-F238E27FC236}">
                <a16:creationId xmlns:a16="http://schemas.microsoft.com/office/drawing/2014/main" id="{0AE2C9DF-B1FA-9C04-45BF-D58BD83C89B2}"/>
              </a:ext>
            </a:extLst>
          </p:cNvPr>
          <p:cNvSpPr/>
          <p:nvPr/>
        </p:nvSpPr>
        <p:spPr>
          <a:xfrm>
            <a:off x="4180007" y="3566972"/>
            <a:ext cx="1748371" cy="97453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Recommended solution</a:t>
            </a:r>
          </a:p>
        </p:txBody>
      </p:sp>
      <p:sp>
        <p:nvSpPr>
          <p:cNvPr id="42" name="Rectangle 41">
            <a:extLst>
              <a:ext uri="{FF2B5EF4-FFF2-40B4-BE49-F238E27FC236}">
                <a16:creationId xmlns:a16="http://schemas.microsoft.com/office/drawing/2014/main" id="{15BDE66B-B58D-B0B4-19EA-AACFC6BE302F}"/>
              </a:ext>
            </a:extLst>
          </p:cNvPr>
          <p:cNvSpPr/>
          <p:nvPr/>
        </p:nvSpPr>
        <p:spPr>
          <a:xfrm>
            <a:off x="4180007" y="460241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Implementation plan</a:t>
            </a:r>
          </a:p>
        </p:txBody>
      </p:sp>
      <p:sp>
        <p:nvSpPr>
          <p:cNvPr id="43" name="Rectangle 42">
            <a:extLst>
              <a:ext uri="{FF2B5EF4-FFF2-40B4-BE49-F238E27FC236}">
                <a16:creationId xmlns:a16="http://schemas.microsoft.com/office/drawing/2014/main" id="{53D883E6-201C-D238-57F1-34F156D07422}"/>
              </a:ext>
            </a:extLst>
          </p:cNvPr>
          <p:cNvSpPr/>
          <p:nvPr/>
        </p:nvSpPr>
        <p:spPr>
          <a:xfrm>
            <a:off x="4180007" y="503242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 and mitigations</a:t>
            </a:r>
          </a:p>
        </p:txBody>
      </p:sp>
      <p:sp>
        <p:nvSpPr>
          <p:cNvPr id="44" name="Rectangle 43">
            <a:extLst>
              <a:ext uri="{FF2B5EF4-FFF2-40B4-BE49-F238E27FC236}">
                <a16:creationId xmlns:a16="http://schemas.microsoft.com/office/drawing/2014/main" id="{EB95418E-07B2-756D-2297-4DE6829B6A28}"/>
              </a:ext>
            </a:extLst>
          </p:cNvPr>
          <p:cNvSpPr/>
          <p:nvPr/>
        </p:nvSpPr>
        <p:spPr>
          <a:xfrm>
            <a:off x="4180007" y="5892440"/>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Recommendations and next step</a:t>
            </a:r>
          </a:p>
        </p:txBody>
      </p:sp>
      <p:sp>
        <p:nvSpPr>
          <p:cNvPr id="46" name="Oval 45">
            <a:extLst>
              <a:ext uri="{FF2B5EF4-FFF2-40B4-BE49-F238E27FC236}">
                <a16:creationId xmlns:a16="http://schemas.microsoft.com/office/drawing/2014/main" id="{D5C99345-F795-E9AA-5751-A50209DC97D5}"/>
              </a:ext>
            </a:extLst>
          </p:cNvPr>
          <p:cNvSpPr/>
          <p:nvPr/>
        </p:nvSpPr>
        <p:spPr>
          <a:xfrm>
            <a:off x="4042847" y="1454246"/>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a:t>
            </a:r>
          </a:p>
        </p:txBody>
      </p:sp>
      <p:sp>
        <p:nvSpPr>
          <p:cNvPr id="47" name="Oval 46">
            <a:extLst>
              <a:ext uri="{FF2B5EF4-FFF2-40B4-BE49-F238E27FC236}">
                <a16:creationId xmlns:a16="http://schemas.microsoft.com/office/drawing/2014/main" id="{ECAAEAC6-261F-0813-B124-1B0F6A8D58A9}"/>
              </a:ext>
            </a:extLst>
          </p:cNvPr>
          <p:cNvSpPr/>
          <p:nvPr/>
        </p:nvSpPr>
        <p:spPr>
          <a:xfrm>
            <a:off x="4042847" y="1887612"/>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2</a:t>
            </a:r>
          </a:p>
        </p:txBody>
      </p:sp>
      <p:sp>
        <p:nvSpPr>
          <p:cNvPr id="48" name="Oval 47">
            <a:extLst>
              <a:ext uri="{FF2B5EF4-FFF2-40B4-BE49-F238E27FC236}">
                <a16:creationId xmlns:a16="http://schemas.microsoft.com/office/drawing/2014/main" id="{A22BF657-9AD6-C023-1499-EB57C96F660A}"/>
              </a:ext>
            </a:extLst>
          </p:cNvPr>
          <p:cNvSpPr/>
          <p:nvPr/>
        </p:nvSpPr>
        <p:spPr>
          <a:xfrm>
            <a:off x="4042847" y="2320978"/>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3</a:t>
            </a:r>
          </a:p>
        </p:txBody>
      </p:sp>
      <p:sp>
        <p:nvSpPr>
          <p:cNvPr id="49" name="Oval 48">
            <a:extLst>
              <a:ext uri="{FF2B5EF4-FFF2-40B4-BE49-F238E27FC236}">
                <a16:creationId xmlns:a16="http://schemas.microsoft.com/office/drawing/2014/main" id="{C48583B4-A916-B122-417A-3B089A607873}"/>
              </a:ext>
            </a:extLst>
          </p:cNvPr>
          <p:cNvSpPr/>
          <p:nvPr/>
        </p:nvSpPr>
        <p:spPr>
          <a:xfrm>
            <a:off x="4042847" y="275434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4</a:t>
            </a:r>
          </a:p>
        </p:txBody>
      </p:sp>
      <p:sp>
        <p:nvSpPr>
          <p:cNvPr id="51" name="Oval 50">
            <a:extLst>
              <a:ext uri="{FF2B5EF4-FFF2-40B4-BE49-F238E27FC236}">
                <a16:creationId xmlns:a16="http://schemas.microsoft.com/office/drawing/2014/main" id="{EB1D98DC-F11B-D689-D6D4-9CC979722D58}"/>
              </a:ext>
            </a:extLst>
          </p:cNvPr>
          <p:cNvSpPr/>
          <p:nvPr/>
        </p:nvSpPr>
        <p:spPr>
          <a:xfrm>
            <a:off x="4042847" y="3917079"/>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6</a:t>
            </a:r>
          </a:p>
        </p:txBody>
      </p:sp>
      <p:sp>
        <p:nvSpPr>
          <p:cNvPr id="52" name="Oval 51">
            <a:extLst>
              <a:ext uri="{FF2B5EF4-FFF2-40B4-BE49-F238E27FC236}">
                <a16:creationId xmlns:a16="http://schemas.microsoft.com/office/drawing/2014/main" id="{7F4FAF98-0AD8-244D-A938-5C0BDDEEA350}"/>
              </a:ext>
            </a:extLst>
          </p:cNvPr>
          <p:cNvSpPr/>
          <p:nvPr/>
        </p:nvSpPr>
        <p:spPr>
          <a:xfrm>
            <a:off x="4042847" y="508079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8</a:t>
            </a:r>
          </a:p>
        </p:txBody>
      </p:sp>
      <p:sp>
        <p:nvSpPr>
          <p:cNvPr id="53" name="Oval 52">
            <a:extLst>
              <a:ext uri="{FF2B5EF4-FFF2-40B4-BE49-F238E27FC236}">
                <a16:creationId xmlns:a16="http://schemas.microsoft.com/office/drawing/2014/main" id="{05D91678-4E97-B971-BFCD-DB9A8811D3FE}"/>
              </a:ext>
            </a:extLst>
          </p:cNvPr>
          <p:cNvSpPr/>
          <p:nvPr/>
        </p:nvSpPr>
        <p:spPr>
          <a:xfrm>
            <a:off x="4042847" y="594277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10</a:t>
            </a:r>
          </a:p>
        </p:txBody>
      </p:sp>
      <p:sp>
        <p:nvSpPr>
          <p:cNvPr id="25" name="TextBox 24">
            <a:extLst>
              <a:ext uri="{FF2B5EF4-FFF2-40B4-BE49-F238E27FC236}">
                <a16:creationId xmlns:a16="http://schemas.microsoft.com/office/drawing/2014/main" id="{B2034D9D-B44E-2DFD-E19C-59279C50EF7D}"/>
              </a:ext>
            </a:extLst>
          </p:cNvPr>
          <p:cNvSpPr txBox="1"/>
          <p:nvPr/>
        </p:nvSpPr>
        <p:spPr>
          <a:xfrm>
            <a:off x="1637955" y="2302893"/>
            <a:ext cx="2229614" cy="317205"/>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Why should we do this?</a:t>
            </a:r>
          </a:p>
          <a:p>
            <a:pPr>
              <a:spcBef>
                <a:spcPts val="300"/>
              </a:spcBef>
              <a:spcAft>
                <a:spcPts val="300"/>
              </a:spcAft>
              <a:buNone/>
            </a:pPr>
            <a:r>
              <a:rPr lang="en-US" sz="1200" dirty="0"/>
              <a:t>Create the burning platform that highlights the business need for change</a:t>
            </a:r>
          </a:p>
        </p:txBody>
      </p:sp>
      <p:cxnSp>
        <p:nvCxnSpPr>
          <p:cNvPr id="31" name="Straight Connector 30">
            <a:extLst>
              <a:ext uri="{FF2B5EF4-FFF2-40B4-BE49-F238E27FC236}">
                <a16:creationId xmlns:a16="http://schemas.microsoft.com/office/drawing/2014/main" id="{DEAD9ADC-722E-BE17-6002-E2ECC5F703F1}"/>
              </a:ext>
            </a:extLst>
          </p:cNvPr>
          <p:cNvCxnSpPr>
            <a:cxnSpLocks/>
          </p:cNvCxnSpPr>
          <p:nvPr/>
        </p:nvCxnSpPr>
        <p:spPr>
          <a:xfrm>
            <a:off x="1604382" y="3106510"/>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F9A7E89-A62D-5194-169D-CDECDABC4B48}"/>
              </a:ext>
            </a:extLst>
          </p:cNvPr>
          <p:cNvSpPr txBox="1"/>
          <p:nvPr/>
        </p:nvSpPr>
        <p:spPr>
          <a:xfrm>
            <a:off x="1630907" y="3664772"/>
            <a:ext cx="2140993" cy="348926"/>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What does it look like?</a:t>
            </a:r>
          </a:p>
          <a:p>
            <a:pPr>
              <a:spcBef>
                <a:spcPts val="300"/>
              </a:spcBef>
              <a:spcAft>
                <a:spcPts val="300"/>
              </a:spcAft>
              <a:buNone/>
            </a:pPr>
            <a:r>
              <a:rPr lang="en-US" sz="1200" dirty="0"/>
              <a:t>Detail the proposed project/ solution and list all benefits and calculations needed to convince stakeholders</a:t>
            </a:r>
            <a:endParaRPr lang="en-US" sz="1400" dirty="0"/>
          </a:p>
        </p:txBody>
      </p:sp>
      <p:sp>
        <p:nvSpPr>
          <p:cNvPr id="71" name="Rectangle 70">
            <a:extLst>
              <a:ext uri="{FF2B5EF4-FFF2-40B4-BE49-F238E27FC236}">
                <a16:creationId xmlns:a16="http://schemas.microsoft.com/office/drawing/2014/main" id="{6AA4DF18-600F-30E9-68B7-1D9FACE985D9}"/>
              </a:ext>
            </a:extLst>
          </p:cNvPr>
          <p:cNvSpPr/>
          <p:nvPr/>
        </p:nvSpPr>
        <p:spPr>
          <a:xfrm>
            <a:off x="5976638" y="3566972"/>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Solution details</a:t>
            </a:r>
          </a:p>
        </p:txBody>
      </p:sp>
      <p:sp>
        <p:nvSpPr>
          <p:cNvPr id="72" name="Rectangle 71">
            <a:extLst>
              <a:ext uri="{FF2B5EF4-FFF2-40B4-BE49-F238E27FC236}">
                <a16:creationId xmlns:a16="http://schemas.microsoft.com/office/drawing/2014/main" id="{9C4B4822-F43F-5E91-92DC-55E2DAA7A985}"/>
              </a:ext>
            </a:extLst>
          </p:cNvPr>
          <p:cNvSpPr/>
          <p:nvPr/>
        </p:nvSpPr>
        <p:spPr>
          <a:xfrm>
            <a:off x="5976638" y="3919240"/>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Benefits</a:t>
            </a:r>
          </a:p>
        </p:txBody>
      </p:sp>
      <p:sp>
        <p:nvSpPr>
          <p:cNvPr id="73" name="Rectangle 72">
            <a:extLst>
              <a:ext uri="{FF2B5EF4-FFF2-40B4-BE49-F238E27FC236}">
                <a16:creationId xmlns:a16="http://schemas.microsoft.com/office/drawing/2014/main" id="{7E023D3D-0509-7923-E0BE-04809D902CF8}"/>
              </a:ext>
            </a:extLst>
          </p:cNvPr>
          <p:cNvSpPr/>
          <p:nvPr/>
        </p:nvSpPr>
        <p:spPr>
          <a:xfrm>
            <a:off x="5976638" y="4271507"/>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Cost and ROI analysis</a:t>
            </a:r>
          </a:p>
        </p:txBody>
      </p:sp>
      <p:sp>
        <p:nvSpPr>
          <p:cNvPr id="78" name="TextBox 77">
            <a:extLst>
              <a:ext uri="{FF2B5EF4-FFF2-40B4-BE49-F238E27FC236}">
                <a16:creationId xmlns:a16="http://schemas.microsoft.com/office/drawing/2014/main" id="{A55AA77C-47BD-EA18-CCD9-C8474A0FD8E5}"/>
              </a:ext>
            </a:extLst>
          </p:cNvPr>
          <p:cNvSpPr txBox="1"/>
          <p:nvPr/>
        </p:nvSpPr>
        <p:spPr>
          <a:xfrm>
            <a:off x="8209557" y="1879018"/>
            <a:ext cx="1210615" cy="274320"/>
          </a:xfrm>
          <a:prstGeom prst="rect">
            <a:avLst/>
          </a:prstGeom>
          <a:noFill/>
          <a:ln w="6350">
            <a:noFill/>
            <a:miter lim="800000"/>
          </a:ln>
        </p:spPr>
        <p:txBody>
          <a:bodyPr wrap="square">
            <a:spAutoFit/>
          </a:bodyPr>
          <a:lstStyle/>
          <a:p>
            <a:r>
              <a:rPr lang="en-US" sz="1200" b="1" dirty="0">
                <a:solidFill>
                  <a:schemeClr val="accent3"/>
                </a:solidFill>
              </a:rPr>
              <a:t>Situation</a:t>
            </a:r>
            <a:endParaRPr lang="en-DK" sz="1200" b="1" dirty="0">
              <a:solidFill>
                <a:schemeClr val="accent3"/>
              </a:solidFill>
            </a:endParaRPr>
          </a:p>
        </p:txBody>
      </p:sp>
      <p:sp>
        <p:nvSpPr>
          <p:cNvPr id="79" name="TextBox 78">
            <a:extLst>
              <a:ext uri="{FF2B5EF4-FFF2-40B4-BE49-F238E27FC236}">
                <a16:creationId xmlns:a16="http://schemas.microsoft.com/office/drawing/2014/main" id="{4A102D6D-0816-69E6-2EF2-3BC19166393E}"/>
              </a:ext>
            </a:extLst>
          </p:cNvPr>
          <p:cNvSpPr txBox="1"/>
          <p:nvPr/>
        </p:nvSpPr>
        <p:spPr>
          <a:xfrm>
            <a:off x="8209557" y="2307355"/>
            <a:ext cx="1210615" cy="276999"/>
          </a:xfrm>
          <a:prstGeom prst="rect">
            <a:avLst/>
          </a:prstGeom>
          <a:noFill/>
          <a:ln w="6350">
            <a:noFill/>
            <a:miter lim="800000"/>
          </a:ln>
        </p:spPr>
        <p:txBody>
          <a:bodyPr wrap="square">
            <a:spAutoFit/>
          </a:bodyPr>
          <a:lstStyle/>
          <a:p>
            <a:r>
              <a:rPr lang="en-US" sz="1200" b="1" dirty="0">
                <a:solidFill>
                  <a:schemeClr val="accent3"/>
                </a:solidFill>
              </a:rPr>
              <a:t>Complication</a:t>
            </a:r>
            <a:endParaRPr lang="en-DK" sz="1200" b="1" dirty="0">
              <a:solidFill>
                <a:schemeClr val="accent3"/>
              </a:solidFill>
            </a:endParaRPr>
          </a:p>
        </p:txBody>
      </p:sp>
      <p:sp>
        <p:nvSpPr>
          <p:cNvPr id="80" name="TextBox 79">
            <a:extLst>
              <a:ext uri="{FF2B5EF4-FFF2-40B4-BE49-F238E27FC236}">
                <a16:creationId xmlns:a16="http://schemas.microsoft.com/office/drawing/2014/main" id="{F0856855-8731-B6FC-9A12-5717C4C5F426}"/>
              </a:ext>
            </a:extLst>
          </p:cNvPr>
          <p:cNvSpPr txBox="1"/>
          <p:nvPr/>
        </p:nvSpPr>
        <p:spPr>
          <a:xfrm>
            <a:off x="8209557" y="4127825"/>
            <a:ext cx="1210615" cy="276999"/>
          </a:xfrm>
          <a:prstGeom prst="rect">
            <a:avLst/>
          </a:prstGeom>
          <a:noFill/>
          <a:ln w="6350">
            <a:noFill/>
            <a:miter lim="800000"/>
          </a:ln>
        </p:spPr>
        <p:txBody>
          <a:bodyPr wrap="square">
            <a:spAutoFit/>
          </a:bodyPr>
          <a:lstStyle/>
          <a:p>
            <a:r>
              <a:rPr lang="en-US" sz="1200" b="1" dirty="0">
                <a:solidFill>
                  <a:schemeClr val="accent3"/>
                </a:solidFill>
              </a:rPr>
              <a:t>Resolution</a:t>
            </a:r>
            <a:endParaRPr lang="en-DK" sz="1200" b="1" dirty="0">
              <a:solidFill>
                <a:schemeClr val="accent3"/>
              </a:solidFill>
            </a:endParaRPr>
          </a:p>
        </p:txBody>
      </p:sp>
      <p:sp>
        <p:nvSpPr>
          <p:cNvPr id="4" name="Rectangle 3">
            <a:extLst>
              <a:ext uri="{FF2B5EF4-FFF2-40B4-BE49-F238E27FC236}">
                <a16:creationId xmlns:a16="http://schemas.microsoft.com/office/drawing/2014/main" id="{38D78F8B-7C1F-EB2B-A4D2-B511BFFF6042}"/>
              </a:ext>
            </a:extLst>
          </p:cNvPr>
          <p:cNvSpPr/>
          <p:nvPr/>
        </p:nvSpPr>
        <p:spPr>
          <a:xfrm>
            <a:off x="4180007" y="546243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Governance and monitoring</a:t>
            </a:r>
          </a:p>
        </p:txBody>
      </p:sp>
      <p:sp>
        <p:nvSpPr>
          <p:cNvPr id="6" name="Rectangle 5">
            <a:extLst>
              <a:ext uri="{FF2B5EF4-FFF2-40B4-BE49-F238E27FC236}">
                <a16:creationId xmlns:a16="http://schemas.microsoft.com/office/drawing/2014/main" id="{28B29A64-D901-B4E1-81E2-3A5F6422DF26}"/>
              </a:ext>
            </a:extLst>
          </p:cNvPr>
          <p:cNvSpPr/>
          <p:nvPr/>
        </p:nvSpPr>
        <p:spPr>
          <a:xfrm>
            <a:off x="4180007" y="313696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Options analysis</a:t>
            </a:r>
          </a:p>
        </p:txBody>
      </p:sp>
      <p:sp>
        <p:nvSpPr>
          <p:cNvPr id="7" name="Oval 6">
            <a:extLst>
              <a:ext uri="{FF2B5EF4-FFF2-40B4-BE49-F238E27FC236}">
                <a16:creationId xmlns:a16="http://schemas.microsoft.com/office/drawing/2014/main" id="{54B18017-3C0E-CF01-7776-282661DD3A49}"/>
              </a:ext>
            </a:extLst>
          </p:cNvPr>
          <p:cNvSpPr/>
          <p:nvPr/>
        </p:nvSpPr>
        <p:spPr>
          <a:xfrm>
            <a:off x="4042847" y="551178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9</a:t>
            </a:r>
          </a:p>
        </p:txBody>
      </p:sp>
      <p:sp>
        <p:nvSpPr>
          <p:cNvPr id="9" name="Oval 8">
            <a:extLst>
              <a:ext uri="{FF2B5EF4-FFF2-40B4-BE49-F238E27FC236}">
                <a16:creationId xmlns:a16="http://schemas.microsoft.com/office/drawing/2014/main" id="{2E8015B3-95C5-013E-E3F9-CD765748E832}"/>
              </a:ext>
            </a:extLst>
          </p:cNvPr>
          <p:cNvSpPr/>
          <p:nvPr/>
        </p:nvSpPr>
        <p:spPr>
          <a:xfrm>
            <a:off x="4042847" y="464980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7</a:t>
            </a:r>
          </a:p>
        </p:txBody>
      </p:sp>
      <p:sp>
        <p:nvSpPr>
          <p:cNvPr id="50" name="Oval 49">
            <a:extLst>
              <a:ext uri="{FF2B5EF4-FFF2-40B4-BE49-F238E27FC236}">
                <a16:creationId xmlns:a16="http://schemas.microsoft.com/office/drawing/2014/main" id="{138CA9EC-04B8-4119-2A56-DED84F6AD9AF}"/>
              </a:ext>
            </a:extLst>
          </p:cNvPr>
          <p:cNvSpPr/>
          <p:nvPr/>
        </p:nvSpPr>
        <p:spPr>
          <a:xfrm>
            <a:off x="4042847" y="318435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5</a:t>
            </a:r>
          </a:p>
        </p:txBody>
      </p:sp>
      <p:sp>
        <p:nvSpPr>
          <p:cNvPr id="10" name="Right Brace 9">
            <a:extLst>
              <a:ext uri="{FF2B5EF4-FFF2-40B4-BE49-F238E27FC236}">
                <a16:creationId xmlns:a16="http://schemas.microsoft.com/office/drawing/2014/main" id="{4CB7D38C-5AC0-7D35-5071-700B24908238}"/>
              </a:ext>
            </a:extLst>
          </p:cNvPr>
          <p:cNvSpPr/>
          <p:nvPr/>
        </p:nvSpPr>
        <p:spPr>
          <a:xfrm>
            <a:off x="8090097" y="1846931"/>
            <a:ext cx="119460" cy="369105"/>
          </a:xfrm>
          <a:prstGeom prst="rightBrac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35D16DED-A589-AB3D-26A4-26B6C5933758}"/>
              </a:ext>
            </a:extLst>
          </p:cNvPr>
          <p:cNvSpPr/>
          <p:nvPr/>
        </p:nvSpPr>
        <p:spPr>
          <a:xfrm>
            <a:off x="8090097" y="2276942"/>
            <a:ext cx="119460" cy="369105"/>
          </a:xfrm>
          <a:prstGeom prst="rightBrac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65236A89-95A5-FD8A-ACBB-4557EADED55D}"/>
              </a:ext>
            </a:extLst>
          </p:cNvPr>
          <p:cNvSpPr/>
          <p:nvPr/>
        </p:nvSpPr>
        <p:spPr>
          <a:xfrm>
            <a:off x="8090097" y="2701111"/>
            <a:ext cx="119460" cy="3130426"/>
          </a:xfrm>
          <a:prstGeom prst="rightBrac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066B1FE-DBDE-E4AE-E1F3-C6A00F8F7A66}"/>
              </a:ext>
            </a:extLst>
          </p:cNvPr>
          <p:cNvSpPr txBox="1"/>
          <p:nvPr/>
        </p:nvSpPr>
        <p:spPr>
          <a:xfrm>
            <a:off x="1604382" y="5216667"/>
            <a:ext cx="2140993" cy="348926"/>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How will we get there?</a:t>
            </a:r>
          </a:p>
          <a:p>
            <a:pPr>
              <a:spcBef>
                <a:spcPts val="300"/>
              </a:spcBef>
              <a:spcAft>
                <a:spcPts val="300"/>
              </a:spcAft>
              <a:buNone/>
            </a:pPr>
            <a:r>
              <a:rPr lang="en-US" sz="1200" dirty="0"/>
              <a:t>Include all relevant details that give stakeholders piece of mind that the plan will work</a:t>
            </a:r>
            <a:endParaRPr lang="en-US" sz="1400" dirty="0"/>
          </a:p>
        </p:txBody>
      </p:sp>
      <p:cxnSp>
        <p:nvCxnSpPr>
          <p:cNvPr id="22" name="Straight Connector 21">
            <a:extLst>
              <a:ext uri="{FF2B5EF4-FFF2-40B4-BE49-F238E27FC236}">
                <a16:creationId xmlns:a16="http://schemas.microsoft.com/office/drawing/2014/main" id="{B22D8F60-BDD4-42E5-503A-7E29371A3312}"/>
              </a:ext>
            </a:extLst>
          </p:cNvPr>
          <p:cNvCxnSpPr>
            <a:cxnSpLocks/>
          </p:cNvCxnSpPr>
          <p:nvPr/>
        </p:nvCxnSpPr>
        <p:spPr>
          <a:xfrm>
            <a:off x="1604382" y="1816480"/>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879C7-6F86-8E5F-18F5-E97308CD4025}"/>
              </a:ext>
            </a:extLst>
          </p:cNvPr>
          <p:cNvCxnSpPr>
            <a:cxnSpLocks/>
          </p:cNvCxnSpPr>
          <p:nvPr/>
        </p:nvCxnSpPr>
        <p:spPr>
          <a:xfrm>
            <a:off x="1604382" y="4571960"/>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520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1A79-F875-4DFB-28A6-00336CACD0E5}"/>
              </a:ext>
            </a:extLst>
          </p:cNvPr>
          <p:cNvSpPr>
            <a:spLocks noGrp="1"/>
          </p:cNvSpPr>
          <p:nvPr>
            <p:ph type="title"/>
          </p:nvPr>
        </p:nvSpPr>
        <p:spPr/>
        <p:txBody>
          <a:bodyPr/>
          <a:lstStyle/>
          <a:p>
            <a:r>
              <a:rPr lang="en-US" dirty="0"/>
              <a:t>Background </a:t>
            </a:r>
            <a:br>
              <a:rPr lang="en-US" dirty="0"/>
            </a:br>
            <a:r>
              <a:rPr lang="en-US" dirty="0"/>
              <a:t>and context</a:t>
            </a:r>
          </a:p>
        </p:txBody>
      </p:sp>
      <p:sp>
        <p:nvSpPr>
          <p:cNvPr id="5" name="Text Placeholder 4">
            <a:extLst>
              <a:ext uri="{FF2B5EF4-FFF2-40B4-BE49-F238E27FC236}">
                <a16:creationId xmlns:a16="http://schemas.microsoft.com/office/drawing/2014/main" id="{32A96346-EEF1-12BE-62BB-E8B5EA561B7E}"/>
              </a:ext>
            </a:extLst>
          </p:cNvPr>
          <p:cNvSpPr>
            <a:spLocks noGrp="1"/>
          </p:cNvSpPr>
          <p:nvPr>
            <p:ph type="body" sz="quarter" idx="17"/>
          </p:nvPr>
        </p:nvSpPr>
        <p:spPr/>
        <p:txBody>
          <a:bodyPr/>
          <a:lstStyle/>
          <a:p>
            <a:endParaRPr lang="en-US"/>
          </a:p>
        </p:txBody>
      </p:sp>
      <p:sp>
        <p:nvSpPr>
          <p:cNvPr id="7" name="Rectangle 1027">
            <a:extLst>
              <a:ext uri="{FF2B5EF4-FFF2-40B4-BE49-F238E27FC236}">
                <a16:creationId xmlns:a16="http://schemas.microsoft.com/office/drawing/2014/main" id="{FF6712C6-07B7-9DD3-3453-B6CAD23172A0}"/>
              </a:ext>
            </a:extLst>
          </p:cNvPr>
          <p:cNvSpPr txBox="1">
            <a:spLocks noChangeArrowheads="1"/>
          </p:cNvSpPr>
          <p:nvPr/>
        </p:nvSpPr>
        <p:spPr>
          <a:xfrm>
            <a:off x="4672209" y="1334815"/>
            <a:ext cx="6965056" cy="4875486"/>
          </a:xfrm>
          <a:prstGeom prst="rect">
            <a:avLst/>
          </a:prstGeom>
          <a:noFill/>
          <a:ln w="9525" cap="flat" cmpd="sng">
            <a:noFill/>
            <a:prstDash val="solid"/>
            <a:miter lim="800000"/>
            <a:headEnd/>
            <a:tailEnd/>
          </a:ln>
        </p:spPr>
        <p:txBody>
          <a:bodyPr vert="horz" wrap="square" lIns="91440" tIns="91440" rIns="91440" bIns="9144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[Outline the situation and the business problem or opportunity your business case addresses]</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[Outline the situation and the business problem or opportunity your business case addresses]</a:t>
            </a:r>
          </a:p>
          <a:p>
            <a:pPr marL="171450" indent="-171450">
              <a:spcBef>
                <a:spcPts val="0"/>
              </a:spcBef>
              <a:spcAft>
                <a:spcPts val="1200"/>
              </a:spcAft>
              <a:buFont typeface="Arial" panose="020B0604020202020204" pitchFamily="34" charset="0"/>
              <a:buChar char="•"/>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[Outline the situation and the business problem or opportunity your business case addresses]</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t>
            </a:r>
          </a:p>
        </p:txBody>
      </p:sp>
      <p:sp>
        <p:nvSpPr>
          <p:cNvPr id="2" name="Google Shape;507;p14">
            <a:extLst>
              <a:ext uri="{FF2B5EF4-FFF2-40B4-BE49-F238E27FC236}">
                <a16:creationId xmlns:a16="http://schemas.microsoft.com/office/drawing/2014/main" id="{B33D3389-61AD-9D4E-7EE7-09156F32932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167057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9D92D4BD-D2A8-703B-5ED6-30BD40A941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3" name="think-cell data - do not delete" hidden="1">
                        <a:extLst>
                          <a:ext uri="{FF2B5EF4-FFF2-40B4-BE49-F238E27FC236}">
                            <a16:creationId xmlns:a16="http://schemas.microsoft.com/office/drawing/2014/main" id="{9D92D4BD-D2A8-703B-5ED6-30BD40A941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vert="horz"/>
          <a:lstStyle/>
          <a:p>
            <a:r>
              <a:rPr lang="en-US" sz="2800" dirty="0"/>
              <a:t>[Insert reason e.g., New AI-driven tech landscape] is main reason for this business case</a:t>
            </a:r>
            <a:endParaRPr lang="en-DK" dirty="0"/>
          </a:p>
        </p:txBody>
      </p:sp>
      <p:sp>
        <p:nvSpPr>
          <p:cNvPr id="10" name="Text Placeholder 9">
            <a:extLst>
              <a:ext uri="{FF2B5EF4-FFF2-40B4-BE49-F238E27FC236}">
                <a16:creationId xmlns:a16="http://schemas.microsoft.com/office/drawing/2014/main" id="{D2ECDA19-3FBC-BFD5-18D2-B408434C68A3}"/>
              </a:ext>
            </a:extLst>
          </p:cNvPr>
          <p:cNvSpPr>
            <a:spLocks noGrp="1"/>
          </p:cNvSpPr>
          <p:nvPr>
            <p:ph type="body" sz="quarter" idx="17"/>
          </p:nvPr>
        </p:nvSpPr>
        <p:spPr/>
        <p:txBody>
          <a:bodyPr/>
          <a:lstStyle/>
          <a:p>
            <a:endParaRPr lang="en-US"/>
          </a:p>
        </p:txBody>
      </p:sp>
      <p:sp>
        <p:nvSpPr>
          <p:cNvPr id="12" name="Rectangle 33">
            <a:extLst>
              <a:ext uri="{FF2B5EF4-FFF2-40B4-BE49-F238E27FC236}">
                <a16:creationId xmlns:a16="http://schemas.microsoft.com/office/drawing/2014/main" id="{38E76C43-83F3-1003-79DA-1B6AFC64B220}"/>
              </a:ext>
            </a:extLst>
          </p:cNvPr>
          <p:cNvSpPr>
            <a:spLocks noChangeArrowheads="1"/>
          </p:cNvSpPr>
          <p:nvPr/>
        </p:nvSpPr>
        <p:spPr bwMode="auto">
          <a:xfrm>
            <a:off x="5140959" y="1539067"/>
            <a:ext cx="3531553" cy="215444"/>
          </a:xfrm>
          <a:prstGeom prst="rect">
            <a:avLst/>
          </a:prstGeom>
          <a:noFill/>
          <a:ln w="9525">
            <a:noFill/>
            <a:miter lim="800000"/>
            <a:headEnd/>
            <a:tailEnd/>
          </a:ln>
          <a:effectLst/>
        </p:spPr>
        <p:txBody>
          <a:bodyPr wrap="square" lIns="0" tIns="0" rIns="0" bIns="0" anchor="b">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a:ea typeface="+mn-ea"/>
                <a:cs typeface="+mn-cs"/>
              </a:rPr>
              <a:t>Problem / opportunity</a:t>
            </a:r>
          </a:p>
        </p:txBody>
      </p:sp>
      <p:cxnSp>
        <p:nvCxnSpPr>
          <p:cNvPr id="3" name="Straight Connector 2">
            <a:extLst>
              <a:ext uri="{FF2B5EF4-FFF2-40B4-BE49-F238E27FC236}">
                <a16:creationId xmlns:a16="http://schemas.microsoft.com/office/drawing/2014/main" id="{78AD1732-8A2B-95C2-E26F-6875AAE05A7F}"/>
              </a:ext>
            </a:extLst>
          </p:cNvPr>
          <p:cNvCxnSpPr>
            <a:cxnSpLocks/>
          </p:cNvCxnSpPr>
          <p:nvPr/>
        </p:nvCxnSpPr>
        <p:spPr>
          <a:xfrm>
            <a:off x="5140960" y="1834442"/>
            <a:ext cx="65003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66C6C209-EA64-8548-9DE0-6FFBDC9A2D88}"/>
              </a:ext>
            </a:extLst>
          </p:cNvPr>
          <p:cNvSpPr/>
          <p:nvPr/>
        </p:nvSpPr>
        <p:spPr>
          <a:xfrm>
            <a:off x="554736" y="1492901"/>
            <a:ext cx="4433824" cy="307777"/>
          </a:xfrm>
          <a:prstGeom prst="rect">
            <a:avLst/>
          </a:prstGeom>
        </p:spPr>
        <p:txBody>
          <a:bodyPr wrap="squar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Background and context</a:t>
            </a:r>
          </a:p>
        </p:txBody>
      </p:sp>
      <p:cxnSp>
        <p:nvCxnSpPr>
          <p:cNvPr id="5" name="Straight Connector 4">
            <a:extLst>
              <a:ext uri="{FF2B5EF4-FFF2-40B4-BE49-F238E27FC236}">
                <a16:creationId xmlns:a16="http://schemas.microsoft.com/office/drawing/2014/main" id="{F7751EE4-97C2-EF92-E719-776E603255D8}"/>
              </a:ext>
            </a:extLst>
          </p:cNvPr>
          <p:cNvCxnSpPr>
            <a:cxnSpLocks/>
          </p:cNvCxnSpPr>
          <p:nvPr/>
        </p:nvCxnSpPr>
        <p:spPr>
          <a:xfrm>
            <a:off x="554736" y="1834442"/>
            <a:ext cx="442235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964F1FD-78DD-B947-C530-B57D52482CEE}"/>
              </a:ext>
            </a:extLst>
          </p:cNvPr>
          <p:cNvSpPr/>
          <p:nvPr/>
        </p:nvSpPr>
        <p:spPr>
          <a:xfrm>
            <a:off x="547688" y="1892255"/>
            <a:ext cx="4422356" cy="4225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dirty="0">
                <a:solidFill>
                  <a:schemeClr val="tx1"/>
                </a:solidFill>
                <a:latin typeface="Arial"/>
              </a:rPr>
              <a:t>[Insert background/situation]</a:t>
            </a:r>
            <a:endParaRPr kumimoji="0" lang="en-US" sz="120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EC6A953D-4655-9173-2330-853EC998887F}"/>
              </a:ext>
            </a:extLst>
          </p:cNvPr>
          <p:cNvSpPr/>
          <p:nvPr/>
        </p:nvSpPr>
        <p:spPr>
          <a:xfrm>
            <a:off x="5141318" y="1892256"/>
            <a:ext cx="6502994" cy="133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marR="0" lvl="0" algn="l" defTabSz="914400" rtl="0" eaLnBrk="1" fontAlgn="auto" latinLnBrk="0" hangingPunct="1">
              <a:lnSpc>
                <a:spcPct val="100000"/>
              </a:lnSpc>
              <a:spcBef>
                <a:spcPts val="0"/>
              </a:spcBef>
              <a:spcAft>
                <a:spcPts val="800"/>
              </a:spcAft>
              <a:buClrTx/>
              <a:buSzTx/>
              <a:tabLst/>
              <a:defRPr/>
            </a:pPr>
            <a:r>
              <a:rPr kumimoji="0" lang="en-US" sz="1200" b="1" i="0" u="none" strike="noStrike" kern="1200" cap="none" spc="0" normalizeH="0" baseline="0" noProof="0" dirty="0">
                <a:ln>
                  <a:noFill/>
                </a:ln>
                <a:solidFill>
                  <a:schemeClr val="tx1"/>
                </a:solidFill>
                <a:effectLst/>
                <a:uLnTx/>
                <a:uFillTx/>
                <a:latin typeface="Arial"/>
                <a:ea typeface="+mn-ea"/>
                <a:cs typeface="+mn-cs"/>
              </a:rPr>
              <a:t>Main problem/opportunity that this business case addresses:</a:t>
            </a:r>
          </a:p>
          <a:p>
            <a:pPr marR="0" lvl="0" algn="l" defTabSz="914400" rtl="0" eaLnBrk="1" fontAlgn="auto" latinLnBrk="0" hangingPunct="1">
              <a:lnSpc>
                <a:spcPct val="100000"/>
              </a:lnSpc>
              <a:spcBef>
                <a:spcPts val="0"/>
              </a:spcBef>
              <a:spcAft>
                <a:spcPts val="800"/>
              </a:spcAft>
              <a:buClrTx/>
              <a:buSzTx/>
              <a:tabLst/>
              <a:defRPr/>
            </a:pPr>
            <a:r>
              <a:rPr lang="en-US" sz="1200" dirty="0">
                <a:solidFill>
                  <a:schemeClr val="tx1"/>
                </a:solidFill>
                <a:latin typeface="Arial"/>
              </a:rPr>
              <a:t>[Insert description]</a:t>
            </a:r>
            <a:endParaRPr kumimoji="0" lang="en-US" sz="120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4019150E-9FDA-EA48-F602-D38DD309A623}"/>
              </a:ext>
            </a:extLst>
          </p:cNvPr>
          <p:cNvSpPr/>
          <p:nvPr/>
        </p:nvSpPr>
        <p:spPr>
          <a:xfrm>
            <a:off x="5141318" y="3338795"/>
            <a:ext cx="6502994" cy="133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marR="0" lvl="0" algn="l" defTabSz="914400" rtl="0" eaLnBrk="1" fontAlgn="auto" latinLnBrk="0" hangingPunct="1">
              <a:lnSpc>
                <a:spcPct val="100000"/>
              </a:lnSpc>
              <a:spcBef>
                <a:spcPts val="0"/>
              </a:spcBef>
              <a:spcAft>
                <a:spcPts val="800"/>
              </a:spcAft>
              <a:buClrTx/>
              <a:buSzTx/>
              <a:tabLst/>
              <a:defRPr/>
            </a:pPr>
            <a:r>
              <a:rPr lang="en-US" sz="1200" b="1" dirty="0">
                <a:solidFill>
                  <a:schemeClr val="tx1"/>
                </a:solidFill>
                <a:latin typeface="Arial"/>
              </a:rPr>
              <a:t>Impact of problem / opportunity:</a:t>
            </a: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a:p>
            <a:pPr marR="0" lvl="0" algn="l" defTabSz="914400" rtl="0" eaLnBrk="1" fontAlgn="auto" latinLnBrk="0" hangingPunct="1">
              <a:lnSpc>
                <a:spcPct val="100000"/>
              </a:lnSpc>
              <a:spcBef>
                <a:spcPts val="0"/>
              </a:spcBef>
              <a:spcAft>
                <a:spcPts val="800"/>
              </a:spcAft>
              <a:buClrTx/>
              <a:buSzTx/>
              <a:tabLst/>
              <a:defRPr/>
            </a:pPr>
            <a:r>
              <a:rPr lang="en-US" sz="1200" dirty="0">
                <a:solidFill>
                  <a:schemeClr val="tx1"/>
                </a:solidFill>
                <a:latin typeface="Arial"/>
              </a:rPr>
              <a:t>[Insert description of impact e.g., if problem x costs the organization xx USD a year in losses]</a:t>
            </a:r>
            <a:endParaRPr kumimoji="0" lang="en-US" sz="1200" i="0" u="none" strike="noStrike" kern="1200" cap="none" spc="0" normalizeH="0" baseline="0" noProof="0" dirty="0">
              <a:ln>
                <a:noFill/>
              </a:ln>
              <a:solidFill>
                <a:schemeClr val="tx1"/>
              </a:solidFill>
              <a:effectLst/>
              <a:uLnTx/>
              <a:uFillTx/>
              <a:latin typeface="Arial"/>
              <a:ea typeface="+mn-ea"/>
              <a:cs typeface="+mn-cs"/>
            </a:endParaRPr>
          </a:p>
        </p:txBody>
      </p:sp>
      <p:sp>
        <p:nvSpPr>
          <p:cNvPr id="9" name="Rectangle 8">
            <a:extLst>
              <a:ext uri="{FF2B5EF4-FFF2-40B4-BE49-F238E27FC236}">
                <a16:creationId xmlns:a16="http://schemas.microsoft.com/office/drawing/2014/main" id="{EDA38587-6F31-6B26-47F0-476648581974}"/>
              </a:ext>
            </a:extLst>
          </p:cNvPr>
          <p:cNvSpPr/>
          <p:nvPr/>
        </p:nvSpPr>
        <p:spPr>
          <a:xfrm>
            <a:off x="5141318" y="4785334"/>
            <a:ext cx="6502994" cy="133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marR="0" lvl="0" algn="l" defTabSz="914400" rtl="0" eaLnBrk="1" fontAlgn="auto" latinLnBrk="0" hangingPunct="1">
              <a:lnSpc>
                <a:spcPct val="100000"/>
              </a:lnSpc>
              <a:spcBef>
                <a:spcPts val="0"/>
              </a:spcBef>
              <a:spcAft>
                <a:spcPts val="800"/>
              </a:spcAft>
              <a:buClrTx/>
              <a:buSzTx/>
              <a:tabLst/>
              <a:defRPr/>
            </a:pPr>
            <a:r>
              <a:rPr kumimoji="0" lang="en-US" sz="1200" b="1" i="0" u="none" strike="noStrike" kern="1200" cap="none" spc="0" normalizeH="0" baseline="0" noProof="0" dirty="0">
                <a:ln>
                  <a:noFill/>
                </a:ln>
                <a:solidFill>
                  <a:schemeClr val="tx1"/>
                </a:solidFill>
                <a:effectLst/>
                <a:uLnTx/>
                <a:uFillTx/>
                <a:latin typeface="Arial"/>
                <a:ea typeface="+mn-ea"/>
                <a:cs typeface="+mn-cs"/>
              </a:rPr>
              <a:t>Why is this relevant?:</a:t>
            </a:r>
          </a:p>
          <a:p>
            <a:pPr marR="0" lvl="0" algn="l" defTabSz="914400" rtl="0" eaLnBrk="1" fontAlgn="auto" latinLnBrk="0" hangingPunct="1">
              <a:lnSpc>
                <a:spcPct val="100000"/>
              </a:lnSpc>
              <a:spcBef>
                <a:spcPts val="0"/>
              </a:spcBef>
              <a:spcAft>
                <a:spcPts val="800"/>
              </a:spcAft>
              <a:buClrTx/>
              <a:buSzTx/>
              <a:tabLst/>
              <a:defRPr/>
            </a:pPr>
            <a:r>
              <a:rPr lang="en-US" sz="1200" dirty="0">
                <a:solidFill>
                  <a:schemeClr val="tx1"/>
                </a:solidFill>
                <a:latin typeface="Arial"/>
              </a:rPr>
              <a:t>[Insert strategic connection]</a:t>
            </a:r>
            <a:endParaRPr kumimoji="0" lang="en-US" sz="1200" i="0" u="none" strike="noStrike" kern="1200" cap="none" spc="0" normalizeH="0" baseline="0" noProof="0" dirty="0">
              <a:ln>
                <a:noFill/>
              </a:ln>
              <a:solidFill>
                <a:schemeClr val="tx1"/>
              </a:solidFill>
              <a:effectLst/>
              <a:uLnTx/>
              <a:uFillTx/>
              <a:latin typeface="Arial"/>
              <a:ea typeface="+mn-ea"/>
              <a:cs typeface="+mn-cs"/>
            </a:endParaRPr>
          </a:p>
        </p:txBody>
      </p:sp>
      <p:sp>
        <p:nvSpPr>
          <p:cNvPr id="4" name="Google Shape;507;p14">
            <a:extLst>
              <a:ext uri="{FF2B5EF4-FFF2-40B4-BE49-F238E27FC236}">
                <a16:creationId xmlns:a16="http://schemas.microsoft.com/office/drawing/2014/main" id="{AEB269E4-ACE9-0F7D-56CF-1FAE33B6ABD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1B846E1E-D989-CA97-C338-ECF96143DBB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70140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sz="2400" dirty="0"/>
              <a:t>[Insert reason or driver e.g., New AI-driven tech landscape] is main reason for this business case</a:t>
            </a:r>
            <a:endParaRPr lang="en-US" dirty="0"/>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a:noFill/>
        </p:spPr>
        <p:txBody>
          <a:bodyPr vert="horz" lIns="0" tIns="0" rIns="0" bIns="0" rtlCol="0">
            <a:normAutofit fontScale="92500" lnSpcReduction="10000"/>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indent="0">
              <a:buNone/>
            </a:pPr>
            <a:r>
              <a:rPr lang="en-GB" sz="1400" b="1" dirty="0">
                <a:solidFill>
                  <a:schemeClr val="tx1"/>
                </a:solidFill>
              </a:rPr>
              <a:t>What is the current situation?</a:t>
            </a:r>
          </a:p>
          <a:p>
            <a:pPr marL="400050" indent="-285750">
              <a:buFont typeface="Arial" panose="020B0604020202020204" pitchFamily="34" charset="0"/>
              <a:buChar char="•"/>
            </a:pPr>
            <a:r>
              <a:rPr lang="en-GB" sz="1400" dirty="0">
                <a:solidFill>
                  <a:schemeClr val="tx1"/>
                </a:solidFill>
              </a:rPr>
              <a:t>[Insert description of current situation/context in bullet points, e.g., New AI tools have gained ground rapidly in last 12 months]</a:t>
            </a:r>
          </a:p>
          <a:p>
            <a:pPr marL="400050" indent="-285750">
              <a:buFont typeface="Arial" panose="020B0604020202020204" pitchFamily="34" charset="0"/>
              <a:buChar char="•"/>
            </a:pPr>
            <a:r>
              <a:rPr lang="en-GB" sz="1400" dirty="0">
                <a:solidFill>
                  <a:schemeClr val="tx1"/>
                </a:solidFill>
              </a:rPr>
              <a:t>[Insert description of current situation/context in bullet points]</a:t>
            </a:r>
          </a:p>
          <a:p>
            <a:pPr marL="400050" indent="-285750">
              <a:buFont typeface="Arial" panose="020B0604020202020204" pitchFamily="34" charset="0"/>
              <a:buChar char="•"/>
            </a:pPr>
            <a:r>
              <a:rPr lang="en-GB" sz="1400" dirty="0">
                <a:solidFill>
                  <a:schemeClr val="tx1"/>
                </a:solidFill>
              </a:rPr>
              <a:t>[Insert description of current situation/context in bullet points]</a:t>
            </a:r>
          </a:p>
          <a:p>
            <a:pPr marL="114300" indent="0">
              <a:buNone/>
            </a:pPr>
            <a:endParaRPr lang="en-GB" sz="1400" dirty="0">
              <a:solidFill>
                <a:schemeClr val="tx1"/>
              </a:solidFill>
            </a:endParaRPr>
          </a:p>
          <a:p>
            <a:pPr marL="114300" indent="0">
              <a:buNone/>
            </a:pPr>
            <a:r>
              <a:rPr lang="en-GB" sz="1400" b="1" dirty="0">
                <a:solidFill>
                  <a:schemeClr val="tx1"/>
                </a:solidFill>
              </a:rPr>
              <a:t>How will this impact our business?</a:t>
            </a:r>
          </a:p>
          <a:p>
            <a:pPr marL="400050" indent="-285750">
              <a:buFont typeface="Arial" panose="020B0604020202020204" pitchFamily="34" charset="0"/>
              <a:buChar char="•"/>
            </a:pPr>
            <a:r>
              <a:rPr lang="en-GB" sz="1400" dirty="0">
                <a:solidFill>
                  <a:schemeClr val="tx1"/>
                </a:solidFill>
              </a:rPr>
              <a:t>[Insert high-level take on how this will affect your business going forward e.g., Replacement of developers with AI tools will mean less demand for IT services]</a:t>
            </a:r>
          </a:p>
          <a:p>
            <a:pPr marL="400050" indent="-285750">
              <a:buFont typeface="Arial" panose="020B0604020202020204" pitchFamily="34" charset="0"/>
              <a:buChar char="•"/>
            </a:pPr>
            <a:r>
              <a:rPr lang="en-GB" sz="1400" dirty="0">
                <a:solidFill>
                  <a:schemeClr val="tx1"/>
                </a:solidFill>
              </a:rPr>
              <a:t>[Insert high-level take on how this will affect your business going forward]</a:t>
            </a:r>
          </a:p>
          <a:p>
            <a:pPr marL="400050" indent="-285750">
              <a:buFont typeface="Arial" panose="020B0604020202020204" pitchFamily="34" charset="0"/>
              <a:buChar char="•"/>
            </a:pPr>
            <a:r>
              <a:rPr lang="en-GB" sz="1400" dirty="0">
                <a:solidFill>
                  <a:schemeClr val="tx1"/>
                </a:solidFill>
              </a:rPr>
              <a:t>[Insert high-level take on how this will affect your business going forward]</a:t>
            </a:r>
          </a:p>
          <a:p>
            <a:pPr marL="114300" indent="0">
              <a:buNone/>
            </a:pPr>
            <a:endParaRPr lang="en-GB" sz="1400" dirty="0">
              <a:solidFill>
                <a:schemeClr val="tx1"/>
              </a:solidFill>
            </a:endParaRPr>
          </a:p>
          <a:p>
            <a:pPr marL="114300" indent="0">
              <a:buNone/>
            </a:pPr>
            <a:r>
              <a:rPr lang="en-GB" sz="1400" b="1" dirty="0">
                <a:solidFill>
                  <a:schemeClr val="tx1"/>
                </a:solidFill>
              </a:rPr>
              <a:t>Why is this important?</a:t>
            </a:r>
          </a:p>
          <a:p>
            <a:pPr marL="400050" indent="-285750">
              <a:buClr>
                <a:schemeClr val="tx1"/>
              </a:buClr>
              <a:buFont typeface="Arial" panose="020B0604020202020204" pitchFamily="34" charset="0"/>
              <a:buChar char="•"/>
            </a:pPr>
            <a:r>
              <a:rPr lang="en-GB" sz="1400" dirty="0">
                <a:solidFill>
                  <a:schemeClr val="tx1"/>
                </a:solidFill>
              </a:rPr>
              <a:t>[Insert high-level data or conclusion on why this is relevant to look at e.g., Currently 27% of our revenue comes from hourly IT contracts]</a:t>
            </a:r>
          </a:p>
          <a:p>
            <a:pPr marL="400050" indent="-285750">
              <a:buClr>
                <a:schemeClr val="tx1"/>
              </a:buClr>
              <a:buFont typeface="Arial" panose="020B0604020202020204" pitchFamily="34" charset="0"/>
              <a:buChar char="•"/>
            </a:pPr>
            <a:r>
              <a:rPr lang="en-GB" sz="1400" dirty="0">
                <a:solidFill>
                  <a:schemeClr val="tx1"/>
                </a:solidFill>
              </a:rPr>
              <a:t>[Insert high-level data or conclusion on why this is relevant to look at e.g., We have two choices: upskill our current employees or shift our strategic focus]</a:t>
            </a:r>
          </a:p>
          <a:p>
            <a:pPr marL="400050" indent="-285750">
              <a:buClr>
                <a:schemeClr val="tx1"/>
              </a:buClr>
              <a:buFont typeface="Arial" panose="020B0604020202020204" pitchFamily="34" charset="0"/>
              <a:buChar char="•"/>
            </a:pPr>
            <a:r>
              <a:rPr lang="en-GB" sz="1400" dirty="0">
                <a:solidFill>
                  <a:schemeClr val="tx1"/>
                </a:solidFill>
              </a:rPr>
              <a:t>[Insert high-level data or conclusion on why this is relevant to look at]</a:t>
            </a:r>
          </a:p>
          <a:p>
            <a:pPr marL="285750" indent="-285750">
              <a:buFont typeface="Arial" panose="020B0604020202020204" pitchFamily="34" charset="0"/>
              <a:buChar char="•"/>
            </a:pPr>
            <a:endParaRPr lang="en-GB" sz="1400" dirty="0">
              <a:solidFill>
                <a:schemeClr val="tx1"/>
              </a:solidFill>
            </a:endParaRPr>
          </a:p>
          <a:p>
            <a:pPr marL="114300" indent="0">
              <a:buNone/>
            </a:pPr>
            <a:r>
              <a:rPr lang="en-GB" sz="1400" dirty="0">
                <a:solidFill>
                  <a:schemeClr val="tx1"/>
                </a:solidFill>
              </a:rPr>
              <a:t>[</a:t>
            </a:r>
            <a:r>
              <a:rPr lang="en-GB" sz="1400" b="1" dirty="0">
                <a:solidFill>
                  <a:schemeClr val="tx1"/>
                </a:solidFill>
              </a:rPr>
              <a:t>Insert reason/focus of business case in bold e.g., Due to these developments, we have prepared a business case for upskilling our current employees in AI tools]</a:t>
            </a:r>
            <a:endParaRPr lang="en-GB" sz="1400" dirty="0">
              <a:solidFill>
                <a:schemeClr val="tx1"/>
              </a:solidFill>
            </a:endParaRPr>
          </a:p>
        </p:txBody>
      </p:sp>
      <p:sp>
        <p:nvSpPr>
          <p:cNvPr id="3" name="Google Shape;507;p14">
            <a:extLst>
              <a:ext uri="{FF2B5EF4-FFF2-40B4-BE49-F238E27FC236}">
                <a16:creationId xmlns:a16="http://schemas.microsoft.com/office/drawing/2014/main" id="{97103220-FE89-9EA1-CE06-12AFDCDD49B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66AEA677-91E4-EE08-4160-B9CC519B7CB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06393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p:txBody>
          <a:bodyPr/>
          <a:lstStyle/>
          <a:p>
            <a:r>
              <a:rPr lang="en-US" dirty="0"/>
              <a:t>Background and context</a:t>
            </a:r>
          </a:p>
        </p:txBody>
      </p:sp>
      <p:sp>
        <p:nvSpPr>
          <p:cNvPr id="18" name="Text Placeholder 17">
            <a:extLst>
              <a:ext uri="{FF2B5EF4-FFF2-40B4-BE49-F238E27FC236}">
                <a16:creationId xmlns:a16="http://schemas.microsoft.com/office/drawing/2014/main" id="{E2A21012-7851-C6F2-875A-A8782A626D81}"/>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98D38E06-7079-974E-1BE0-C1C604DC2D66}"/>
              </a:ext>
            </a:extLst>
          </p:cNvPr>
          <p:cNvSpPr/>
          <p:nvPr/>
        </p:nvSpPr>
        <p:spPr>
          <a:xfrm>
            <a:off x="554736" y="1844826"/>
            <a:ext cx="6766560" cy="391937"/>
          </a:xfrm>
          <a:prstGeom prst="rect">
            <a:avLst/>
          </a:prstGeom>
          <a:solidFill>
            <a:schemeClr val="accen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Main reasons for this business case</a:t>
            </a:r>
          </a:p>
        </p:txBody>
      </p:sp>
      <p:sp>
        <p:nvSpPr>
          <p:cNvPr id="6" name="Rectangle 5">
            <a:extLst>
              <a:ext uri="{FF2B5EF4-FFF2-40B4-BE49-F238E27FC236}">
                <a16:creationId xmlns:a16="http://schemas.microsoft.com/office/drawing/2014/main" id="{9D328D68-E5DB-D4BC-D1F9-24B70E26762B}"/>
              </a:ext>
            </a:extLst>
          </p:cNvPr>
          <p:cNvSpPr/>
          <p:nvPr/>
        </p:nvSpPr>
        <p:spPr>
          <a:xfrm>
            <a:off x="7979664" y="1842387"/>
            <a:ext cx="3657600" cy="391937"/>
          </a:xfrm>
          <a:prstGeom prst="rect">
            <a:avLst/>
          </a:prstGeom>
          <a:solidFill>
            <a:schemeClr val="accen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Objectives of this business case</a:t>
            </a:r>
          </a:p>
        </p:txBody>
      </p:sp>
      <p:sp>
        <p:nvSpPr>
          <p:cNvPr id="7" name="Rectangle 6">
            <a:extLst>
              <a:ext uri="{FF2B5EF4-FFF2-40B4-BE49-F238E27FC236}">
                <a16:creationId xmlns:a16="http://schemas.microsoft.com/office/drawing/2014/main" id="{9D66D258-EF5A-B4D3-A7BC-3C67053CEDB6}"/>
              </a:ext>
            </a:extLst>
          </p:cNvPr>
          <p:cNvSpPr/>
          <p:nvPr/>
        </p:nvSpPr>
        <p:spPr>
          <a:xfrm>
            <a:off x="554736" y="2658794"/>
            <a:ext cx="1583553" cy="115355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reason 1, e.g., higher attrition rate]</a:t>
            </a:r>
          </a:p>
        </p:txBody>
      </p:sp>
      <p:sp>
        <p:nvSpPr>
          <p:cNvPr id="8" name="Rectangle 7">
            <a:extLst>
              <a:ext uri="{FF2B5EF4-FFF2-40B4-BE49-F238E27FC236}">
                <a16:creationId xmlns:a16="http://schemas.microsoft.com/office/drawing/2014/main" id="{EA026C13-8D00-54A2-BD8E-46222E7AF78E}"/>
              </a:ext>
            </a:extLst>
          </p:cNvPr>
          <p:cNvSpPr/>
          <p:nvPr/>
        </p:nvSpPr>
        <p:spPr>
          <a:xfrm>
            <a:off x="554736" y="3910091"/>
            <a:ext cx="1583553" cy="115355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reason 2]</a:t>
            </a:r>
          </a:p>
        </p:txBody>
      </p:sp>
      <p:sp>
        <p:nvSpPr>
          <p:cNvPr id="9" name="Rectangle 8">
            <a:extLst>
              <a:ext uri="{FF2B5EF4-FFF2-40B4-BE49-F238E27FC236}">
                <a16:creationId xmlns:a16="http://schemas.microsoft.com/office/drawing/2014/main" id="{03CF4E03-C1D4-43CB-200B-74DE6F848315}"/>
              </a:ext>
            </a:extLst>
          </p:cNvPr>
          <p:cNvSpPr/>
          <p:nvPr/>
        </p:nvSpPr>
        <p:spPr>
          <a:xfrm>
            <a:off x="554736" y="5161388"/>
            <a:ext cx="1583553" cy="115355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reason 3]</a:t>
            </a:r>
          </a:p>
        </p:txBody>
      </p:sp>
      <p:sp>
        <p:nvSpPr>
          <p:cNvPr id="10" name="Rectangle 9">
            <a:extLst>
              <a:ext uri="{FF2B5EF4-FFF2-40B4-BE49-F238E27FC236}">
                <a16:creationId xmlns:a16="http://schemas.microsoft.com/office/drawing/2014/main" id="{85DFEB08-DE54-A875-582F-3E40717B9A53}"/>
              </a:ext>
            </a:extLst>
          </p:cNvPr>
          <p:cNvSpPr/>
          <p:nvPr/>
        </p:nvSpPr>
        <p:spPr>
          <a:xfrm>
            <a:off x="554735" y="2303585"/>
            <a:ext cx="158355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Reason</a:t>
            </a:r>
          </a:p>
        </p:txBody>
      </p:sp>
      <p:sp>
        <p:nvSpPr>
          <p:cNvPr id="11" name="Rectangle 10">
            <a:extLst>
              <a:ext uri="{FF2B5EF4-FFF2-40B4-BE49-F238E27FC236}">
                <a16:creationId xmlns:a16="http://schemas.microsoft.com/office/drawing/2014/main" id="{40E17440-0D96-9288-E96E-B22DC775B848}"/>
              </a:ext>
            </a:extLst>
          </p:cNvPr>
          <p:cNvSpPr/>
          <p:nvPr/>
        </p:nvSpPr>
        <p:spPr>
          <a:xfrm>
            <a:off x="2240512" y="2303584"/>
            <a:ext cx="508078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Description</a:t>
            </a:r>
          </a:p>
        </p:txBody>
      </p:sp>
      <p:sp>
        <p:nvSpPr>
          <p:cNvPr id="12" name="Rectangle 11">
            <a:extLst>
              <a:ext uri="{FF2B5EF4-FFF2-40B4-BE49-F238E27FC236}">
                <a16:creationId xmlns:a16="http://schemas.microsoft.com/office/drawing/2014/main" id="{CD169FDF-B3A0-64FB-1D97-2787AF2A36EF}"/>
              </a:ext>
            </a:extLst>
          </p:cNvPr>
          <p:cNvSpPr/>
          <p:nvPr/>
        </p:nvSpPr>
        <p:spPr>
          <a:xfrm>
            <a:off x="2240512" y="2658794"/>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 e.g., Attrition rates in HR have risen by 27% in last year]</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 e.g., Attrition rates across other departments have remained at previous levels]</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sp>
        <p:nvSpPr>
          <p:cNvPr id="13" name="Rectangle 12">
            <a:extLst>
              <a:ext uri="{FF2B5EF4-FFF2-40B4-BE49-F238E27FC236}">
                <a16:creationId xmlns:a16="http://schemas.microsoft.com/office/drawing/2014/main" id="{F7D3E463-3226-4B14-F189-06475F0CAE4D}"/>
              </a:ext>
            </a:extLst>
          </p:cNvPr>
          <p:cNvSpPr/>
          <p:nvPr/>
        </p:nvSpPr>
        <p:spPr>
          <a:xfrm>
            <a:off x="2240512" y="3910091"/>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sp>
        <p:nvSpPr>
          <p:cNvPr id="14" name="Rectangle 13">
            <a:extLst>
              <a:ext uri="{FF2B5EF4-FFF2-40B4-BE49-F238E27FC236}">
                <a16:creationId xmlns:a16="http://schemas.microsoft.com/office/drawing/2014/main" id="{4AF6AE8A-4C8D-C920-41EB-9323CE5E8936}"/>
              </a:ext>
            </a:extLst>
          </p:cNvPr>
          <p:cNvSpPr/>
          <p:nvPr/>
        </p:nvSpPr>
        <p:spPr>
          <a:xfrm>
            <a:off x="2240512" y="5161388"/>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cxnSp>
        <p:nvCxnSpPr>
          <p:cNvPr id="15" name="Straight Connector 14">
            <a:extLst>
              <a:ext uri="{FF2B5EF4-FFF2-40B4-BE49-F238E27FC236}">
                <a16:creationId xmlns:a16="http://schemas.microsoft.com/office/drawing/2014/main" id="{81E99A1E-CAD3-28B7-A05B-286369B808A4}"/>
              </a:ext>
            </a:extLst>
          </p:cNvPr>
          <p:cNvCxnSpPr>
            <a:cxnSpLocks/>
          </p:cNvCxnSpPr>
          <p:nvPr/>
        </p:nvCxnSpPr>
        <p:spPr>
          <a:xfrm>
            <a:off x="554735" y="2561047"/>
            <a:ext cx="158355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0951C0-7911-DA3E-7B02-561C48132BEA}"/>
              </a:ext>
            </a:extLst>
          </p:cNvPr>
          <p:cNvCxnSpPr>
            <a:cxnSpLocks/>
          </p:cNvCxnSpPr>
          <p:nvPr/>
        </p:nvCxnSpPr>
        <p:spPr>
          <a:xfrm>
            <a:off x="7650479" y="2004289"/>
            <a:ext cx="1" cy="411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28F58C-DD63-23BA-7EDE-68BE40FBD0F7}"/>
              </a:ext>
            </a:extLst>
          </p:cNvPr>
          <p:cNvCxnSpPr>
            <a:cxnSpLocks/>
          </p:cNvCxnSpPr>
          <p:nvPr/>
        </p:nvCxnSpPr>
        <p:spPr>
          <a:xfrm>
            <a:off x="2240512" y="2561047"/>
            <a:ext cx="508078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6B8105-6A60-CF5C-8723-6500972E3779}"/>
              </a:ext>
            </a:extLst>
          </p:cNvPr>
          <p:cNvSpPr/>
          <p:nvPr/>
        </p:nvSpPr>
        <p:spPr>
          <a:xfrm>
            <a:off x="7979663" y="2234324"/>
            <a:ext cx="3657600" cy="4080615"/>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marL="228600" indent="-228600">
              <a:spcBef>
                <a:spcPts val="300"/>
              </a:spcBef>
              <a:spcAft>
                <a:spcPts val="300"/>
              </a:spcAft>
              <a:buClr>
                <a:schemeClr val="accent1"/>
              </a:buClr>
              <a:buFont typeface="+mj-lt"/>
              <a:buAutoNum type="arabicPeriod"/>
            </a:pPr>
            <a:r>
              <a:rPr lang="en-US" sz="1200" dirty="0">
                <a:solidFill>
                  <a:schemeClr val="tx1"/>
                </a:solidFill>
              </a:rPr>
              <a:t>[Insert objective of business case e.g., Lower attrition rates to 2023 levels]</a:t>
            </a:r>
            <a:br>
              <a:rPr lang="en-US" sz="1200" dirty="0">
                <a:solidFill>
                  <a:schemeClr val="tx1"/>
                </a:solidFill>
              </a:rPr>
            </a:br>
            <a:endParaRPr lang="en-US" sz="1200" dirty="0">
              <a:solidFill>
                <a:schemeClr val="tx1"/>
              </a:solidFill>
            </a:endParaRPr>
          </a:p>
          <a:p>
            <a:pPr marL="228600" indent="-228600">
              <a:spcBef>
                <a:spcPts val="300"/>
              </a:spcBef>
              <a:spcAft>
                <a:spcPts val="300"/>
              </a:spcAft>
              <a:buClr>
                <a:schemeClr val="accent1"/>
              </a:buClr>
              <a:buFont typeface="+mj-lt"/>
              <a:buAutoNum type="arabicPeriod"/>
            </a:pPr>
            <a:r>
              <a:rPr lang="en-US" sz="1200" dirty="0">
                <a:solidFill>
                  <a:schemeClr val="tx1"/>
                </a:solidFill>
              </a:rPr>
              <a:t>[Insert objective, if there is more than one]</a:t>
            </a:r>
            <a:br>
              <a:rPr lang="en-US" sz="1200" dirty="0">
                <a:solidFill>
                  <a:schemeClr val="tx1"/>
                </a:solidFill>
              </a:rPr>
            </a:br>
            <a:endParaRPr lang="en-US" sz="1200" dirty="0">
              <a:solidFill>
                <a:schemeClr val="tx1"/>
              </a:solidFill>
            </a:endParaRPr>
          </a:p>
          <a:p>
            <a:pPr marL="228600" indent="-228600">
              <a:spcBef>
                <a:spcPts val="300"/>
              </a:spcBef>
              <a:spcAft>
                <a:spcPts val="300"/>
              </a:spcAft>
              <a:buClr>
                <a:schemeClr val="accent1"/>
              </a:buClr>
              <a:buFont typeface="+mj-lt"/>
              <a:buAutoNum type="arabicPeriod"/>
            </a:pPr>
            <a:r>
              <a:rPr lang="en-US" sz="1200" dirty="0">
                <a:solidFill>
                  <a:schemeClr val="tx1"/>
                </a:solidFill>
              </a:rPr>
              <a:t>[Insert objective, if there is more than one]</a:t>
            </a:r>
          </a:p>
        </p:txBody>
      </p:sp>
      <p:sp>
        <p:nvSpPr>
          <p:cNvPr id="24" name="Rectangle 23">
            <a:extLst>
              <a:ext uri="{FF2B5EF4-FFF2-40B4-BE49-F238E27FC236}">
                <a16:creationId xmlns:a16="http://schemas.microsoft.com/office/drawing/2014/main" id="{546D24EC-B103-130B-FB9D-E554160A8BBE}"/>
              </a:ext>
            </a:extLst>
          </p:cNvPr>
          <p:cNvSpPr/>
          <p:nvPr/>
        </p:nvSpPr>
        <p:spPr>
          <a:xfrm>
            <a:off x="554735" y="2234324"/>
            <a:ext cx="6766560" cy="4080615"/>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5" name="Straight Connector 24">
            <a:extLst>
              <a:ext uri="{FF2B5EF4-FFF2-40B4-BE49-F238E27FC236}">
                <a16:creationId xmlns:a16="http://schemas.microsoft.com/office/drawing/2014/main" id="{B6994255-4DB1-3794-9B13-6875D98065D1}"/>
              </a:ext>
            </a:extLst>
          </p:cNvPr>
          <p:cNvCxnSpPr>
            <a:cxnSpLocks/>
          </p:cNvCxnSpPr>
          <p:nvPr/>
        </p:nvCxnSpPr>
        <p:spPr>
          <a:xfrm flipV="1">
            <a:off x="612964" y="3861218"/>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3E21A-F992-7A30-505C-DD9CC4990A5E}"/>
              </a:ext>
            </a:extLst>
          </p:cNvPr>
          <p:cNvCxnSpPr>
            <a:cxnSpLocks/>
          </p:cNvCxnSpPr>
          <p:nvPr/>
        </p:nvCxnSpPr>
        <p:spPr>
          <a:xfrm flipV="1">
            <a:off x="612964" y="5112515"/>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29C7811-3F98-7589-CD47-83B63EF5EFE8}"/>
              </a:ext>
            </a:extLst>
          </p:cNvPr>
          <p:cNvSpPr/>
          <p:nvPr/>
        </p:nvSpPr>
        <p:spPr>
          <a:xfrm>
            <a:off x="8021997" y="2334930"/>
            <a:ext cx="252000" cy="252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17" name="Oval 16">
            <a:extLst>
              <a:ext uri="{FF2B5EF4-FFF2-40B4-BE49-F238E27FC236}">
                <a16:creationId xmlns:a16="http://schemas.microsoft.com/office/drawing/2014/main" id="{3D345C59-2EC1-433B-D6BE-D0E645C4CB5B}"/>
              </a:ext>
            </a:extLst>
          </p:cNvPr>
          <p:cNvSpPr/>
          <p:nvPr/>
        </p:nvSpPr>
        <p:spPr>
          <a:xfrm>
            <a:off x="8006944" y="2956080"/>
            <a:ext cx="252000" cy="252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9" name="Oval 18">
            <a:extLst>
              <a:ext uri="{FF2B5EF4-FFF2-40B4-BE49-F238E27FC236}">
                <a16:creationId xmlns:a16="http://schemas.microsoft.com/office/drawing/2014/main" id="{BDB440A0-C57F-922B-D30B-8C91D871D827}"/>
              </a:ext>
            </a:extLst>
          </p:cNvPr>
          <p:cNvSpPr/>
          <p:nvPr/>
        </p:nvSpPr>
        <p:spPr>
          <a:xfrm>
            <a:off x="8006944" y="3395397"/>
            <a:ext cx="252000" cy="252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sp>
        <p:nvSpPr>
          <p:cNvPr id="3" name="Google Shape;507;p14">
            <a:extLst>
              <a:ext uri="{FF2B5EF4-FFF2-40B4-BE49-F238E27FC236}">
                <a16:creationId xmlns:a16="http://schemas.microsoft.com/office/drawing/2014/main" id="{ABDBA43B-C34B-CE61-F4DD-E3DE4F2B631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40306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p:txBody>
          <a:bodyPr/>
          <a:lstStyle/>
          <a:p>
            <a:r>
              <a:rPr lang="en-US" dirty="0"/>
              <a:t>[Insert team/BU/client]’s objectives are [insert e.g., improve profitability] across three dimensions</a:t>
            </a:r>
          </a:p>
        </p:txBody>
      </p:sp>
      <p:sp>
        <p:nvSpPr>
          <p:cNvPr id="22" name="Subtitle 21">
            <a:extLst>
              <a:ext uri="{FF2B5EF4-FFF2-40B4-BE49-F238E27FC236}">
                <a16:creationId xmlns:a16="http://schemas.microsoft.com/office/drawing/2014/main" id="{A287B511-959D-D002-BC2F-AD2F4530B60B}"/>
              </a:ext>
            </a:extLst>
          </p:cNvPr>
          <p:cNvSpPr>
            <a:spLocks noGrp="1"/>
          </p:cNvSpPr>
          <p:nvPr>
            <p:ph type="subTitle" idx="1"/>
          </p:nvPr>
        </p:nvSpPr>
        <p:spPr/>
        <p:txBody>
          <a:bodyPr/>
          <a:lstStyle/>
          <a:p>
            <a:endParaRPr lang="en-US"/>
          </a:p>
        </p:txBody>
      </p:sp>
      <p:sp>
        <p:nvSpPr>
          <p:cNvPr id="26" name="Text Placeholder 25">
            <a:extLst>
              <a:ext uri="{FF2B5EF4-FFF2-40B4-BE49-F238E27FC236}">
                <a16:creationId xmlns:a16="http://schemas.microsoft.com/office/drawing/2014/main" id="{9699492B-34A4-1C6E-2ADE-0FD0F32451B6}"/>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9D328D68-E5DB-D4BC-D1F9-24B70E26762B}"/>
              </a:ext>
            </a:extLst>
          </p:cNvPr>
          <p:cNvSpPr/>
          <p:nvPr/>
        </p:nvSpPr>
        <p:spPr>
          <a:xfrm>
            <a:off x="8286052" y="1842387"/>
            <a:ext cx="3348736" cy="3919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[Dimension 3]</a:t>
            </a:r>
          </a:p>
        </p:txBody>
      </p:sp>
      <p:sp>
        <p:nvSpPr>
          <p:cNvPr id="23" name="Rectangle 22">
            <a:extLst>
              <a:ext uri="{FF2B5EF4-FFF2-40B4-BE49-F238E27FC236}">
                <a16:creationId xmlns:a16="http://schemas.microsoft.com/office/drawing/2014/main" id="{2A6B8105-6A60-CF5C-8723-6500972E3779}"/>
              </a:ext>
            </a:extLst>
          </p:cNvPr>
          <p:cNvSpPr/>
          <p:nvPr/>
        </p:nvSpPr>
        <p:spPr>
          <a:xfrm>
            <a:off x="8286051" y="2234324"/>
            <a:ext cx="3348736" cy="408061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tx1"/>
              </a:solidFill>
            </a:endParaRPr>
          </a:p>
        </p:txBody>
      </p:sp>
      <p:sp>
        <p:nvSpPr>
          <p:cNvPr id="3" name="Rectangle 2">
            <a:extLst>
              <a:ext uri="{FF2B5EF4-FFF2-40B4-BE49-F238E27FC236}">
                <a16:creationId xmlns:a16="http://schemas.microsoft.com/office/drawing/2014/main" id="{466AC85A-61E8-5A64-A2E7-FFE54102A45C}"/>
              </a:ext>
            </a:extLst>
          </p:cNvPr>
          <p:cNvSpPr/>
          <p:nvPr/>
        </p:nvSpPr>
        <p:spPr>
          <a:xfrm>
            <a:off x="554737" y="1842387"/>
            <a:ext cx="3348736" cy="3919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[Dimension 1]</a:t>
            </a:r>
          </a:p>
        </p:txBody>
      </p:sp>
      <p:sp>
        <p:nvSpPr>
          <p:cNvPr id="4" name="Rectangle 3">
            <a:extLst>
              <a:ext uri="{FF2B5EF4-FFF2-40B4-BE49-F238E27FC236}">
                <a16:creationId xmlns:a16="http://schemas.microsoft.com/office/drawing/2014/main" id="{98B26F17-08C9-0CAE-3455-742B89569B17}"/>
              </a:ext>
            </a:extLst>
          </p:cNvPr>
          <p:cNvSpPr/>
          <p:nvPr/>
        </p:nvSpPr>
        <p:spPr>
          <a:xfrm>
            <a:off x="554736" y="2234324"/>
            <a:ext cx="3348736" cy="408061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tx1"/>
              </a:solidFill>
            </a:endParaRPr>
          </a:p>
        </p:txBody>
      </p:sp>
      <p:sp>
        <p:nvSpPr>
          <p:cNvPr id="17" name="Rectangle 16">
            <a:extLst>
              <a:ext uri="{FF2B5EF4-FFF2-40B4-BE49-F238E27FC236}">
                <a16:creationId xmlns:a16="http://schemas.microsoft.com/office/drawing/2014/main" id="{F26B2BC3-2464-91A8-0754-2CFDA4102977}"/>
              </a:ext>
            </a:extLst>
          </p:cNvPr>
          <p:cNvSpPr/>
          <p:nvPr/>
        </p:nvSpPr>
        <p:spPr>
          <a:xfrm>
            <a:off x="4420395" y="1842387"/>
            <a:ext cx="3348736" cy="3919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[Dimension 2]</a:t>
            </a:r>
          </a:p>
        </p:txBody>
      </p:sp>
      <p:sp>
        <p:nvSpPr>
          <p:cNvPr id="19" name="Rectangle 18">
            <a:extLst>
              <a:ext uri="{FF2B5EF4-FFF2-40B4-BE49-F238E27FC236}">
                <a16:creationId xmlns:a16="http://schemas.microsoft.com/office/drawing/2014/main" id="{5B17D961-C9E6-F1FB-86B4-C69158A375AA}"/>
              </a:ext>
            </a:extLst>
          </p:cNvPr>
          <p:cNvSpPr/>
          <p:nvPr/>
        </p:nvSpPr>
        <p:spPr>
          <a:xfrm>
            <a:off x="4420394" y="2234324"/>
            <a:ext cx="3348736" cy="408061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tx1"/>
              </a:solidFill>
            </a:endParaRPr>
          </a:p>
        </p:txBody>
      </p:sp>
      <p:sp>
        <p:nvSpPr>
          <p:cNvPr id="5" name="Google Shape;507;p14">
            <a:extLst>
              <a:ext uri="{FF2B5EF4-FFF2-40B4-BE49-F238E27FC236}">
                <a16:creationId xmlns:a16="http://schemas.microsoft.com/office/drawing/2014/main" id="{DA767F87-68EC-A93A-38AE-1E394856FE1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36040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8604E7-6109-A630-6CD0-2C858C40CD4D}"/>
              </a:ext>
            </a:extLst>
          </p:cNvPr>
          <p:cNvSpPr>
            <a:spLocks noGrp="1"/>
          </p:cNvSpPr>
          <p:nvPr>
            <p:ph type="title"/>
          </p:nvPr>
        </p:nvSpPr>
        <p:spPr/>
        <p:txBody>
          <a:bodyPr/>
          <a:lstStyle/>
          <a:p>
            <a:r>
              <a:rPr lang="en-US" dirty="0"/>
              <a:t>[Insert team/BU/client]’s objectives are [insert objectives]</a:t>
            </a:r>
          </a:p>
        </p:txBody>
      </p:sp>
      <p:sp>
        <p:nvSpPr>
          <p:cNvPr id="5" name="Subtitle 4">
            <a:extLst>
              <a:ext uri="{FF2B5EF4-FFF2-40B4-BE49-F238E27FC236}">
                <a16:creationId xmlns:a16="http://schemas.microsoft.com/office/drawing/2014/main" id="{0F1B7112-9516-88D4-B6EF-EAF95BBDB3FA}"/>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10511B3E-881A-856B-54AB-CE80B18A60D9}"/>
              </a:ext>
            </a:extLst>
          </p:cNvPr>
          <p:cNvSpPr>
            <a:spLocks noGrp="1"/>
          </p:cNvSpPr>
          <p:nvPr>
            <p:ph type="body" sz="quarter" idx="17"/>
          </p:nvPr>
        </p:nvSpPr>
        <p:spPr/>
        <p:txBody>
          <a:bodyPr/>
          <a:lstStyle/>
          <a:p>
            <a:endParaRPr lang="en-US"/>
          </a:p>
        </p:txBody>
      </p:sp>
      <p:sp>
        <p:nvSpPr>
          <p:cNvPr id="8" name="Rectangle 3">
            <a:extLst>
              <a:ext uri="{FF2B5EF4-FFF2-40B4-BE49-F238E27FC236}">
                <a16:creationId xmlns:a16="http://schemas.microsoft.com/office/drawing/2014/main" id="{D33CF0A0-036C-D51B-E9DD-443369E5982E}"/>
              </a:ext>
            </a:extLst>
          </p:cNvPr>
          <p:cNvSpPr/>
          <p:nvPr/>
        </p:nvSpPr>
        <p:spPr>
          <a:xfrm>
            <a:off x="554736"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9" name="Rectangle 4">
            <a:extLst>
              <a:ext uri="{FF2B5EF4-FFF2-40B4-BE49-F238E27FC236}">
                <a16:creationId xmlns:a16="http://schemas.microsoft.com/office/drawing/2014/main" id="{4871D331-C2CF-E6B1-7E3B-28007C4EE770}"/>
              </a:ext>
            </a:extLst>
          </p:cNvPr>
          <p:cNvSpPr/>
          <p:nvPr/>
        </p:nvSpPr>
        <p:spPr>
          <a:xfrm>
            <a:off x="4292324"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10" name="Rectangle 5">
            <a:extLst>
              <a:ext uri="{FF2B5EF4-FFF2-40B4-BE49-F238E27FC236}">
                <a16:creationId xmlns:a16="http://schemas.microsoft.com/office/drawing/2014/main" id="{F0A0380B-F1E7-C9DD-6531-625110E9DC58}"/>
              </a:ext>
            </a:extLst>
          </p:cNvPr>
          <p:cNvSpPr/>
          <p:nvPr/>
        </p:nvSpPr>
        <p:spPr>
          <a:xfrm>
            <a:off x="8029912"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11" name="TextBox 30">
            <a:extLst>
              <a:ext uri="{FF2B5EF4-FFF2-40B4-BE49-F238E27FC236}">
                <a16:creationId xmlns:a16="http://schemas.microsoft.com/office/drawing/2014/main" id="{4208C520-5602-2806-592A-0420C8738DBE}"/>
              </a:ext>
            </a:extLst>
          </p:cNvPr>
          <p:cNvSpPr txBox="1"/>
          <p:nvPr/>
        </p:nvSpPr>
        <p:spPr>
          <a:xfrm>
            <a:off x="737435"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[Insert objective]</a:t>
            </a:r>
          </a:p>
        </p:txBody>
      </p:sp>
      <p:sp>
        <p:nvSpPr>
          <p:cNvPr id="13" name="TextBox 31">
            <a:extLst>
              <a:ext uri="{FF2B5EF4-FFF2-40B4-BE49-F238E27FC236}">
                <a16:creationId xmlns:a16="http://schemas.microsoft.com/office/drawing/2014/main" id="{A6732745-9B5B-2E68-1F58-904D8369BACB}"/>
              </a:ext>
            </a:extLst>
          </p:cNvPr>
          <p:cNvSpPr txBox="1"/>
          <p:nvPr/>
        </p:nvSpPr>
        <p:spPr>
          <a:xfrm>
            <a:off x="4475023"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[Insert objective]</a:t>
            </a:r>
          </a:p>
        </p:txBody>
      </p:sp>
      <p:sp>
        <p:nvSpPr>
          <p:cNvPr id="14" name="TextBox 32">
            <a:extLst>
              <a:ext uri="{FF2B5EF4-FFF2-40B4-BE49-F238E27FC236}">
                <a16:creationId xmlns:a16="http://schemas.microsoft.com/office/drawing/2014/main" id="{E70C4F62-F2C4-37DE-DD4D-A5F90E3EF609}"/>
              </a:ext>
            </a:extLst>
          </p:cNvPr>
          <p:cNvSpPr txBox="1"/>
          <p:nvPr/>
        </p:nvSpPr>
        <p:spPr>
          <a:xfrm>
            <a:off x="8212611"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[Insert objective]</a:t>
            </a:r>
          </a:p>
        </p:txBody>
      </p:sp>
      <p:sp>
        <p:nvSpPr>
          <p:cNvPr id="18" name="Oval 7">
            <a:extLst>
              <a:ext uri="{FF2B5EF4-FFF2-40B4-BE49-F238E27FC236}">
                <a16:creationId xmlns:a16="http://schemas.microsoft.com/office/drawing/2014/main" id="{28239188-CC37-2593-7DEC-83BC5373A745}"/>
              </a:ext>
            </a:extLst>
          </p:cNvPr>
          <p:cNvSpPr/>
          <p:nvPr/>
        </p:nvSpPr>
        <p:spPr>
          <a:xfrm>
            <a:off x="1790329" y="1800634"/>
            <a:ext cx="1133689" cy="1134158"/>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1</a:t>
            </a:r>
          </a:p>
        </p:txBody>
      </p:sp>
      <p:sp>
        <p:nvSpPr>
          <p:cNvPr id="19" name="Oval 9">
            <a:extLst>
              <a:ext uri="{FF2B5EF4-FFF2-40B4-BE49-F238E27FC236}">
                <a16:creationId xmlns:a16="http://schemas.microsoft.com/office/drawing/2014/main" id="{C0BD22F3-5186-4A42-566A-2156533DCE39}"/>
              </a:ext>
            </a:extLst>
          </p:cNvPr>
          <p:cNvSpPr/>
          <p:nvPr/>
        </p:nvSpPr>
        <p:spPr>
          <a:xfrm>
            <a:off x="9265505" y="1800634"/>
            <a:ext cx="1133689" cy="1134158"/>
          </a:xfrm>
          <a:prstGeom prst="ellipse">
            <a:avLst/>
          </a:prstGeom>
          <a:solidFill>
            <a:schemeClr val="accent4"/>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3</a:t>
            </a:r>
          </a:p>
        </p:txBody>
      </p:sp>
      <p:sp>
        <p:nvSpPr>
          <p:cNvPr id="20" name="Oval 8">
            <a:extLst>
              <a:ext uri="{FF2B5EF4-FFF2-40B4-BE49-F238E27FC236}">
                <a16:creationId xmlns:a16="http://schemas.microsoft.com/office/drawing/2014/main" id="{365F22A6-B2E3-98FE-2C3F-E2AF895A956B}"/>
              </a:ext>
            </a:extLst>
          </p:cNvPr>
          <p:cNvSpPr/>
          <p:nvPr/>
        </p:nvSpPr>
        <p:spPr>
          <a:xfrm>
            <a:off x="5527918" y="1800634"/>
            <a:ext cx="1133689" cy="1134158"/>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2</a:t>
            </a:r>
          </a:p>
        </p:txBody>
      </p:sp>
      <p:sp>
        <p:nvSpPr>
          <p:cNvPr id="3" name="TextBox 30">
            <a:extLst>
              <a:ext uri="{FF2B5EF4-FFF2-40B4-BE49-F238E27FC236}">
                <a16:creationId xmlns:a16="http://schemas.microsoft.com/office/drawing/2014/main" id="{1409155D-9C08-7BAC-B56C-66A3EE569C7F}"/>
              </a:ext>
            </a:extLst>
          </p:cNvPr>
          <p:cNvSpPr txBox="1"/>
          <p:nvPr/>
        </p:nvSpPr>
        <p:spPr>
          <a:xfrm>
            <a:off x="737434" y="3969078"/>
            <a:ext cx="3239478" cy="246221"/>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[Insert description of objective]</a:t>
            </a:r>
          </a:p>
        </p:txBody>
      </p:sp>
      <p:sp>
        <p:nvSpPr>
          <p:cNvPr id="7" name="TextBox 30">
            <a:extLst>
              <a:ext uri="{FF2B5EF4-FFF2-40B4-BE49-F238E27FC236}">
                <a16:creationId xmlns:a16="http://schemas.microsoft.com/office/drawing/2014/main" id="{63223D81-F967-FDC5-D991-FB127F8D6916}"/>
              </a:ext>
            </a:extLst>
          </p:cNvPr>
          <p:cNvSpPr txBox="1"/>
          <p:nvPr/>
        </p:nvSpPr>
        <p:spPr>
          <a:xfrm>
            <a:off x="4475023" y="3969078"/>
            <a:ext cx="3239478" cy="246221"/>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[Insert description of objective]</a:t>
            </a:r>
          </a:p>
        </p:txBody>
      </p:sp>
      <p:sp>
        <p:nvSpPr>
          <p:cNvPr id="12" name="TextBox 30">
            <a:extLst>
              <a:ext uri="{FF2B5EF4-FFF2-40B4-BE49-F238E27FC236}">
                <a16:creationId xmlns:a16="http://schemas.microsoft.com/office/drawing/2014/main" id="{1F06ABC8-6870-5654-F861-133D72E27197}"/>
              </a:ext>
            </a:extLst>
          </p:cNvPr>
          <p:cNvSpPr txBox="1"/>
          <p:nvPr/>
        </p:nvSpPr>
        <p:spPr>
          <a:xfrm>
            <a:off x="8212611" y="3969078"/>
            <a:ext cx="3239478" cy="246221"/>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[Insert description of objective]</a:t>
            </a:r>
          </a:p>
        </p:txBody>
      </p:sp>
      <p:sp>
        <p:nvSpPr>
          <p:cNvPr id="2" name="Google Shape;507;p14">
            <a:extLst>
              <a:ext uri="{FF2B5EF4-FFF2-40B4-BE49-F238E27FC236}">
                <a16:creationId xmlns:a16="http://schemas.microsoft.com/office/drawing/2014/main" id="{9A14E4BF-5EF1-840D-6B82-DFBC69F90FD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120044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1DD3-6010-DEF5-2973-E767029A7C67}"/>
              </a:ext>
            </a:extLst>
          </p:cNvPr>
          <p:cNvSpPr>
            <a:spLocks noGrp="1"/>
          </p:cNvSpPr>
          <p:nvPr>
            <p:ph type="title"/>
          </p:nvPr>
        </p:nvSpPr>
        <p:spPr/>
        <p:txBody>
          <a:bodyPr/>
          <a:lstStyle/>
          <a:p>
            <a:r>
              <a:rPr lang="en-US" dirty="0"/>
              <a:t>This business case was done as part of a [xx]-week project aiming to [insert objective of project]</a:t>
            </a:r>
          </a:p>
        </p:txBody>
      </p:sp>
      <p:sp>
        <p:nvSpPr>
          <p:cNvPr id="4" name="Subtitle 3">
            <a:extLst>
              <a:ext uri="{FF2B5EF4-FFF2-40B4-BE49-F238E27FC236}">
                <a16:creationId xmlns:a16="http://schemas.microsoft.com/office/drawing/2014/main" id="{14CE56D2-91C8-FD31-DF9E-C8DAB12AD271}"/>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EB85B852-6F96-2DA5-7122-F0F50D5D3C7F}"/>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4979A3E4-F869-5118-A284-E10F0E0126B2}"/>
              </a:ext>
            </a:extLst>
          </p:cNvPr>
          <p:cNvSpPr txBox="1"/>
          <p:nvPr/>
        </p:nvSpPr>
        <p:spPr>
          <a:xfrm>
            <a:off x="11765280" y="65532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 name="TextBox 5">
            <a:extLst>
              <a:ext uri="{FF2B5EF4-FFF2-40B4-BE49-F238E27FC236}">
                <a16:creationId xmlns:a16="http://schemas.microsoft.com/office/drawing/2014/main" id="{4A94354E-EE8F-C5A3-25BC-6DB334CD4C83}"/>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panose="020B0604020202020204"/>
                <a:ea typeface="+mn-ea"/>
                <a:cs typeface="+mn-cs"/>
              </a:rPr>
              <a:t>What this work IS</a:t>
            </a:r>
          </a:p>
        </p:txBody>
      </p:sp>
      <p:sp>
        <p:nvSpPr>
          <p:cNvPr id="7" name="TextBox 6">
            <a:extLst>
              <a:ext uri="{FF2B5EF4-FFF2-40B4-BE49-F238E27FC236}">
                <a16:creationId xmlns:a16="http://schemas.microsoft.com/office/drawing/2014/main" id="{C88883D7-7321-A38D-1DD8-02E34D25473B}"/>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panose="020B0604020202020204"/>
                <a:ea typeface="+mn-ea"/>
                <a:cs typeface="+mn-cs"/>
              </a:rPr>
              <a:t>What this work </a:t>
            </a:r>
            <a:r>
              <a:rPr lang="en-GB" sz="1600" b="1" dirty="0">
                <a:latin typeface="Arial" panose="020B0604020202020204"/>
              </a:rPr>
              <a:t>IS NOT</a:t>
            </a:r>
            <a:endParaRPr kumimoji="0" lang="en-GB" sz="1600" b="1" i="0" u="none" strike="noStrike" kern="1200" cap="none" spc="0" normalizeH="0" baseline="0" noProof="0" dirty="0">
              <a:ln>
                <a:noFill/>
              </a:ln>
              <a:effectLst/>
              <a:uLnTx/>
              <a:uFillTx/>
              <a:latin typeface="Arial" panose="020B0604020202020204"/>
              <a:ea typeface="+mn-ea"/>
              <a:cs typeface="+mn-cs"/>
            </a:endParaRPr>
          </a:p>
        </p:txBody>
      </p:sp>
      <p:cxnSp>
        <p:nvCxnSpPr>
          <p:cNvPr id="8" name="Straight Connector 7">
            <a:extLst>
              <a:ext uri="{FF2B5EF4-FFF2-40B4-BE49-F238E27FC236}">
                <a16:creationId xmlns:a16="http://schemas.microsoft.com/office/drawing/2014/main" id="{0CAAA31A-140B-25BD-4C98-8F295AA74C1D}"/>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9B8192-37AC-0392-3D4A-B3C8A3251F5B}"/>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Checkmark with solid fill">
            <a:extLst>
              <a:ext uri="{FF2B5EF4-FFF2-40B4-BE49-F238E27FC236}">
                <a16:creationId xmlns:a16="http://schemas.microsoft.com/office/drawing/2014/main" id="{347132CD-BB81-DA3B-9090-6A5ACE42A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8553" y="1844543"/>
            <a:ext cx="432000" cy="432000"/>
          </a:xfrm>
          <a:prstGeom prst="rect">
            <a:avLst/>
          </a:prstGeom>
        </p:spPr>
      </p:pic>
      <p:pic>
        <p:nvPicPr>
          <p:cNvPr id="20" name="Graphic 19" descr="Badge Cross with solid fill">
            <a:extLst>
              <a:ext uri="{FF2B5EF4-FFF2-40B4-BE49-F238E27FC236}">
                <a16:creationId xmlns:a16="http://schemas.microsoft.com/office/drawing/2014/main" id="{0B5E1D71-9968-B12E-E466-14FF2707EF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0351" y="1844543"/>
            <a:ext cx="432000" cy="432000"/>
          </a:xfrm>
          <a:prstGeom prst="rect">
            <a:avLst/>
          </a:prstGeom>
        </p:spPr>
      </p:pic>
      <p:sp>
        <p:nvSpPr>
          <p:cNvPr id="21" name="TextBox 20">
            <a:extLst>
              <a:ext uri="{FF2B5EF4-FFF2-40B4-BE49-F238E27FC236}">
                <a16:creationId xmlns:a16="http://schemas.microsoft.com/office/drawing/2014/main" id="{824ACD2E-F8D2-F330-4E5A-061CE090226D}"/>
              </a:ext>
            </a:extLst>
          </p:cNvPr>
          <p:cNvSpPr txBox="1"/>
          <p:nvPr/>
        </p:nvSpPr>
        <p:spPr>
          <a:xfrm>
            <a:off x="554736" y="2524260"/>
            <a:ext cx="5255817" cy="3721991"/>
          </a:xfrm>
          <a:prstGeom prst="rect">
            <a:avLst/>
          </a:prstGeom>
          <a:solidFill>
            <a:schemeClr val="bg1">
              <a:lumMod val="95000"/>
            </a:schemeClr>
          </a:solidFill>
          <a:ln w="9525">
            <a:noFill/>
            <a:miter lim="800000"/>
          </a:ln>
        </p:spPr>
        <p:txBody>
          <a:bodyPr vert="horz" wrap="square" lIns="90000" tIns="72000" rIns="90000" bIns="72000" rtlCol="0">
            <a:noAutofit/>
          </a:bodyPr>
          <a:lstStyle/>
          <a:p>
            <a:pPr marL="285750" indent="-285750" algn="l">
              <a:lnSpc>
                <a:spcPct val="150000"/>
              </a:lnSpc>
              <a:spcBef>
                <a:spcPts val="300"/>
              </a:spcBef>
              <a:spcAft>
                <a:spcPts val="300"/>
              </a:spcAft>
              <a:buFont typeface="Arial" panose="020B0604020202020204" pitchFamily="34" charset="0"/>
              <a:buChar char="•"/>
            </a:pPr>
            <a:r>
              <a:rPr lang="en-US" sz="1400" dirty="0"/>
              <a:t>[Insert bullet points on what business case will do/cover e.g., “Exploration of specific options to fix drainage issue”]</a:t>
            </a:r>
          </a:p>
          <a:p>
            <a:pPr marL="285750" indent="-285750" algn="l">
              <a:lnSpc>
                <a:spcPct val="150000"/>
              </a:lnSpc>
              <a:spcBef>
                <a:spcPts val="300"/>
              </a:spcBef>
              <a:spcAft>
                <a:spcPts val="300"/>
              </a:spcAft>
              <a:buFont typeface="Arial" panose="020B0604020202020204" pitchFamily="34" charset="0"/>
              <a:buChar char="•"/>
            </a:pPr>
            <a:r>
              <a:rPr lang="en-US" sz="1400" dirty="0"/>
              <a:t>[Insert bullet points on what business case will do/cover]</a:t>
            </a:r>
          </a:p>
          <a:p>
            <a:pPr marL="285750" indent="-285750">
              <a:lnSpc>
                <a:spcPct val="150000"/>
              </a:lnSpc>
              <a:spcBef>
                <a:spcPts val="300"/>
              </a:spcBef>
              <a:spcAft>
                <a:spcPts val="300"/>
              </a:spcAft>
              <a:buFont typeface="Arial" panose="020B0604020202020204" pitchFamily="34" charset="0"/>
              <a:buChar char="•"/>
            </a:pPr>
            <a:r>
              <a:rPr lang="en-US" sz="1400" dirty="0"/>
              <a:t>[Insert bullet points on what business case will do/cover]</a:t>
            </a:r>
          </a:p>
          <a:p>
            <a:pPr marL="285750" indent="-285750" algn="l">
              <a:lnSpc>
                <a:spcPct val="150000"/>
              </a:lnSpc>
              <a:spcBef>
                <a:spcPts val="300"/>
              </a:spcBef>
              <a:spcAft>
                <a:spcPts val="300"/>
              </a:spcAft>
              <a:buFont typeface="Arial" panose="020B0604020202020204" pitchFamily="34" charset="0"/>
              <a:buChar char="•"/>
            </a:pPr>
            <a:r>
              <a:rPr lang="en-US" sz="1400" dirty="0"/>
              <a:t>…</a:t>
            </a:r>
          </a:p>
        </p:txBody>
      </p:sp>
      <p:sp>
        <p:nvSpPr>
          <p:cNvPr id="22" name="TextBox 21">
            <a:extLst>
              <a:ext uri="{FF2B5EF4-FFF2-40B4-BE49-F238E27FC236}">
                <a16:creationId xmlns:a16="http://schemas.microsoft.com/office/drawing/2014/main" id="{82A11697-BCBF-A547-63BF-EB9C77EE769E}"/>
              </a:ext>
            </a:extLst>
          </p:cNvPr>
          <p:cNvSpPr txBox="1"/>
          <p:nvPr/>
        </p:nvSpPr>
        <p:spPr>
          <a:xfrm>
            <a:off x="6385320" y="2524260"/>
            <a:ext cx="5255817" cy="3721991"/>
          </a:xfrm>
          <a:prstGeom prst="rect">
            <a:avLst/>
          </a:prstGeom>
          <a:solidFill>
            <a:schemeClr val="bg1">
              <a:lumMod val="95000"/>
            </a:schemeClr>
          </a:solidFill>
          <a:ln w="9525">
            <a:noFill/>
            <a:miter lim="800000"/>
          </a:ln>
        </p:spPr>
        <p:txBody>
          <a:bodyPr vert="horz" wrap="square" lIns="90000" tIns="72000" rIns="90000" bIns="72000" rtlCol="0">
            <a:noAutofit/>
          </a:bodyPr>
          <a:lstStyle/>
          <a:p>
            <a:pPr marL="285750" indent="-285750" algn="l">
              <a:lnSpc>
                <a:spcPct val="150000"/>
              </a:lnSpc>
              <a:spcBef>
                <a:spcPts val="300"/>
              </a:spcBef>
              <a:spcAft>
                <a:spcPts val="300"/>
              </a:spcAft>
              <a:buFont typeface="Arial" panose="020B0604020202020204" pitchFamily="34" charset="0"/>
              <a:buChar char="•"/>
            </a:pPr>
            <a:r>
              <a:rPr lang="en-US" sz="1400" dirty="0"/>
              <a:t>[Insert bullet points on what business case will NOT do/cover e.g., “Discussion if pipeline business should still be part of overall portfolio”]</a:t>
            </a:r>
          </a:p>
          <a:p>
            <a:pPr marL="285750" indent="-285750" algn="l">
              <a:lnSpc>
                <a:spcPct val="150000"/>
              </a:lnSpc>
              <a:spcBef>
                <a:spcPts val="300"/>
              </a:spcBef>
              <a:spcAft>
                <a:spcPts val="300"/>
              </a:spcAft>
              <a:buFont typeface="Arial" panose="020B0604020202020204" pitchFamily="34" charset="0"/>
              <a:buChar char="•"/>
            </a:pPr>
            <a:r>
              <a:rPr lang="en-US" sz="1400" dirty="0"/>
              <a:t>[Insert bullet points on what business case will do/cover]</a:t>
            </a:r>
          </a:p>
          <a:p>
            <a:pPr marL="285750" indent="-285750">
              <a:lnSpc>
                <a:spcPct val="150000"/>
              </a:lnSpc>
              <a:spcBef>
                <a:spcPts val="300"/>
              </a:spcBef>
              <a:spcAft>
                <a:spcPts val="300"/>
              </a:spcAft>
              <a:buFont typeface="Arial" panose="020B0604020202020204" pitchFamily="34" charset="0"/>
              <a:buChar char="•"/>
            </a:pPr>
            <a:r>
              <a:rPr lang="en-US" sz="1400" dirty="0"/>
              <a:t>[Insert bullet points on what business case will do/cover]</a:t>
            </a:r>
          </a:p>
          <a:p>
            <a:pPr marL="285750" indent="-285750" algn="l">
              <a:lnSpc>
                <a:spcPct val="150000"/>
              </a:lnSpc>
              <a:spcBef>
                <a:spcPts val="300"/>
              </a:spcBef>
              <a:spcAft>
                <a:spcPts val="300"/>
              </a:spcAft>
              <a:buFont typeface="Arial" panose="020B0604020202020204" pitchFamily="34" charset="0"/>
              <a:buChar char="•"/>
            </a:pPr>
            <a:r>
              <a:rPr lang="en-US" sz="1400" dirty="0"/>
              <a:t>…</a:t>
            </a:r>
          </a:p>
        </p:txBody>
      </p:sp>
      <p:sp>
        <p:nvSpPr>
          <p:cNvPr id="10" name="Google Shape;507;p14">
            <a:extLst>
              <a:ext uri="{FF2B5EF4-FFF2-40B4-BE49-F238E27FC236}">
                <a16:creationId xmlns:a16="http://schemas.microsoft.com/office/drawing/2014/main" id="{DAC19C23-A7F6-BED9-70C8-ED33BD7103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63350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437395" cy="694944"/>
          </a:xfrm>
        </p:spPr>
        <p:txBody>
          <a:bodyPr vert="horz"/>
          <a:lstStyle/>
          <a:p>
            <a:r>
              <a:rPr lang="en-US" sz="4800" dirty="0"/>
              <a:t>What is the problem / opportunity?</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3</a:t>
            </a:r>
          </a:p>
        </p:txBody>
      </p:sp>
    </p:spTree>
    <p:extLst>
      <p:ext uri="{BB962C8B-B14F-4D97-AF65-F5344CB8AC3E}">
        <p14:creationId xmlns:p14="http://schemas.microsoft.com/office/powerpoint/2010/main" val="1751062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A7B9D-7CF0-7B19-C496-D46322FE282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4931CD0-09D5-AC13-798C-90B0F82F2E13}"/>
              </a:ext>
            </a:extLst>
          </p:cNvPr>
          <p:cNvSpPr>
            <a:spLocks noGrp="1"/>
          </p:cNvSpPr>
          <p:nvPr>
            <p:ph type="title"/>
          </p:nvPr>
        </p:nvSpPr>
        <p:spPr/>
        <p:txBody>
          <a:bodyPr/>
          <a:lstStyle/>
          <a:p>
            <a:r>
              <a:rPr lang="en-US" dirty="0"/>
              <a:t>Problem / opportunity</a:t>
            </a:r>
          </a:p>
        </p:txBody>
      </p:sp>
      <p:sp>
        <p:nvSpPr>
          <p:cNvPr id="4" name="Subtitle 3">
            <a:extLst>
              <a:ext uri="{FF2B5EF4-FFF2-40B4-BE49-F238E27FC236}">
                <a16:creationId xmlns:a16="http://schemas.microsoft.com/office/drawing/2014/main" id="{153118B2-E073-F202-40C6-6924495F0B09}"/>
              </a:ext>
            </a:extLst>
          </p:cNvPr>
          <p:cNvSpPr>
            <a:spLocks noGrp="1"/>
          </p:cNvSpPr>
          <p:nvPr>
            <p:ph type="subTitle" idx="1"/>
          </p:nvPr>
        </p:nvSpPr>
        <p:spPr>
          <a:xfrm>
            <a:off x="554736" y="3659644"/>
            <a:ext cx="2514600" cy="276999"/>
          </a:xfrm>
        </p:spPr>
        <p:txBody>
          <a:bodyPr/>
          <a:lstStyle/>
          <a:p>
            <a:r>
              <a:rPr lang="en-US" dirty="0"/>
              <a:t>Slideworks guide</a:t>
            </a:r>
          </a:p>
        </p:txBody>
      </p:sp>
      <p:sp>
        <p:nvSpPr>
          <p:cNvPr id="2" name="Text Placeholder 1">
            <a:extLst>
              <a:ext uri="{FF2B5EF4-FFF2-40B4-BE49-F238E27FC236}">
                <a16:creationId xmlns:a16="http://schemas.microsoft.com/office/drawing/2014/main" id="{67738082-A416-3AD5-4968-00938481DD4E}"/>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DF9D48-660D-F4E4-E945-47A39C103E78}"/>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1-10+ slides that flesh out the problem or opportunity that your business case addresses</a:t>
            </a:r>
          </a:p>
        </p:txBody>
      </p:sp>
      <p:sp>
        <p:nvSpPr>
          <p:cNvPr id="13" name="Rectangle 12">
            <a:extLst>
              <a:ext uri="{FF2B5EF4-FFF2-40B4-BE49-F238E27FC236}">
                <a16:creationId xmlns:a16="http://schemas.microsoft.com/office/drawing/2014/main" id="{04F43A6A-E93D-C394-C365-95E6E658E180}"/>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Your business case is built from your analysis of the problem or opportunity. This section should dive into the problem and convince your stakeholders that you have identified the right need, and they can trust your proposed solution</a:t>
            </a:r>
          </a:p>
        </p:txBody>
      </p:sp>
      <p:sp>
        <p:nvSpPr>
          <p:cNvPr id="14" name="Rectangle 13">
            <a:extLst>
              <a:ext uri="{FF2B5EF4-FFF2-40B4-BE49-F238E27FC236}">
                <a16:creationId xmlns:a16="http://schemas.microsoft.com/office/drawing/2014/main" id="{2CBFC822-D717-3E13-9045-650327B31325}"/>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the underlying drivers of a problem or an opportunity</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Use data as much as possible to build the confidence that you have identified the right drivers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You might include customer data, input from end users, or other information from those most affected by the problem</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Use graphics to illustrate a problem or opportunity where appropriate</a:t>
            </a:r>
          </a:p>
          <a:p>
            <a:pPr marL="285750" indent="-285750" algn="l">
              <a:buFont typeface="Arial" panose="020B0604020202020204" pitchFamily="34" charset="0"/>
              <a:buChar char="•"/>
            </a:pPr>
            <a:r>
              <a:rPr lang="en-US" sz="1600" i="0" dirty="0">
                <a:solidFill>
                  <a:schemeClr val="tx1"/>
                </a:solidFill>
                <a:effectLst/>
                <a:latin typeface="Arial" panose="020B0604020202020204" pitchFamily="34" charset="0"/>
                <a:cs typeface="Arial" panose="020B0604020202020204" pitchFamily="34" charset="0"/>
              </a:rPr>
              <a:t>If your stakeholders don't understand and agree with your articulation of the problem, they'll take issue with everything else in your business case</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7692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1A79-F875-4DFB-28A6-00336CACD0E5}"/>
              </a:ext>
            </a:extLst>
          </p:cNvPr>
          <p:cNvSpPr>
            <a:spLocks noGrp="1"/>
          </p:cNvSpPr>
          <p:nvPr>
            <p:ph type="title"/>
          </p:nvPr>
        </p:nvSpPr>
        <p:spPr/>
        <p:txBody>
          <a:bodyPr anchor="ctr"/>
          <a:lstStyle/>
          <a:p>
            <a:r>
              <a:rPr lang="en-US" dirty="0"/>
              <a:t>[Insert action title e.g., “Server down time is causing losses of 100-200k/</a:t>
            </a:r>
            <a:r>
              <a:rPr lang="en-US" dirty="0" err="1"/>
              <a:t>wk</a:t>
            </a:r>
            <a:r>
              <a:rPr lang="en-US" dirty="0"/>
              <a:t>” or simply “Business need”]</a:t>
            </a:r>
          </a:p>
        </p:txBody>
      </p:sp>
      <p:sp>
        <p:nvSpPr>
          <p:cNvPr id="5" name="Text Placeholder 4">
            <a:extLst>
              <a:ext uri="{FF2B5EF4-FFF2-40B4-BE49-F238E27FC236}">
                <a16:creationId xmlns:a16="http://schemas.microsoft.com/office/drawing/2014/main" id="{32A96346-EEF1-12BE-62BB-E8B5EA561B7E}"/>
              </a:ext>
            </a:extLst>
          </p:cNvPr>
          <p:cNvSpPr>
            <a:spLocks noGrp="1"/>
          </p:cNvSpPr>
          <p:nvPr>
            <p:ph type="body" sz="quarter" idx="17"/>
          </p:nvPr>
        </p:nvSpPr>
        <p:spPr/>
        <p:txBody>
          <a:bodyPr/>
          <a:lstStyle/>
          <a:p>
            <a:endParaRPr lang="en-US"/>
          </a:p>
        </p:txBody>
      </p:sp>
      <p:sp>
        <p:nvSpPr>
          <p:cNvPr id="7" name="Rectangle 1027">
            <a:extLst>
              <a:ext uri="{FF2B5EF4-FFF2-40B4-BE49-F238E27FC236}">
                <a16:creationId xmlns:a16="http://schemas.microsoft.com/office/drawing/2014/main" id="{FF6712C6-07B7-9DD3-3453-B6CAD23172A0}"/>
              </a:ext>
            </a:extLst>
          </p:cNvPr>
          <p:cNvSpPr txBox="1">
            <a:spLocks noChangeArrowheads="1"/>
          </p:cNvSpPr>
          <p:nvPr/>
        </p:nvSpPr>
        <p:spPr>
          <a:xfrm>
            <a:off x="4672209" y="1334815"/>
            <a:ext cx="6965056" cy="4875486"/>
          </a:xfrm>
          <a:prstGeom prst="rect">
            <a:avLst/>
          </a:prstGeom>
          <a:noFill/>
          <a:ln w="9525" cap="flat" cmpd="sng">
            <a:noFill/>
            <a:prstDash val="solid"/>
            <a:miter lim="800000"/>
            <a:headEnd/>
            <a:tailEnd/>
          </a:ln>
        </p:spPr>
        <p:txBody>
          <a:bodyPr vert="horz" wrap="square" lIns="91440" tIns="91440" rIns="91440" bIns="9144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R="0" lvl="0" algn="l" defTabSz="914400" rtl="0" eaLnBrk="1" fontAlgn="auto" latinLnBrk="0" hangingPunct="1">
              <a:lnSpc>
                <a:spcPct val="100000"/>
              </a:lnSpc>
              <a:spcBef>
                <a:spcPts val="0"/>
              </a:spcBef>
              <a:spcAft>
                <a:spcPts val="1200"/>
              </a:spcAft>
              <a:buClrTx/>
              <a:buSzTx/>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(strategic) business need in bullet points, e.g., “Fixing the fluctuations in server down time is essential to continued business operations”]</a:t>
            </a:r>
          </a:p>
          <a:p>
            <a:pPr marR="0" lvl="0" algn="l" defTabSz="914400" rtl="0" eaLnBrk="1" fontAlgn="auto" latinLnBrk="0" hangingPunct="1">
              <a:lnSpc>
                <a:spcPct val="100000"/>
              </a:lnSpc>
              <a:spcBef>
                <a:spcPts val="0"/>
              </a:spcBef>
              <a:spcAft>
                <a:spcPts val="1200"/>
              </a:spcAft>
              <a:buClrTx/>
              <a:buSzTx/>
              <a:tabLst/>
              <a:defRPr/>
            </a:pPr>
            <a:endParaRPr lang="en-US" altLang="en-DK" sz="1600" dirty="0">
              <a:solidFill>
                <a:schemeClr val="tx1"/>
              </a:solidFill>
              <a:latin typeface="Arial"/>
            </a:endParaRPr>
          </a:p>
          <a:p>
            <a:pPr marR="0" lvl="0" algn="l" defTabSz="914400" rtl="0" eaLnBrk="1" fontAlgn="auto" latinLnBrk="0" hangingPunct="1">
              <a:lnSpc>
                <a:spcPct val="100000"/>
              </a:lnSpc>
              <a:spcBef>
                <a:spcPts val="0"/>
              </a:spcBef>
              <a:spcAft>
                <a:spcPts val="1200"/>
              </a:spcAft>
              <a:buClrTx/>
              <a:buSzTx/>
              <a:tabLst/>
              <a:defRPr/>
            </a:pPr>
            <a:r>
              <a:rPr lang="en-US" altLang="en-DK" sz="1600" b="1" dirty="0">
                <a:solidFill>
                  <a:schemeClr val="tx1"/>
                </a:solidFill>
                <a:latin typeface="Arial"/>
              </a:rPr>
              <a:t>This [insert problem/opportunity] is driven by:</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main drivers of problem in bullet points]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main drivers of problem in bullet points]</a:t>
            </a:r>
            <a:endParaRPr lang="en-US" altLang="en-DK" sz="1600" dirty="0">
              <a:solidFill>
                <a:schemeClr val="tx1"/>
              </a:solidFill>
              <a:latin typeface="Arial"/>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main drivers of problem in bullet points]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altLang="en-DK" sz="1600" dirty="0">
              <a:solidFill>
                <a:schemeClr val="tx1"/>
              </a:solidFill>
              <a:latin typeface="Arial"/>
            </a:endParaRPr>
          </a:p>
          <a:p>
            <a:pPr marR="0" lvl="0" algn="l" defTabSz="914400" rtl="0" eaLnBrk="1" fontAlgn="auto" latinLnBrk="0" hangingPunct="1">
              <a:lnSpc>
                <a:spcPct val="100000"/>
              </a:lnSpc>
              <a:spcBef>
                <a:spcPts val="0"/>
              </a:spcBef>
              <a:spcAft>
                <a:spcPts val="1200"/>
              </a:spcAft>
              <a:buClrTx/>
              <a:buSzTx/>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scale of problem/size of opportunity or any additional comments, if necessary, e.g., “We have estimated the server down time is resulting in a loss of 100-200k USD of lost revenue per week”]</a:t>
            </a:r>
          </a:p>
        </p:txBody>
      </p:sp>
      <p:sp>
        <p:nvSpPr>
          <p:cNvPr id="2" name="Google Shape;507;p14">
            <a:extLst>
              <a:ext uri="{FF2B5EF4-FFF2-40B4-BE49-F238E27FC236}">
                <a16:creationId xmlns:a16="http://schemas.microsoft.com/office/drawing/2014/main" id="{C49921E3-A8DB-D31C-4642-8BE68909B5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1202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02179DFA-ADD5-F3F7-F924-8D534AED09BB}"/>
              </a:ext>
            </a:extLst>
          </p:cNvPr>
          <p:cNvSpPr>
            <a:spLocks noGrp="1"/>
          </p:cNvSpPr>
          <p:nvPr>
            <p:ph type="title"/>
          </p:nvPr>
        </p:nvSpPr>
        <p:spPr/>
        <p:txBody>
          <a:bodyPr vert="horz"/>
          <a:lstStyle/>
          <a:p>
            <a:r>
              <a:rPr lang="en-US" dirty="0"/>
              <a:t>The template includes three full-length sanitized case examples to illustrate how a business case can look like in practice</a:t>
            </a:r>
            <a:endParaRPr lang="en-DK" dirty="0"/>
          </a:p>
        </p:txBody>
      </p:sp>
      <p:sp>
        <p:nvSpPr>
          <p:cNvPr id="4" name="Text Placeholder 3">
            <a:extLst>
              <a:ext uri="{FF2B5EF4-FFF2-40B4-BE49-F238E27FC236}">
                <a16:creationId xmlns:a16="http://schemas.microsoft.com/office/drawing/2014/main" id="{0718758B-E646-4BC5-4E28-8BDF525A35F6}"/>
              </a:ext>
            </a:extLst>
          </p:cNvPr>
          <p:cNvSpPr>
            <a:spLocks noGrp="1"/>
          </p:cNvSpPr>
          <p:nvPr>
            <p:ph type="body" sz="quarter" idx="17"/>
          </p:nvPr>
        </p:nvSpPr>
        <p:spPr/>
        <p:txBody>
          <a:bodyPr/>
          <a:lstStyle/>
          <a:p>
            <a:r>
              <a:rPr lang="en-US" dirty="0"/>
              <a:t>Template overview</a:t>
            </a:r>
          </a:p>
        </p:txBody>
      </p:sp>
      <p:sp>
        <p:nvSpPr>
          <p:cNvPr id="8" name="Rectangle 7">
            <a:extLst>
              <a:ext uri="{FF2B5EF4-FFF2-40B4-BE49-F238E27FC236}">
                <a16:creationId xmlns:a16="http://schemas.microsoft.com/office/drawing/2014/main" id="{857B33C3-7957-773D-EBD4-808FAAEA391D}"/>
              </a:ext>
            </a:extLst>
          </p:cNvPr>
          <p:cNvSpPr/>
          <p:nvPr/>
        </p:nvSpPr>
        <p:spPr>
          <a:xfrm>
            <a:off x="554177" y="1938435"/>
            <a:ext cx="2364354" cy="141693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Business case for purchasing and implementing new software</a:t>
            </a:r>
          </a:p>
        </p:txBody>
      </p:sp>
      <p:sp>
        <p:nvSpPr>
          <p:cNvPr id="15" name="TextBox 14">
            <a:extLst>
              <a:ext uri="{FF2B5EF4-FFF2-40B4-BE49-F238E27FC236}">
                <a16:creationId xmlns:a16="http://schemas.microsoft.com/office/drawing/2014/main" id="{C38C29D1-724C-2302-A466-6FC7F004C8F1}"/>
              </a:ext>
            </a:extLst>
          </p:cNvPr>
          <p:cNvSpPr txBox="1"/>
          <p:nvPr/>
        </p:nvSpPr>
        <p:spPr>
          <a:xfrm>
            <a:off x="554737" y="1423429"/>
            <a:ext cx="2363996"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Case</a:t>
            </a:r>
          </a:p>
        </p:txBody>
      </p:sp>
      <p:cxnSp>
        <p:nvCxnSpPr>
          <p:cNvPr id="16" name="Straight Connector 15">
            <a:extLst>
              <a:ext uri="{FF2B5EF4-FFF2-40B4-BE49-F238E27FC236}">
                <a16:creationId xmlns:a16="http://schemas.microsoft.com/office/drawing/2014/main" id="{C15E0EB0-ED1A-A0D8-8B63-7635FE0BCAC9}"/>
              </a:ext>
            </a:extLst>
          </p:cNvPr>
          <p:cNvCxnSpPr>
            <a:cxnSpLocks/>
          </p:cNvCxnSpPr>
          <p:nvPr/>
        </p:nvCxnSpPr>
        <p:spPr>
          <a:xfrm>
            <a:off x="554736" y="1854132"/>
            <a:ext cx="236435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CCF9DA8-8616-B226-D124-D8DB6DC03374}"/>
              </a:ext>
            </a:extLst>
          </p:cNvPr>
          <p:cNvSpPr txBox="1"/>
          <p:nvPr/>
        </p:nvSpPr>
        <p:spPr>
          <a:xfrm>
            <a:off x="3045297" y="1423429"/>
            <a:ext cx="8591966"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9" name="Straight Connector 18">
            <a:extLst>
              <a:ext uri="{FF2B5EF4-FFF2-40B4-BE49-F238E27FC236}">
                <a16:creationId xmlns:a16="http://schemas.microsoft.com/office/drawing/2014/main" id="{26C23237-345D-8ED9-91F1-124E934FAAA9}"/>
              </a:ext>
            </a:extLst>
          </p:cNvPr>
          <p:cNvCxnSpPr>
            <a:cxnSpLocks/>
          </p:cNvCxnSpPr>
          <p:nvPr/>
        </p:nvCxnSpPr>
        <p:spPr>
          <a:xfrm>
            <a:off x="3044507" y="1854132"/>
            <a:ext cx="859634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1A7B226-FCEB-CD0D-F997-D4950151D4F7}"/>
              </a:ext>
            </a:extLst>
          </p:cNvPr>
          <p:cNvSpPr/>
          <p:nvPr/>
        </p:nvSpPr>
        <p:spPr>
          <a:xfrm>
            <a:off x="3045295" y="1938436"/>
            <a:ext cx="3647746" cy="141693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23-page case for purchasing and implementing new software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Compares options for vendor and chooses one to focus on</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dirty="0">
                <a:solidFill>
                  <a:schemeClr val="tx1"/>
                </a:solidFill>
                <a:latin typeface="Arial"/>
              </a:rPr>
              <a:t>Gives examples of cost savings and calculates various ROI metrics</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pic>
        <p:nvPicPr>
          <p:cNvPr id="61" name="Picture 60">
            <a:extLst>
              <a:ext uri="{FF2B5EF4-FFF2-40B4-BE49-F238E27FC236}">
                <a16:creationId xmlns:a16="http://schemas.microsoft.com/office/drawing/2014/main" id="{A6ECAEAF-BBF7-4F4E-5E36-892E84F1C556}"/>
              </a:ext>
            </a:extLst>
          </p:cNvPr>
          <p:cNvPicPr>
            <a:picLocks noChangeAspect="1"/>
          </p:cNvPicPr>
          <p:nvPr/>
        </p:nvPicPr>
        <p:blipFill>
          <a:blip r:embed="rId3"/>
          <a:srcRect/>
          <a:stretch/>
        </p:blipFill>
        <p:spPr>
          <a:xfrm>
            <a:off x="9633712" y="2018198"/>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62" name="Picture 61">
            <a:extLst>
              <a:ext uri="{FF2B5EF4-FFF2-40B4-BE49-F238E27FC236}">
                <a16:creationId xmlns:a16="http://schemas.microsoft.com/office/drawing/2014/main" id="{30C86ABD-BABB-E1B1-8ADB-707CCD499BCD}"/>
              </a:ext>
            </a:extLst>
          </p:cNvPr>
          <p:cNvPicPr>
            <a:picLocks noChangeAspect="1"/>
          </p:cNvPicPr>
          <p:nvPr/>
        </p:nvPicPr>
        <p:blipFill>
          <a:blip r:embed="rId4"/>
          <a:srcRect/>
          <a:stretch/>
        </p:blipFill>
        <p:spPr>
          <a:xfrm>
            <a:off x="8338380" y="2222419"/>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9D788F5B-1E60-365A-999F-0093A75BEA2F}"/>
              </a:ext>
            </a:extLst>
          </p:cNvPr>
          <p:cNvPicPr>
            <a:picLocks noChangeAspect="1"/>
          </p:cNvPicPr>
          <p:nvPr/>
        </p:nvPicPr>
        <p:blipFill>
          <a:blip r:embed="rId5"/>
          <a:srcRect/>
          <a:stretch/>
        </p:blipFill>
        <p:spPr>
          <a:xfrm>
            <a:off x="7043050" y="2034003"/>
            <a:ext cx="1872984" cy="1053185"/>
          </a:xfrm>
          <a:prstGeom prst="rect">
            <a:avLst/>
          </a:prstGeom>
          <a:ln>
            <a:solidFill>
              <a:schemeClr val="bg1">
                <a:lumMod val="85000"/>
              </a:schemeClr>
            </a:solidFill>
          </a:ln>
        </p:spPr>
      </p:pic>
      <p:sp>
        <p:nvSpPr>
          <p:cNvPr id="2" name="Rectangle 1">
            <a:extLst>
              <a:ext uri="{FF2B5EF4-FFF2-40B4-BE49-F238E27FC236}">
                <a16:creationId xmlns:a16="http://schemas.microsoft.com/office/drawing/2014/main" id="{0FA893DE-3878-6DB9-CE99-B973D4B9639C}"/>
              </a:ext>
            </a:extLst>
          </p:cNvPr>
          <p:cNvSpPr/>
          <p:nvPr/>
        </p:nvSpPr>
        <p:spPr>
          <a:xfrm>
            <a:off x="554177" y="3425859"/>
            <a:ext cx="2364354" cy="141693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Business case for three new HR initiatives</a:t>
            </a:r>
          </a:p>
        </p:txBody>
      </p:sp>
      <p:sp>
        <p:nvSpPr>
          <p:cNvPr id="3" name="Rectangle 2">
            <a:extLst>
              <a:ext uri="{FF2B5EF4-FFF2-40B4-BE49-F238E27FC236}">
                <a16:creationId xmlns:a16="http://schemas.microsoft.com/office/drawing/2014/main" id="{D6712F11-EE31-C232-5986-DD314BC71468}"/>
              </a:ext>
            </a:extLst>
          </p:cNvPr>
          <p:cNvSpPr/>
          <p:nvPr/>
        </p:nvSpPr>
        <p:spPr>
          <a:xfrm>
            <a:off x="3045295" y="3425860"/>
            <a:ext cx="3647746" cy="141693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28-page case for combating increased employee absenteeism through three </a:t>
            </a:r>
            <a:r>
              <a:rPr lang="en-US" sz="1200" dirty="0">
                <a:solidFill>
                  <a:schemeClr val="tx1"/>
                </a:solidFill>
                <a:latin typeface="Arial"/>
              </a:rPr>
              <a:t>HR initiatives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Focuses on logic for business case, including cost estimates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Data-driven case example</a:t>
            </a:r>
          </a:p>
        </p:txBody>
      </p:sp>
      <p:sp>
        <p:nvSpPr>
          <p:cNvPr id="5" name="Rectangle 4">
            <a:extLst>
              <a:ext uri="{FF2B5EF4-FFF2-40B4-BE49-F238E27FC236}">
                <a16:creationId xmlns:a16="http://schemas.microsoft.com/office/drawing/2014/main" id="{72B24E5A-D01F-6C2F-DE0F-A2BCBFA50133}"/>
              </a:ext>
            </a:extLst>
          </p:cNvPr>
          <p:cNvSpPr/>
          <p:nvPr/>
        </p:nvSpPr>
        <p:spPr>
          <a:xfrm>
            <a:off x="554177" y="4913283"/>
            <a:ext cx="2364354" cy="141693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Business case for refurbishing an energy plant*</a:t>
            </a:r>
          </a:p>
        </p:txBody>
      </p:sp>
      <p:sp>
        <p:nvSpPr>
          <p:cNvPr id="6" name="Rectangle 5">
            <a:extLst>
              <a:ext uri="{FF2B5EF4-FFF2-40B4-BE49-F238E27FC236}">
                <a16:creationId xmlns:a16="http://schemas.microsoft.com/office/drawing/2014/main" id="{E3E9B8D9-6407-BD09-0A77-1D84702A6BA2}"/>
              </a:ext>
            </a:extLst>
          </p:cNvPr>
          <p:cNvSpPr/>
          <p:nvPr/>
        </p:nvSpPr>
        <p:spPr>
          <a:xfrm>
            <a:off x="3045295" y="4913284"/>
            <a:ext cx="3647746" cy="141693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12-page case example, adapted from ”HBR Tools for Building Your Business Case”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dirty="0">
                <a:solidFill>
                  <a:schemeClr val="tx1"/>
                </a:solidFill>
                <a:latin typeface="Arial"/>
              </a:rPr>
              <a:t>Short and succinct case comparing three options for energy refurbishment</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dirty="0">
                <a:solidFill>
                  <a:schemeClr val="tx1"/>
                </a:solidFill>
                <a:latin typeface="Arial"/>
              </a:rPr>
              <a:t>Option comparison carried through all slides</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D2E5ADD8-3FDB-C752-B2A3-D23D2365FC03}"/>
              </a:ext>
            </a:extLst>
          </p:cNvPr>
          <p:cNvPicPr>
            <a:picLocks noChangeAspect="1"/>
          </p:cNvPicPr>
          <p:nvPr/>
        </p:nvPicPr>
        <p:blipFill>
          <a:blip r:embed="rId6"/>
          <a:srcRect/>
          <a:stretch/>
        </p:blipFill>
        <p:spPr>
          <a:xfrm>
            <a:off x="9633712" y="3505622"/>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84A1F79-C8D9-D8BF-6CBF-0D1436B0296B}"/>
              </a:ext>
            </a:extLst>
          </p:cNvPr>
          <p:cNvPicPr>
            <a:picLocks noChangeAspect="1"/>
          </p:cNvPicPr>
          <p:nvPr/>
        </p:nvPicPr>
        <p:blipFill>
          <a:blip r:embed="rId7"/>
          <a:srcRect/>
          <a:stretch/>
        </p:blipFill>
        <p:spPr>
          <a:xfrm>
            <a:off x="8338380" y="3709843"/>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F549B595-DCAF-D0CC-7522-995B06BFE18E}"/>
              </a:ext>
            </a:extLst>
          </p:cNvPr>
          <p:cNvPicPr>
            <a:picLocks noChangeAspect="1"/>
          </p:cNvPicPr>
          <p:nvPr/>
        </p:nvPicPr>
        <p:blipFill>
          <a:blip r:embed="rId8"/>
          <a:srcRect/>
          <a:stretch/>
        </p:blipFill>
        <p:spPr>
          <a:xfrm>
            <a:off x="7043050" y="3521427"/>
            <a:ext cx="1872984" cy="1053185"/>
          </a:xfrm>
          <a:prstGeom prst="rect">
            <a:avLst/>
          </a:prstGeom>
          <a:ln>
            <a:solidFill>
              <a:schemeClr val="bg1">
                <a:lumMod val="85000"/>
              </a:schemeClr>
            </a:solidFill>
          </a:ln>
        </p:spPr>
      </p:pic>
      <p:pic>
        <p:nvPicPr>
          <p:cNvPr id="20" name="Picture 19">
            <a:extLst>
              <a:ext uri="{FF2B5EF4-FFF2-40B4-BE49-F238E27FC236}">
                <a16:creationId xmlns:a16="http://schemas.microsoft.com/office/drawing/2014/main" id="{81F0D078-C69E-43F4-073C-974870051BCF}"/>
              </a:ext>
            </a:extLst>
          </p:cNvPr>
          <p:cNvPicPr>
            <a:picLocks noChangeAspect="1"/>
          </p:cNvPicPr>
          <p:nvPr/>
        </p:nvPicPr>
        <p:blipFill>
          <a:blip r:embed="rId9"/>
          <a:srcRect/>
          <a:stretch/>
        </p:blipFill>
        <p:spPr>
          <a:xfrm>
            <a:off x="9633712" y="4993046"/>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C72443CE-D244-A2B0-7A8A-C58B0144AE0D}"/>
              </a:ext>
            </a:extLst>
          </p:cNvPr>
          <p:cNvPicPr>
            <a:picLocks noChangeAspect="1"/>
          </p:cNvPicPr>
          <p:nvPr/>
        </p:nvPicPr>
        <p:blipFill>
          <a:blip r:embed="rId10"/>
          <a:srcRect/>
          <a:stretch/>
        </p:blipFill>
        <p:spPr>
          <a:xfrm>
            <a:off x="8338380" y="5197267"/>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0D867422-89B0-6622-F43E-5B7F0B8F6BF3}"/>
              </a:ext>
            </a:extLst>
          </p:cNvPr>
          <p:cNvPicPr>
            <a:picLocks noChangeAspect="1"/>
          </p:cNvPicPr>
          <p:nvPr/>
        </p:nvPicPr>
        <p:blipFill>
          <a:blip r:embed="rId11"/>
          <a:srcRect/>
          <a:stretch/>
        </p:blipFill>
        <p:spPr>
          <a:xfrm>
            <a:off x="7043050" y="5008851"/>
            <a:ext cx="1872984" cy="1053185"/>
          </a:xfrm>
          <a:prstGeom prst="rect">
            <a:avLst/>
          </a:prstGeom>
          <a:ln>
            <a:solidFill>
              <a:schemeClr val="bg1">
                <a:lumMod val="85000"/>
              </a:schemeClr>
            </a:solidFill>
          </a:ln>
        </p:spPr>
      </p:pic>
      <p:sp>
        <p:nvSpPr>
          <p:cNvPr id="27" name="Google Shape;507;p14">
            <a:extLst>
              <a:ext uri="{FF2B5EF4-FFF2-40B4-BE49-F238E27FC236}">
                <a16:creationId xmlns:a16="http://schemas.microsoft.com/office/drawing/2014/main" id="{6F6E8071-4F3E-E54D-24C5-9B81A03FF74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*Adapted from “HBR Tools for Building Your Business Case”</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509218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a:extLst>
              <a:ext uri="{FF2B5EF4-FFF2-40B4-BE49-F238E27FC236}">
                <a16:creationId xmlns:a16="http://schemas.microsoft.com/office/drawing/2014/main" id="{B8F15671-E90E-75C2-B561-DA8DAEBAD123}"/>
              </a:ext>
            </a:extLst>
          </p:cNvPr>
          <p:cNvGraphicFramePr>
            <a:graphicFrameLocks noChangeAspect="1"/>
          </p:cNvGraphicFramePr>
          <p:nvPr>
            <p:custDataLst>
              <p:tags r:id="rId1"/>
            </p:custDataLst>
            <p:extLst>
              <p:ext uri="{D42A27DB-BD31-4B8C-83A1-F6EECF244321}">
                <p14:modId xmlns:p14="http://schemas.microsoft.com/office/powerpoint/2010/main" val="2853403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8" name="think-cell data - do not delete" hidden="1">
                        <a:extLst>
                          <a:ext uri="{FF2B5EF4-FFF2-40B4-BE49-F238E27FC236}">
                            <a16:creationId xmlns:a16="http://schemas.microsoft.com/office/drawing/2014/main" id="{B8F15671-E90E-75C2-B561-DA8DAEBAD1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object 2"/>
          <p:cNvSpPr txBox="1">
            <a:spLocks noGrp="1"/>
          </p:cNvSpPr>
          <p:nvPr>
            <p:ph type="title"/>
          </p:nvPr>
        </p:nvSpPr>
        <p:spPr>
          <a:xfrm>
            <a:off x="554736" y="445488"/>
            <a:ext cx="11082528" cy="641124"/>
          </a:xfrm>
        </p:spPr>
        <p:txBody>
          <a:bodyPr vert="horz" wrap="square" lIns="0" tIns="253924" rIns="0" bIns="0" rtlCol="0" anchor="b" anchorCtr="0">
            <a:spAutoFit/>
          </a:bodyPr>
          <a:lstStyle/>
          <a:p>
            <a:r>
              <a:rPr lang="en-US" dirty="0">
                <a:solidFill>
                  <a:schemeClr val="accent2"/>
                </a:solidFill>
              </a:rPr>
              <a:t>Today: </a:t>
            </a:r>
            <a:r>
              <a:rPr lang="en-US" dirty="0"/>
              <a:t>Current state of [insert market / situation]</a:t>
            </a:r>
          </a:p>
        </p:txBody>
      </p:sp>
      <p:sp>
        <p:nvSpPr>
          <p:cNvPr id="6" name="Subtitle 5">
            <a:extLst>
              <a:ext uri="{FF2B5EF4-FFF2-40B4-BE49-F238E27FC236}">
                <a16:creationId xmlns:a16="http://schemas.microsoft.com/office/drawing/2014/main" id="{230275B4-0820-B924-3348-63C101BBC5ED}"/>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9DF860E3-1BE8-EF1B-2EBA-87C990BA2A97}"/>
              </a:ext>
            </a:extLst>
          </p:cNvPr>
          <p:cNvSpPr>
            <a:spLocks noGrp="1"/>
          </p:cNvSpPr>
          <p:nvPr>
            <p:ph type="body" sz="quarter" idx="17"/>
          </p:nvPr>
        </p:nvSpPr>
        <p:spPr/>
        <p:txBody>
          <a:bodyPr/>
          <a:lstStyle/>
          <a:p>
            <a:endParaRPr lang="en-US"/>
          </a:p>
        </p:txBody>
      </p:sp>
      <p:sp>
        <p:nvSpPr>
          <p:cNvPr id="19" name="Rectangle 18">
            <a:extLst>
              <a:ext uri="{FF2B5EF4-FFF2-40B4-BE49-F238E27FC236}">
                <a16:creationId xmlns:a16="http://schemas.microsoft.com/office/drawing/2014/main" id="{85B96CE7-2BDC-0371-A01E-67918CD87828}"/>
              </a:ext>
            </a:extLst>
          </p:cNvPr>
          <p:cNvSpPr/>
          <p:nvPr/>
        </p:nvSpPr>
        <p:spPr>
          <a:xfrm>
            <a:off x="554736" y="2133440"/>
            <a:ext cx="1511124" cy="126263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[Area 1]</a:t>
            </a:r>
          </a:p>
        </p:txBody>
      </p:sp>
      <p:sp>
        <p:nvSpPr>
          <p:cNvPr id="20" name="Rectangle 19">
            <a:extLst>
              <a:ext uri="{FF2B5EF4-FFF2-40B4-BE49-F238E27FC236}">
                <a16:creationId xmlns:a16="http://schemas.microsoft.com/office/drawing/2014/main" id="{14E61ACE-0159-6C89-8B5B-2DAB800D4BB3}"/>
              </a:ext>
            </a:extLst>
          </p:cNvPr>
          <p:cNvSpPr/>
          <p:nvPr/>
        </p:nvSpPr>
        <p:spPr>
          <a:xfrm>
            <a:off x="554736" y="3513284"/>
            <a:ext cx="1511124" cy="126263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[Area 2]</a:t>
            </a:r>
          </a:p>
        </p:txBody>
      </p:sp>
      <p:sp>
        <p:nvSpPr>
          <p:cNvPr id="21" name="Rectangle 20">
            <a:extLst>
              <a:ext uri="{FF2B5EF4-FFF2-40B4-BE49-F238E27FC236}">
                <a16:creationId xmlns:a16="http://schemas.microsoft.com/office/drawing/2014/main" id="{5F00293E-6D7F-195E-DFC2-53F38DCCF082}"/>
              </a:ext>
            </a:extLst>
          </p:cNvPr>
          <p:cNvSpPr/>
          <p:nvPr/>
        </p:nvSpPr>
        <p:spPr>
          <a:xfrm>
            <a:off x="554736" y="4893128"/>
            <a:ext cx="1511124" cy="126263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[Area 3]</a:t>
            </a:r>
          </a:p>
        </p:txBody>
      </p:sp>
      <p:sp>
        <p:nvSpPr>
          <p:cNvPr id="22" name="Rectangle 21">
            <a:extLst>
              <a:ext uri="{FF2B5EF4-FFF2-40B4-BE49-F238E27FC236}">
                <a16:creationId xmlns:a16="http://schemas.microsoft.com/office/drawing/2014/main" id="{E17B109E-2907-7CEC-0856-A27F5A6F3F22}"/>
              </a:ext>
            </a:extLst>
          </p:cNvPr>
          <p:cNvSpPr/>
          <p:nvPr/>
        </p:nvSpPr>
        <p:spPr>
          <a:xfrm>
            <a:off x="2252382" y="2133440"/>
            <a:ext cx="9384882" cy="126263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p:txBody>
      </p:sp>
      <p:sp>
        <p:nvSpPr>
          <p:cNvPr id="23" name="Rectangle 22">
            <a:extLst>
              <a:ext uri="{FF2B5EF4-FFF2-40B4-BE49-F238E27FC236}">
                <a16:creationId xmlns:a16="http://schemas.microsoft.com/office/drawing/2014/main" id="{239B0CD9-7554-2C5B-840D-A5F7630C7D7E}"/>
              </a:ext>
            </a:extLst>
          </p:cNvPr>
          <p:cNvSpPr/>
          <p:nvPr/>
        </p:nvSpPr>
        <p:spPr>
          <a:xfrm>
            <a:off x="2252382" y="3513284"/>
            <a:ext cx="9384882" cy="126263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p:txBody>
      </p:sp>
      <p:sp>
        <p:nvSpPr>
          <p:cNvPr id="24" name="Rectangle 23">
            <a:extLst>
              <a:ext uri="{FF2B5EF4-FFF2-40B4-BE49-F238E27FC236}">
                <a16:creationId xmlns:a16="http://schemas.microsoft.com/office/drawing/2014/main" id="{210E43CF-D17F-1598-D702-9C9386157301}"/>
              </a:ext>
            </a:extLst>
          </p:cNvPr>
          <p:cNvSpPr/>
          <p:nvPr/>
        </p:nvSpPr>
        <p:spPr>
          <a:xfrm>
            <a:off x="2252382" y="4893128"/>
            <a:ext cx="9384882" cy="126263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p:txBody>
      </p:sp>
      <p:sp>
        <p:nvSpPr>
          <p:cNvPr id="3" name="Google Shape;507;p14">
            <a:extLst>
              <a:ext uri="{FF2B5EF4-FFF2-40B4-BE49-F238E27FC236}">
                <a16:creationId xmlns:a16="http://schemas.microsoft.com/office/drawing/2014/main" id="{CF57E1D7-60DF-935C-F7CB-850855B184A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[Insert problem] is driving by [insert main drivers / issues / root causes you have identified]</a:t>
            </a:r>
          </a:p>
        </p:txBody>
      </p:sp>
      <p:sp>
        <p:nvSpPr>
          <p:cNvPr id="18" name="Subtitle 17">
            <a:extLst>
              <a:ext uri="{FF2B5EF4-FFF2-40B4-BE49-F238E27FC236}">
                <a16:creationId xmlns:a16="http://schemas.microsoft.com/office/drawing/2014/main" id="{F630D8AC-AFAE-8283-20DA-B1B826DF5D93}"/>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97522C66-9352-DBEA-4500-AEB31DF17FC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3135030"/>
            <a:ext cx="1346704" cy="1636406"/>
          </a:xfrm>
          <a:prstGeom prst="rect">
            <a:avLst/>
          </a:prstGeom>
          <a:solidFill>
            <a:schemeClr val="accent1"/>
          </a:solidFill>
          <a:ln w="19050" algn="ctr">
            <a:noFill/>
            <a:miter lim="800000"/>
            <a:headEnd type="none" w="sm" len="sm"/>
            <a:tailEnd type="none" w="sm" len="sm"/>
          </a:ln>
        </p:spPr>
        <p:txBody>
          <a:bodyPr wrap="square" lIns="90000" tIns="90000" rIns="90000" bIns="90000" anchor="ctr"/>
          <a:lstStyle/>
          <a:p>
            <a:pPr algn="ctr">
              <a:defRPr/>
            </a:pPr>
            <a:r>
              <a:rPr lang="en-US" altLang="ja-JP" sz="1200" b="1" dirty="0">
                <a:solidFill>
                  <a:schemeClr val="bg1"/>
                </a:solidFill>
                <a:ea typeface="ＭＳ Ｐゴシック" pitchFamily="50" charset="-128"/>
              </a:rPr>
              <a:t>[Main issue]</a:t>
            </a:r>
            <a:endParaRPr lang="en-GB" altLang="ja-JP" sz="1200" b="1" dirty="0">
              <a:solidFill>
                <a:schemeClr val="bg1"/>
              </a:solidFill>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975740"/>
            <a:ext cx="1138685" cy="1551961"/>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dirty="0">
                <a:solidFill>
                  <a:schemeClr val="bg1"/>
                </a:solidFill>
                <a:ea typeface="ＭＳ Ｐゴシック" pitchFamily="50" charset="-128"/>
              </a:rPr>
              <a:t>[Main drivers of issue]</a:t>
            </a: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378765"/>
            <a:ext cx="1138685" cy="1551600"/>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a:solidFill>
                  <a:schemeClr val="bg1"/>
                </a:solidFill>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751721"/>
            <a:ext cx="745496" cy="120151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953233"/>
            <a:ext cx="745496" cy="120133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593692"/>
            <a:ext cx="496598" cy="560873"/>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975740"/>
            <a:ext cx="2693407" cy="431336"/>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191408"/>
            <a:ext cx="496598" cy="560313"/>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751721"/>
            <a:ext cx="496598" cy="545239"/>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484315"/>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5154565"/>
            <a:ext cx="496598" cy="544677"/>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762891"/>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224373"/>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960667"/>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191408"/>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270727"/>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73220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3082033"/>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868443"/>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32992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3066219"/>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296960"/>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378765"/>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416517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626657"/>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362951"/>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593692"/>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468503"/>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699242"/>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855CBE6-899C-3BB0-E315-4094108405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A519EDA6-E5CC-3C68-FAF5-AD8BA448008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042114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EDEECE64-097F-C743-0801-0E52A1F751DE}"/>
              </a:ext>
            </a:extLst>
          </p:cNvPr>
          <p:cNvSpPr>
            <a:spLocks noGrp="1"/>
          </p:cNvSpPr>
          <p:nvPr>
            <p:ph type="title"/>
          </p:nvPr>
        </p:nvSpPr>
        <p:spPr/>
        <p:txBody>
          <a:bodyPr/>
          <a:lstStyle/>
          <a:p>
            <a:r>
              <a:rPr lang="en-US" dirty="0"/>
              <a:t>Current setup creates [insert impact/consequence e.g., excess externalized costs]</a:t>
            </a:r>
          </a:p>
        </p:txBody>
      </p:sp>
      <p:sp>
        <p:nvSpPr>
          <p:cNvPr id="34" name="Text Placeholder 33">
            <a:extLst>
              <a:ext uri="{FF2B5EF4-FFF2-40B4-BE49-F238E27FC236}">
                <a16:creationId xmlns:a16="http://schemas.microsoft.com/office/drawing/2014/main" id="{7FA2A6B8-A159-685F-DA0C-D746027B59C4}"/>
              </a:ext>
            </a:extLst>
          </p:cNvPr>
          <p:cNvSpPr>
            <a:spLocks noGrp="1"/>
          </p:cNvSpPr>
          <p:nvPr>
            <p:ph type="body" sz="quarter" idx="17"/>
          </p:nvPr>
        </p:nvSpPr>
        <p:spPr/>
        <p:txBody>
          <a:bodyPr/>
          <a:lstStyle/>
          <a:p>
            <a:endParaRPr lang="en-US"/>
          </a:p>
        </p:txBody>
      </p:sp>
      <p:cxnSp>
        <p:nvCxnSpPr>
          <p:cNvPr id="2" name="Straight Connector 1">
            <a:extLst>
              <a:ext uri="{FF2B5EF4-FFF2-40B4-BE49-F238E27FC236}">
                <a16:creationId xmlns:a16="http://schemas.microsoft.com/office/drawing/2014/main" id="{E833B204-6F47-6FE3-1422-4C37AB80B3B8}"/>
              </a:ext>
            </a:extLst>
          </p:cNvPr>
          <p:cNvCxnSpPr>
            <a:cxnSpLocks/>
          </p:cNvCxnSpPr>
          <p:nvPr/>
        </p:nvCxnSpPr>
        <p:spPr>
          <a:xfrm>
            <a:off x="554736" y="3346928"/>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2D788E-400C-68EB-BC8B-C7FF23A189FE}"/>
              </a:ext>
            </a:extLst>
          </p:cNvPr>
          <p:cNvSpPr/>
          <p:nvPr/>
        </p:nvSpPr>
        <p:spPr>
          <a:xfrm>
            <a:off x="554736" y="2132809"/>
            <a:ext cx="1832864"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[Insert group / team / item]</a:t>
            </a:r>
          </a:p>
        </p:txBody>
      </p:sp>
      <p:sp>
        <p:nvSpPr>
          <p:cNvPr id="28" name="Rectangle 27">
            <a:extLst>
              <a:ext uri="{FF2B5EF4-FFF2-40B4-BE49-F238E27FC236}">
                <a16:creationId xmlns:a16="http://schemas.microsoft.com/office/drawing/2014/main" id="{08BDD5C4-04B8-710B-F4DF-AEF895144AAB}"/>
              </a:ext>
            </a:extLst>
          </p:cNvPr>
          <p:cNvSpPr/>
          <p:nvPr/>
        </p:nvSpPr>
        <p:spPr>
          <a:xfrm>
            <a:off x="554736" y="3391233"/>
            <a:ext cx="1832864"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[Insert group / team / item]</a:t>
            </a:r>
          </a:p>
        </p:txBody>
      </p:sp>
      <p:cxnSp>
        <p:nvCxnSpPr>
          <p:cNvPr id="29" name="Straight Connector 28">
            <a:extLst>
              <a:ext uri="{FF2B5EF4-FFF2-40B4-BE49-F238E27FC236}">
                <a16:creationId xmlns:a16="http://schemas.microsoft.com/office/drawing/2014/main" id="{0C25ECBB-6638-6BEE-931E-B92559CCD1AD}"/>
              </a:ext>
            </a:extLst>
          </p:cNvPr>
          <p:cNvCxnSpPr>
            <a:cxnSpLocks/>
          </p:cNvCxnSpPr>
          <p:nvPr/>
        </p:nvCxnSpPr>
        <p:spPr>
          <a:xfrm>
            <a:off x="554736" y="4605352"/>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55D68E9-CD0D-182A-F390-E57F966D441E}"/>
              </a:ext>
            </a:extLst>
          </p:cNvPr>
          <p:cNvSpPr/>
          <p:nvPr/>
        </p:nvSpPr>
        <p:spPr>
          <a:xfrm>
            <a:off x="554736" y="4649656"/>
            <a:ext cx="1832864"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[Insert group / team / item]</a:t>
            </a:r>
          </a:p>
        </p:txBody>
      </p:sp>
      <p:sp>
        <p:nvSpPr>
          <p:cNvPr id="36" name="TextBox 35">
            <a:extLst>
              <a:ext uri="{FF2B5EF4-FFF2-40B4-BE49-F238E27FC236}">
                <a16:creationId xmlns:a16="http://schemas.microsoft.com/office/drawing/2014/main" id="{0C3D2FFE-45F0-EF88-B330-3C05A995D148}"/>
              </a:ext>
            </a:extLst>
          </p:cNvPr>
          <p:cNvSpPr txBox="1"/>
          <p:nvPr/>
        </p:nvSpPr>
        <p:spPr>
          <a:xfrm>
            <a:off x="9118600" y="2132809"/>
            <a:ext cx="2518664" cy="36933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b" latinLnBrk="0" hangingPunct="1">
              <a:lnSpc>
                <a:spcPct val="100000"/>
              </a:lnSpc>
              <a:spcBef>
                <a:spcPts val="0"/>
              </a:spcBef>
              <a:spcAft>
                <a:spcPts val="600"/>
              </a:spcAft>
              <a:buClr>
                <a:srgbClr val="061F32"/>
              </a:buClr>
              <a:buSzTx/>
              <a:buNone/>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estimated cost savings or another</a:t>
            </a:r>
            <a:r>
              <a:rPr lang="en-US" sz="1200" dirty="0">
                <a:solidFill>
                  <a:schemeClr val="tx1"/>
                </a:solidFill>
                <a:latin typeface="Arial"/>
              </a:rPr>
              <a:t> metric as relevant]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37" name="TextBox 36">
            <a:extLst>
              <a:ext uri="{FF2B5EF4-FFF2-40B4-BE49-F238E27FC236}">
                <a16:creationId xmlns:a16="http://schemas.microsoft.com/office/drawing/2014/main" id="{41D7E90E-A03D-27BD-C107-66FE781342AC}"/>
              </a:ext>
            </a:extLst>
          </p:cNvPr>
          <p:cNvSpPr txBox="1"/>
          <p:nvPr/>
        </p:nvSpPr>
        <p:spPr>
          <a:xfrm>
            <a:off x="9118600" y="3391233"/>
            <a:ext cx="2518664" cy="36933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b" latinLnBrk="0" hangingPunct="1">
              <a:lnSpc>
                <a:spcPct val="100000"/>
              </a:lnSpc>
              <a:spcBef>
                <a:spcPts val="0"/>
              </a:spcBef>
              <a:spcAft>
                <a:spcPts val="600"/>
              </a:spcAft>
              <a:buClr>
                <a:srgbClr val="061F32"/>
              </a:buClr>
              <a:buSzTx/>
              <a:buNone/>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estimated cost savings or another</a:t>
            </a:r>
            <a:r>
              <a:rPr lang="en-US" sz="1200" dirty="0">
                <a:solidFill>
                  <a:schemeClr val="tx1"/>
                </a:solidFill>
                <a:latin typeface="Arial"/>
              </a:rPr>
              <a:t> metric as relevant]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40" name="TextBox 39">
            <a:extLst>
              <a:ext uri="{FF2B5EF4-FFF2-40B4-BE49-F238E27FC236}">
                <a16:creationId xmlns:a16="http://schemas.microsoft.com/office/drawing/2014/main" id="{48BFD633-67B7-2A76-BFAF-9ED520C73D09}"/>
              </a:ext>
            </a:extLst>
          </p:cNvPr>
          <p:cNvSpPr txBox="1"/>
          <p:nvPr/>
        </p:nvSpPr>
        <p:spPr>
          <a:xfrm>
            <a:off x="9118600" y="4649656"/>
            <a:ext cx="2518664" cy="36933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b" latinLnBrk="0" hangingPunct="1">
              <a:lnSpc>
                <a:spcPct val="100000"/>
              </a:lnSpc>
              <a:spcBef>
                <a:spcPts val="0"/>
              </a:spcBef>
              <a:spcAft>
                <a:spcPts val="600"/>
              </a:spcAft>
              <a:buClr>
                <a:srgbClr val="061F32"/>
              </a:buClr>
              <a:buSzTx/>
              <a:buNone/>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estimated cost savings or another</a:t>
            </a:r>
            <a:r>
              <a:rPr lang="en-US" sz="1200" dirty="0">
                <a:solidFill>
                  <a:schemeClr val="tx1"/>
                </a:solidFill>
                <a:latin typeface="Arial"/>
              </a:rPr>
              <a:t> metric as relevant]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41" name="TextBox 40">
            <a:extLst>
              <a:ext uri="{FF2B5EF4-FFF2-40B4-BE49-F238E27FC236}">
                <a16:creationId xmlns:a16="http://schemas.microsoft.com/office/drawing/2014/main" id="{B19F390B-738A-05F3-038F-6E415B38EFF4}"/>
              </a:ext>
            </a:extLst>
          </p:cNvPr>
          <p:cNvSpPr txBox="1"/>
          <p:nvPr/>
        </p:nvSpPr>
        <p:spPr>
          <a:xfrm>
            <a:off x="554736" y="1774067"/>
            <a:ext cx="1832864"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Cost bearer</a:t>
            </a:r>
          </a:p>
        </p:txBody>
      </p:sp>
      <p:cxnSp>
        <p:nvCxnSpPr>
          <p:cNvPr id="42" name="Straight Connector 41">
            <a:extLst>
              <a:ext uri="{FF2B5EF4-FFF2-40B4-BE49-F238E27FC236}">
                <a16:creationId xmlns:a16="http://schemas.microsoft.com/office/drawing/2014/main" id="{E11240C8-3346-EDE4-37A8-468004874E66}"/>
              </a:ext>
            </a:extLst>
          </p:cNvPr>
          <p:cNvCxnSpPr>
            <a:cxnSpLocks/>
          </p:cNvCxnSpPr>
          <p:nvPr/>
        </p:nvCxnSpPr>
        <p:spPr>
          <a:xfrm>
            <a:off x="554736" y="2040925"/>
            <a:ext cx="18328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637CAC-A695-4959-90AF-A68E388EF2E7}"/>
              </a:ext>
            </a:extLst>
          </p:cNvPr>
          <p:cNvSpPr txBox="1"/>
          <p:nvPr/>
        </p:nvSpPr>
        <p:spPr>
          <a:xfrm>
            <a:off x="2590099" y="2132809"/>
            <a:ext cx="6326003" cy="81560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excess costs incurred or other example that matches your business case]</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[Insert description]</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sp>
        <p:nvSpPr>
          <p:cNvPr id="38" name="TextBox 37">
            <a:extLst>
              <a:ext uri="{FF2B5EF4-FFF2-40B4-BE49-F238E27FC236}">
                <a16:creationId xmlns:a16="http://schemas.microsoft.com/office/drawing/2014/main" id="{90A8FDAE-357A-CD18-8D11-A781E2A8CC95}"/>
              </a:ext>
            </a:extLst>
          </p:cNvPr>
          <p:cNvSpPr txBox="1"/>
          <p:nvPr/>
        </p:nvSpPr>
        <p:spPr>
          <a:xfrm>
            <a:off x="2590099" y="3391233"/>
            <a:ext cx="6326003" cy="81560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excess costs incurred or other example that matches your business case]</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[Insert description]</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sp>
        <p:nvSpPr>
          <p:cNvPr id="39" name="TextBox 38">
            <a:extLst>
              <a:ext uri="{FF2B5EF4-FFF2-40B4-BE49-F238E27FC236}">
                <a16:creationId xmlns:a16="http://schemas.microsoft.com/office/drawing/2014/main" id="{E5D90FA2-BA67-1537-F3E4-448B6A79395C}"/>
              </a:ext>
            </a:extLst>
          </p:cNvPr>
          <p:cNvSpPr txBox="1"/>
          <p:nvPr/>
        </p:nvSpPr>
        <p:spPr>
          <a:xfrm>
            <a:off x="2590099" y="4649656"/>
            <a:ext cx="6326003" cy="81560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excess costs incurred or other example that matches your business case]</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[Insert description]</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sp>
        <p:nvSpPr>
          <p:cNvPr id="43" name="TextBox 42">
            <a:extLst>
              <a:ext uri="{FF2B5EF4-FFF2-40B4-BE49-F238E27FC236}">
                <a16:creationId xmlns:a16="http://schemas.microsoft.com/office/drawing/2014/main" id="{F6CF4B64-1029-7DE2-127C-2F5BE8546A18}"/>
              </a:ext>
            </a:extLst>
          </p:cNvPr>
          <p:cNvSpPr txBox="1"/>
          <p:nvPr/>
        </p:nvSpPr>
        <p:spPr>
          <a:xfrm>
            <a:off x="2590099" y="1774067"/>
            <a:ext cx="6326003"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Cost examples</a:t>
            </a:r>
          </a:p>
        </p:txBody>
      </p:sp>
      <p:cxnSp>
        <p:nvCxnSpPr>
          <p:cNvPr id="44" name="Straight Connector 43">
            <a:extLst>
              <a:ext uri="{FF2B5EF4-FFF2-40B4-BE49-F238E27FC236}">
                <a16:creationId xmlns:a16="http://schemas.microsoft.com/office/drawing/2014/main" id="{596275E9-8BCC-4811-65C2-8F5E2FABC4C7}"/>
              </a:ext>
            </a:extLst>
          </p:cNvPr>
          <p:cNvCxnSpPr>
            <a:cxnSpLocks/>
          </p:cNvCxnSpPr>
          <p:nvPr/>
        </p:nvCxnSpPr>
        <p:spPr>
          <a:xfrm>
            <a:off x="2590100" y="2040925"/>
            <a:ext cx="63260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DE7FDD9-32EB-582F-77E4-D04DCCD3B5F9}"/>
              </a:ext>
            </a:extLst>
          </p:cNvPr>
          <p:cNvSpPr txBox="1"/>
          <p:nvPr/>
        </p:nvSpPr>
        <p:spPr>
          <a:xfrm>
            <a:off x="9118600" y="1774067"/>
            <a:ext cx="251866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Estimated cost savings</a:t>
            </a:r>
          </a:p>
        </p:txBody>
      </p:sp>
      <p:cxnSp>
        <p:nvCxnSpPr>
          <p:cNvPr id="46" name="Straight Connector 45">
            <a:extLst>
              <a:ext uri="{FF2B5EF4-FFF2-40B4-BE49-F238E27FC236}">
                <a16:creationId xmlns:a16="http://schemas.microsoft.com/office/drawing/2014/main" id="{F3A3832C-FDC4-B595-D23F-2B46D75EFAD0}"/>
              </a:ext>
            </a:extLst>
          </p:cNvPr>
          <p:cNvCxnSpPr>
            <a:cxnSpLocks/>
          </p:cNvCxnSpPr>
          <p:nvPr/>
        </p:nvCxnSpPr>
        <p:spPr>
          <a:xfrm>
            <a:off x="9118600" y="2040925"/>
            <a:ext cx="2518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bject 25">
            <a:extLst>
              <a:ext uri="{FF2B5EF4-FFF2-40B4-BE49-F238E27FC236}">
                <a16:creationId xmlns:a16="http://schemas.microsoft.com/office/drawing/2014/main" id="{3873025C-1CD4-A7C4-B0F0-BD26835409A6}"/>
              </a:ext>
            </a:extLst>
          </p:cNvPr>
          <p:cNvSpPr txBox="1"/>
          <p:nvPr/>
        </p:nvSpPr>
        <p:spPr>
          <a:xfrm>
            <a:off x="9118600" y="5909739"/>
            <a:ext cx="2518664" cy="297548"/>
          </a:xfrm>
          <a:prstGeom prst="rect">
            <a:avLst/>
          </a:prstGeom>
          <a:solidFill>
            <a:schemeClr val="accent2"/>
          </a:solidFill>
          <a:ln w="3175">
            <a:noFill/>
          </a:ln>
        </p:spPr>
        <p:txBody>
          <a:bodyPr vert="horz" wrap="square" lIns="90000" tIns="90000" rIns="90000" bIns="90000" rtlCol="0" anchor="ctr">
            <a:noAutofit/>
          </a:bodyPr>
          <a:lstStyle/>
          <a:p>
            <a:pPr algn="ctr"/>
            <a:r>
              <a:rPr sz="1200" b="1" dirty="0">
                <a:solidFill>
                  <a:schemeClr val="bg1"/>
                </a:solidFill>
                <a:latin typeface="Arial"/>
                <a:cs typeface="Arial"/>
              </a:rPr>
              <a:t>Total:</a:t>
            </a:r>
            <a:r>
              <a:rPr sz="1200" b="1" spc="-22" dirty="0">
                <a:solidFill>
                  <a:schemeClr val="bg1"/>
                </a:solidFill>
                <a:latin typeface="Arial"/>
                <a:cs typeface="Arial"/>
              </a:rPr>
              <a:t> </a:t>
            </a:r>
            <a:r>
              <a:rPr lang="da-DK" sz="1200" b="1" dirty="0">
                <a:solidFill>
                  <a:schemeClr val="bg1"/>
                </a:solidFill>
                <a:latin typeface="Arial"/>
                <a:cs typeface="Arial"/>
              </a:rPr>
              <a:t>[</a:t>
            </a:r>
            <a:r>
              <a:rPr lang="da-DK" sz="1200" b="1" dirty="0" err="1">
                <a:solidFill>
                  <a:schemeClr val="bg1"/>
                </a:solidFill>
                <a:latin typeface="Arial"/>
                <a:cs typeface="Arial"/>
              </a:rPr>
              <a:t>insert</a:t>
            </a:r>
            <a:r>
              <a:rPr lang="da-DK" sz="1200" b="1" dirty="0">
                <a:solidFill>
                  <a:schemeClr val="bg1"/>
                </a:solidFill>
                <a:latin typeface="Arial"/>
                <a:cs typeface="Arial"/>
              </a:rPr>
              <a:t>]</a:t>
            </a:r>
            <a:endParaRPr sz="1200" dirty="0">
              <a:solidFill>
                <a:schemeClr val="bg1"/>
              </a:solidFill>
              <a:latin typeface="Arial"/>
              <a:cs typeface="Arial"/>
            </a:endParaRPr>
          </a:p>
        </p:txBody>
      </p:sp>
      <p:sp>
        <p:nvSpPr>
          <p:cNvPr id="3" name="Google Shape;507;p14">
            <a:extLst>
              <a:ext uri="{FF2B5EF4-FFF2-40B4-BE49-F238E27FC236}">
                <a16:creationId xmlns:a16="http://schemas.microsoft.com/office/drawing/2014/main" id="{BCB9F378-BDD7-B3EA-C967-C92CEE5DAB5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73FBA792-9EC9-E268-6253-6F9BAE1FBB5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F04E-82CF-BC67-5D57-E85D9B722F8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72E6748-2CEB-F347-BBA4-18048387F33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13" name="think-cell data - do not delete" hidden="1">
                        <a:extLst>
                          <a:ext uri="{FF2B5EF4-FFF2-40B4-BE49-F238E27FC236}">
                            <a16:creationId xmlns:a16="http://schemas.microsoft.com/office/drawing/2014/main" id="{D72E6748-2CEB-F347-BBA4-18048387F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B79D54C6-4136-3FB1-480F-A89B1EEAC3CD}"/>
              </a:ext>
            </a:extLst>
          </p:cNvPr>
          <p:cNvSpPr>
            <a:spLocks noGrp="1"/>
          </p:cNvSpPr>
          <p:nvPr>
            <p:ph type="title"/>
          </p:nvPr>
        </p:nvSpPr>
        <p:spPr/>
        <p:txBody>
          <a:bodyPr vert="horz"/>
          <a:lstStyle/>
          <a:p>
            <a:r>
              <a:rPr lang="en-US" dirty="0"/>
              <a:t>[Insert problem e.g., “Server down time”] is causing [insert business issue e.g., “losses of 100-200k/</a:t>
            </a:r>
            <a:r>
              <a:rPr lang="en-US" dirty="0" err="1"/>
              <a:t>wk</a:t>
            </a:r>
            <a:r>
              <a:rPr lang="en-US" dirty="0"/>
              <a:t>]</a:t>
            </a:r>
          </a:p>
        </p:txBody>
      </p:sp>
      <p:sp>
        <p:nvSpPr>
          <p:cNvPr id="5" name="Subtitle 4">
            <a:extLst>
              <a:ext uri="{FF2B5EF4-FFF2-40B4-BE49-F238E27FC236}">
                <a16:creationId xmlns:a16="http://schemas.microsoft.com/office/drawing/2014/main" id="{2328E7BB-E696-DA8A-63E8-937C2BBD770E}"/>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307164D0-57A8-9D0D-3D68-1A27CD4CF56F}"/>
              </a:ext>
            </a:extLst>
          </p:cNvPr>
          <p:cNvSpPr>
            <a:spLocks noGrp="1"/>
          </p:cNvSpPr>
          <p:nvPr>
            <p:ph type="body" sz="quarter" idx="17"/>
          </p:nvPr>
        </p:nvSpPr>
        <p:spPr/>
        <p:txBody>
          <a:bodyPr/>
          <a:lstStyle/>
          <a:p>
            <a:endParaRPr lang="en-US"/>
          </a:p>
        </p:txBody>
      </p:sp>
      <p:sp>
        <p:nvSpPr>
          <p:cNvPr id="8" name="Pentagon 7">
            <a:extLst>
              <a:ext uri="{FF2B5EF4-FFF2-40B4-BE49-F238E27FC236}">
                <a16:creationId xmlns:a16="http://schemas.microsoft.com/office/drawing/2014/main" id="{0C366581-FFE6-696C-2357-C7FBFB34F112}"/>
              </a:ext>
            </a:extLst>
          </p:cNvPr>
          <p:cNvSpPr/>
          <p:nvPr/>
        </p:nvSpPr>
        <p:spPr>
          <a:xfrm>
            <a:off x="554736" y="1928335"/>
            <a:ext cx="2959802" cy="668138"/>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Problem</a:t>
            </a:r>
          </a:p>
        </p:txBody>
      </p:sp>
      <p:sp>
        <p:nvSpPr>
          <p:cNvPr id="9" name="Chevron 8">
            <a:extLst>
              <a:ext uri="{FF2B5EF4-FFF2-40B4-BE49-F238E27FC236}">
                <a16:creationId xmlns:a16="http://schemas.microsoft.com/office/drawing/2014/main" id="{40E689B0-D4D1-1DB4-E11D-29CA10BD6335}"/>
              </a:ext>
            </a:extLst>
          </p:cNvPr>
          <p:cNvSpPr/>
          <p:nvPr/>
        </p:nvSpPr>
        <p:spPr>
          <a:xfrm>
            <a:off x="3394535" y="1928335"/>
            <a:ext cx="2827578" cy="668138"/>
          </a:xfrm>
          <a:prstGeom prst="chevron">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Operational issues</a:t>
            </a:r>
          </a:p>
        </p:txBody>
      </p:sp>
      <p:sp>
        <p:nvSpPr>
          <p:cNvPr id="10" name="Chevron 9">
            <a:extLst>
              <a:ext uri="{FF2B5EF4-FFF2-40B4-BE49-F238E27FC236}">
                <a16:creationId xmlns:a16="http://schemas.microsoft.com/office/drawing/2014/main" id="{A7D1DF5D-D6A0-0875-8783-39D8384EC5B3}"/>
              </a:ext>
            </a:extLst>
          </p:cNvPr>
          <p:cNvSpPr/>
          <p:nvPr/>
        </p:nvSpPr>
        <p:spPr>
          <a:xfrm>
            <a:off x="6102110" y="1928335"/>
            <a:ext cx="2827578" cy="668138"/>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Root causes</a:t>
            </a:r>
          </a:p>
        </p:txBody>
      </p:sp>
      <p:sp>
        <p:nvSpPr>
          <p:cNvPr id="14" name="TextBox 13">
            <a:extLst>
              <a:ext uri="{FF2B5EF4-FFF2-40B4-BE49-F238E27FC236}">
                <a16:creationId xmlns:a16="http://schemas.microsoft.com/office/drawing/2014/main" id="{1F172C69-FC99-7FA0-66D9-35C71017553E}"/>
              </a:ext>
            </a:extLst>
          </p:cNvPr>
          <p:cNvSpPr txBox="1"/>
          <p:nvPr/>
        </p:nvSpPr>
        <p:spPr>
          <a:xfrm>
            <a:off x="554736" y="3878907"/>
            <a:ext cx="2324942" cy="1246495"/>
          </a:xfrm>
          <a:prstGeom prst="rect">
            <a:avLst/>
          </a:prstGeom>
          <a:noFill/>
        </p:spPr>
        <p:txBody>
          <a:bodyPr wrap="square" rtlCol="0" anchor="ctr">
            <a:noAutofit/>
          </a:bodyPr>
          <a:lstStyle/>
          <a:p>
            <a:pPr>
              <a:spcAft>
                <a:spcPts val="600"/>
              </a:spcAft>
            </a:pPr>
            <a:r>
              <a:rPr lang="en-US" sz="1400" dirty="0"/>
              <a:t>[Insert description of problem e.g., </a:t>
            </a:r>
          </a:p>
          <a:p>
            <a:pPr>
              <a:spcAft>
                <a:spcPts val="600"/>
              </a:spcAft>
            </a:pPr>
            <a:r>
              <a:rPr lang="en-US" sz="1400" dirty="0"/>
              <a:t>Power fluctuates up to 100 times daily over the past 12 months]</a:t>
            </a:r>
          </a:p>
        </p:txBody>
      </p:sp>
      <p:sp>
        <p:nvSpPr>
          <p:cNvPr id="15" name="TextBox 14">
            <a:extLst>
              <a:ext uri="{FF2B5EF4-FFF2-40B4-BE49-F238E27FC236}">
                <a16:creationId xmlns:a16="http://schemas.microsoft.com/office/drawing/2014/main" id="{7E297EC0-5A13-A11F-2914-6ED388C47316}"/>
              </a:ext>
            </a:extLst>
          </p:cNvPr>
          <p:cNvSpPr txBox="1"/>
          <p:nvPr/>
        </p:nvSpPr>
        <p:spPr>
          <a:xfrm>
            <a:off x="3879167" y="2686208"/>
            <a:ext cx="1858314" cy="954107"/>
          </a:xfrm>
          <a:prstGeom prst="rect">
            <a:avLst/>
          </a:prstGeom>
          <a:noFill/>
        </p:spPr>
        <p:txBody>
          <a:bodyPr wrap="square" rtlCol="0">
            <a:spAutoFit/>
          </a:bodyPr>
          <a:lstStyle/>
          <a:p>
            <a:pPr>
              <a:spcAft>
                <a:spcPts val="600"/>
              </a:spcAft>
            </a:pPr>
            <a:r>
              <a:rPr lang="en-US" sz="1400" dirty="0"/>
              <a:t>[Insert issues identified e.g., Inconsistent fuel flow to the turbine]</a:t>
            </a:r>
          </a:p>
        </p:txBody>
      </p:sp>
      <p:sp>
        <p:nvSpPr>
          <p:cNvPr id="16" name="TextBox 15">
            <a:extLst>
              <a:ext uri="{FF2B5EF4-FFF2-40B4-BE49-F238E27FC236}">
                <a16:creationId xmlns:a16="http://schemas.microsoft.com/office/drawing/2014/main" id="{1E8C8478-D3E0-FB5D-F49B-2D449BE6A7B4}"/>
              </a:ext>
            </a:extLst>
          </p:cNvPr>
          <p:cNvSpPr txBox="1"/>
          <p:nvPr/>
        </p:nvSpPr>
        <p:spPr>
          <a:xfrm>
            <a:off x="6586742" y="2686208"/>
            <a:ext cx="1858314" cy="954107"/>
          </a:xfrm>
          <a:prstGeom prst="rect">
            <a:avLst/>
          </a:prstGeom>
          <a:noFill/>
        </p:spPr>
        <p:txBody>
          <a:bodyPr wrap="square" rtlCol="0">
            <a:spAutoFit/>
          </a:bodyPr>
          <a:lstStyle/>
          <a:p>
            <a:pPr>
              <a:spcAft>
                <a:spcPts val="600"/>
              </a:spcAft>
            </a:pPr>
            <a:r>
              <a:rPr lang="en-US" sz="1400" dirty="0"/>
              <a:t>[Insert root cause of issue e.g., Intermittent sensor failures]</a:t>
            </a:r>
            <a:endParaRPr lang="en-US" sz="1400" b="1" dirty="0"/>
          </a:p>
        </p:txBody>
      </p:sp>
      <p:cxnSp>
        <p:nvCxnSpPr>
          <p:cNvPr id="18" name="Straight Arrow Connector 17">
            <a:extLst>
              <a:ext uri="{FF2B5EF4-FFF2-40B4-BE49-F238E27FC236}">
                <a16:creationId xmlns:a16="http://schemas.microsoft.com/office/drawing/2014/main" id="{F4CF0691-AFD4-B4DD-24D8-DD354D1CCA43}"/>
              </a:ext>
            </a:extLst>
          </p:cNvPr>
          <p:cNvCxnSpPr>
            <a:cxnSpLocks/>
          </p:cNvCxnSpPr>
          <p:nvPr/>
        </p:nvCxnSpPr>
        <p:spPr>
          <a:xfrm>
            <a:off x="5824992" y="2947818"/>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4205913-4A66-B1D8-128E-BA737DDCC6F4}"/>
              </a:ext>
            </a:extLst>
          </p:cNvPr>
          <p:cNvCxnSpPr>
            <a:cxnSpLocks/>
          </p:cNvCxnSpPr>
          <p:nvPr/>
        </p:nvCxnSpPr>
        <p:spPr>
          <a:xfrm rot="16200000">
            <a:off x="7521149" y="-329637"/>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094B2A5-6993-0AAF-0EE2-1F5021DF8BB8}"/>
              </a:ext>
            </a:extLst>
          </p:cNvPr>
          <p:cNvSpPr txBox="1"/>
          <p:nvPr/>
        </p:nvSpPr>
        <p:spPr>
          <a:xfrm>
            <a:off x="3879167" y="3953746"/>
            <a:ext cx="1858314" cy="523220"/>
          </a:xfrm>
          <a:prstGeom prst="rect">
            <a:avLst/>
          </a:prstGeom>
          <a:noFill/>
        </p:spPr>
        <p:txBody>
          <a:bodyPr wrap="square" rtlCol="0">
            <a:spAutoFit/>
          </a:bodyPr>
          <a:lstStyle/>
          <a:p>
            <a:pPr>
              <a:spcAft>
                <a:spcPts val="600"/>
              </a:spcAft>
            </a:pPr>
            <a:r>
              <a:rPr lang="en-US" sz="1400" dirty="0"/>
              <a:t>[Insert issues identified]</a:t>
            </a:r>
            <a:endParaRPr lang="en-US" sz="1400" b="1" dirty="0"/>
          </a:p>
        </p:txBody>
      </p:sp>
      <p:sp>
        <p:nvSpPr>
          <p:cNvPr id="26" name="TextBox 25">
            <a:extLst>
              <a:ext uri="{FF2B5EF4-FFF2-40B4-BE49-F238E27FC236}">
                <a16:creationId xmlns:a16="http://schemas.microsoft.com/office/drawing/2014/main" id="{E6EDC0FD-628D-5098-EB2C-FE7AD4E2617A}"/>
              </a:ext>
            </a:extLst>
          </p:cNvPr>
          <p:cNvSpPr txBox="1"/>
          <p:nvPr/>
        </p:nvSpPr>
        <p:spPr>
          <a:xfrm>
            <a:off x="6586742" y="3953746"/>
            <a:ext cx="1858314" cy="523220"/>
          </a:xfrm>
          <a:prstGeom prst="rect">
            <a:avLst/>
          </a:prstGeom>
          <a:noFill/>
        </p:spPr>
        <p:txBody>
          <a:bodyPr wrap="square" rtlCol="0">
            <a:spAutoFit/>
          </a:bodyPr>
          <a:lstStyle/>
          <a:p>
            <a:pPr>
              <a:spcAft>
                <a:spcPts val="600"/>
              </a:spcAft>
            </a:pPr>
            <a:r>
              <a:rPr lang="en-US" sz="1400" dirty="0"/>
              <a:t>[Insert root cause of issue]</a:t>
            </a:r>
            <a:endParaRPr lang="en-US" sz="1400" b="1" dirty="0"/>
          </a:p>
        </p:txBody>
      </p:sp>
      <p:cxnSp>
        <p:nvCxnSpPr>
          <p:cNvPr id="28" name="Straight Arrow Connector 27">
            <a:extLst>
              <a:ext uri="{FF2B5EF4-FFF2-40B4-BE49-F238E27FC236}">
                <a16:creationId xmlns:a16="http://schemas.microsoft.com/office/drawing/2014/main" id="{85E362F0-3B89-D5CF-F85C-9495DF4B21A3}"/>
              </a:ext>
            </a:extLst>
          </p:cNvPr>
          <p:cNvCxnSpPr>
            <a:cxnSpLocks/>
          </p:cNvCxnSpPr>
          <p:nvPr/>
        </p:nvCxnSpPr>
        <p:spPr>
          <a:xfrm>
            <a:off x="5824992" y="4215356"/>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C9C56B1-1033-2C11-CCEF-1AEC96E5D24D}"/>
              </a:ext>
            </a:extLst>
          </p:cNvPr>
          <p:cNvCxnSpPr>
            <a:cxnSpLocks/>
          </p:cNvCxnSpPr>
          <p:nvPr/>
        </p:nvCxnSpPr>
        <p:spPr>
          <a:xfrm rot="16200000">
            <a:off x="7521149" y="938008"/>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51559BA-E1B1-123E-DBC9-7C165C5392F9}"/>
              </a:ext>
            </a:extLst>
          </p:cNvPr>
          <p:cNvSpPr txBox="1"/>
          <p:nvPr/>
        </p:nvSpPr>
        <p:spPr>
          <a:xfrm>
            <a:off x="3879167" y="5221391"/>
            <a:ext cx="1858314" cy="523220"/>
          </a:xfrm>
          <a:prstGeom prst="rect">
            <a:avLst/>
          </a:prstGeom>
          <a:noFill/>
        </p:spPr>
        <p:txBody>
          <a:bodyPr wrap="square" rtlCol="0">
            <a:spAutoFit/>
          </a:bodyPr>
          <a:lstStyle/>
          <a:p>
            <a:pPr>
              <a:spcAft>
                <a:spcPts val="600"/>
              </a:spcAft>
            </a:pPr>
            <a:r>
              <a:rPr lang="en-US" sz="1400" dirty="0"/>
              <a:t>[Insert issues identified]</a:t>
            </a:r>
            <a:endParaRPr lang="en-US" sz="1400" b="1" dirty="0"/>
          </a:p>
        </p:txBody>
      </p:sp>
      <p:sp>
        <p:nvSpPr>
          <p:cNvPr id="33" name="TextBox 32">
            <a:extLst>
              <a:ext uri="{FF2B5EF4-FFF2-40B4-BE49-F238E27FC236}">
                <a16:creationId xmlns:a16="http://schemas.microsoft.com/office/drawing/2014/main" id="{06A1D69F-7E2D-80CE-7FAF-56A432E19B87}"/>
              </a:ext>
            </a:extLst>
          </p:cNvPr>
          <p:cNvSpPr txBox="1"/>
          <p:nvPr/>
        </p:nvSpPr>
        <p:spPr>
          <a:xfrm>
            <a:off x="6586742" y="5221391"/>
            <a:ext cx="1858314" cy="523220"/>
          </a:xfrm>
          <a:prstGeom prst="rect">
            <a:avLst/>
          </a:prstGeom>
          <a:noFill/>
        </p:spPr>
        <p:txBody>
          <a:bodyPr wrap="square" rtlCol="0">
            <a:spAutoFit/>
          </a:bodyPr>
          <a:lstStyle/>
          <a:p>
            <a:pPr>
              <a:spcAft>
                <a:spcPts val="600"/>
              </a:spcAft>
            </a:pPr>
            <a:r>
              <a:rPr lang="en-US" sz="1400" dirty="0"/>
              <a:t>[Insert root cause of issue]</a:t>
            </a:r>
            <a:endParaRPr lang="en-US" sz="1400" b="1" dirty="0"/>
          </a:p>
        </p:txBody>
      </p:sp>
      <p:cxnSp>
        <p:nvCxnSpPr>
          <p:cNvPr id="35" name="Straight Arrow Connector 34">
            <a:extLst>
              <a:ext uri="{FF2B5EF4-FFF2-40B4-BE49-F238E27FC236}">
                <a16:creationId xmlns:a16="http://schemas.microsoft.com/office/drawing/2014/main" id="{40C2B07B-09B0-E450-3432-4905DEEC20BB}"/>
              </a:ext>
            </a:extLst>
          </p:cNvPr>
          <p:cNvCxnSpPr>
            <a:cxnSpLocks/>
          </p:cNvCxnSpPr>
          <p:nvPr/>
        </p:nvCxnSpPr>
        <p:spPr>
          <a:xfrm>
            <a:off x="5824992" y="5483001"/>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 name="Right Brace 5">
            <a:extLst>
              <a:ext uri="{FF2B5EF4-FFF2-40B4-BE49-F238E27FC236}">
                <a16:creationId xmlns:a16="http://schemas.microsoft.com/office/drawing/2014/main" id="{09D12345-A1C2-C3ED-80F1-42E8238A9A0A}"/>
              </a:ext>
            </a:extLst>
          </p:cNvPr>
          <p:cNvSpPr/>
          <p:nvPr/>
        </p:nvSpPr>
        <p:spPr>
          <a:xfrm>
            <a:off x="3102440" y="2828827"/>
            <a:ext cx="204584" cy="3346654"/>
          </a:xfrm>
          <a:prstGeom prst="rightBrac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Google Shape;507;p14">
            <a:extLst>
              <a:ext uri="{FF2B5EF4-FFF2-40B4-BE49-F238E27FC236}">
                <a16:creationId xmlns:a16="http://schemas.microsoft.com/office/drawing/2014/main" id="{81C8B484-5429-8BE5-C7E2-CA030FCDE78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9" name="Google Shape;538;p14">
            <a:extLst>
              <a:ext uri="{FF2B5EF4-FFF2-40B4-BE49-F238E27FC236}">
                <a16:creationId xmlns:a16="http://schemas.microsoft.com/office/drawing/2014/main" id="{1DE8C8E8-CA59-B0E2-79C1-DB159669B2E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6036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0DC66BB-93CB-488E-B407-A58F2D17C45B}"/>
              </a:ext>
            </a:extLst>
          </p:cNvPr>
          <p:cNvSpPr>
            <a:spLocks noGrp="1"/>
          </p:cNvSpPr>
          <p:nvPr>
            <p:ph type="title"/>
          </p:nvPr>
        </p:nvSpPr>
        <p:spPr/>
        <p:txBody>
          <a:bodyPr/>
          <a:lstStyle/>
          <a:p>
            <a:r>
              <a:rPr lang="en-US" dirty="0"/>
              <a:t>In</a:t>
            </a:r>
            <a:r>
              <a:rPr lang="en-US" spc="-35" dirty="0"/>
              <a:t> </a:t>
            </a:r>
            <a:r>
              <a:rPr lang="en-US" dirty="0"/>
              <a:t>evaluating</a:t>
            </a:r>
            <a:r>
              <a:rPr lang="en-US" spc="-31" dirty="0"/>
              <a:t> </a:t>
            </a:r>
            <a:r>
              <a:rPr lang="en-US" dirty="0"/>
              <a:t>the</a:t>
            </a:r>
            <a:r>
              <a:rPr lang="en-US" spc="-31" dirty="0"/>
              <a:t> </a:t>
            </a:r>
            <a:r>
              <a:rPr lang="en-US" dirty="0"/>
              <a:t>likely</a:t>
            </a:r>
            <a:r>
              <a:rPr lang="en-US" spc="-31" dirty="0"/>
              <a:t> </a:t>
            </a:r>
            <a:r>
              <a:rPr lang="en-US" dirty="0"/>
              <a:t>impact</a:t>
            </a:r>
            <a:r>
              <a:rPr lang="en-US" spc="-31" dirty="0"/>
              <a:t> </a:t>
            </a:r>
            <a:r>
              <a:rPr lang="en-US" dirty="0"/>
              <a:t>of</a:t>
            </a:r>
            <a:r>
              <a:rPr lang="en-US" spc="-31" dirty="0"/>
              <a:t> </a:t>
            </a:r>
            <a:r>
              <a:rPr lang="en-US" dirty="0"/>
              <a:t>[insert problem / opportunity]</a:t>
            </a:r>
            <a:r>
              <a:rPr lang="en-US" spc="-35" dirty="0"/>
              <a:t> </a:t>
            </a:r>
            <a:r>
              <a:rPr lang="en-US" dirty="0"/>
              <a:t>we</a:t>
            </a:r>
            <a:r>
              <a:rPr lang="en-US" spc="-31" dirty="0"/>
              <a:t> </a:t>
            </a:r>
            <a:r>
              <a:rPr lang="en-US" dirty="0"/>
              <a:t>have</a:t>
            </a:r>
            <a:r>
              <a:rPr lang="en-US" spc="-31" dirty="0"/>
              <a:t> </a:t>
            </a:r>
            <a:r>
              <a:rPr lang="en-US" spc="-9" dirty="0"/>
              <a:t>examined </a:t>
            </a:r>
            <a:r>
              <a:rPr lang="en-US" dirty="0"/>
              <a:t>two</a:t>
            </a:r>
            <a:r>
              <a:rPr lang="en-US" spc="-40" dirty="0"/>
              <a:t> </a:t>
            </a:r>
            <a:r>
              <a:rPr lang="en-US" dirty="0"/>
              <a:t>distinct</a:t>
            </a:r>
            <a:r>
              <a:rPr lang="en-US" spc="-35" dirty="0"/>
              <a:t> </a:t>
            </a:r>
            <a:r>
              <a:rPr lang="en-US" dirty="0"/>
              <a:t>time</a:t>
            </a:r>
            <a:r>
              <a:rPr lang="en-US" spc="-35" dirty="0"/>
              <a:t> </a:t>
            </a:r>
            <a:r>
              <a:rPr lang="en-US" spc="-9" dirty="0"/>
              <a:t>periods</a:t>
            </a:r>
            <a:endParaRPr lang="en-US" dirty="0"/>
          </a:p>
        </p:txBody>
      </p:sp>
      <p:sp>
        <p:nvSpPr>
          <p:cNvPr id="28" name="Subtitle 27">
            <a:extLst>
              <a:ext uri="{FF2B5EF4-FFF2-40B4-BE49-F238E27FC236}">
                <a16:creationId xmlns:a16="http://schemas.microsoft.com/office/drawing/2014/main" id="{E69A94A8-EF25-D349-9C9F-90081CA18BD7}"/>
              </a:ext>
            </a:extLst>
          </p:cNvPr>
          <p:cNvSpPr>
            <a:spLocks noGrp="1"/>
          </p:cNvSpPr>
          <p:nvPr>
            <p:ph type="subTitle" idx="1"/>
          </p:nvPr>
        </p:nvSpPr>
        <p:spPr/>
        <p:txBody>
          <a:bodyPr/>
          <a:lstStyle/>
          <a:p>
            <a:endParaRPr lang="en-US"/>
          </a:p>
        </p:txBody>
      </p:sp>
      <p:sp>
        <p:nvSpPr>
          <p:cNvPr id="29" name="Text Placeholder 28">
            <a:extLst>
              <a:ext uri="{FF2B5EF4-FFF2-40B4-BE49-F238E27FC236}">
                <a16:creationId xmlns:a16="http://schemas.microsoft.com/office/drawing/2014/main" id="{E61CB967-6670-0FBB-7791-7FD3EEA4F5DF}"/>
              </a:ext>
            </a:extLst>
          </p:cNvPr>
          <p:cNvSpPr>
            <a:spLocks noGrp="1"/>
          </p:cNvSpPr>
          <p:nvPr>
            <p:ph type="body" sz="quarter" idx="17"/>
          </p:nvPr>
        </p:nvSpPr>
        <p:spPr/>
        <p:txBody>
          <a:bodyPr/>
          <a:lstStyle/>
          <a:p>
            <a:endParaRPr lang="en-US"/>
          </a:p>
        </p:txBody>
      </p:sp>
      <p:sp>
        <p:nvSpPr>
          <p:cNvPr id="22" name="TextBox 21">
            <a:extLst>
              <a:ext uri="{FF2B5EF4-FFF2-40B4-BE49-F238E27FC236}">
                <a16:creationId xmlns:a16="http://schemas.microsoft.com/office/drawing/2014/main" id="{037BFDB8-8CFE-2359-B88C-246DF8A2062E}"/>
              </a:ext>
            </a:extLst>
          </p:cNvPr>
          <p:cNvSpPr txBox="1"/>
          <p:nvPr/>
        </p:nvSpPr>
        <p:spPr>
          <a:xfrm>
            <a:off x="557052" y="3423147"/>
            <a:ext cx="1617738" cy="1991611"/>
          </a:xfrm>
          <a:prstGeom prst="rect">
            <a:avLst/>
          </a:prstGeom>
          <a:solidFill>
            <a:schemeClr val="accent1"/>
          </a:solidFill>
        </p:spPr>
        <p:txBody>
          <a:bodyPr wrap="square" rtlCol="0" anchor="ctr">
            <a:noAutofit/>
          </a:bodyPr>
          <a:lstStyle/>
          <a:p>
            <a:r>
              <a:rPr lang="en-US" sz="1400" b="1" dirty="0">
                <a:solidFill>
                  <a:schemeClr val="bg1"/>
                </a:solidFill>
                <a:latin typeface="Arial" panose="020B0604020202020204" pitchFamily="34" charset="0"/>
                <a:cs typeface="Arial" panose="020B0604020202020204" pitchFamily="34" charset="0"/>
              </a:rPr>
              <a:t>[Insert area / dimension]</a:t>
            </a:r>
          </a:p>
        </p:txBody>
      </p:sp>
      <p:sp>
        <p:nvSpPr>
          <p:cNvPr id="23" name="TextBox 22">
            <a:extLst>
              <a:ext uri="{FF2B5EF4-FFF2-40B4-BE49-F238E27FC236}">
                <a16:creationId xmlns:a16="http://schemas.microsoft.com/office/drawing/2014/main" id="{0B07EE47-EDE6-0D1A-8578-0533356127D2}"/>
              </a:ext>
            </a:extLst>
          </p:cNvPr>
          <p:cNvSpPr txBox="1"/>
          <p:nvPr/>
        </p:nvSpPr>
        <p:spPr>
          <a:xfrm>
            <a:off x="557052" y="5460921"/>
            <a:ext cx="1617738" cy="538926"/>
          </a:xfrm>
          <a:prstGeom prst="rect">
            <a:avLst/>
          </a:prstGeom>
          <a:solidFill>
            <a:schemeClr val="accent1"/>
          </a:solidFill>
        </p:spPr>
        <p:txBody>
          <a:bodyPr wrap="square" rtlCol="0" anchor="ctr">
            <a:noAutofit/>
          </a:bodyPr>
          <a:lstStyle/>
          <a:p>
            <a:r>
              <a:rPr lang="en-US" sz="1400" b="1" dirty="0">
                <a:solidFill>
                  <a:schemeClr val="bg1"/>
                </a:solidFill>
                <a:latin typeface="Arial" panose="020B0604020202020204" pitchFamily="34" charset="0"/>
                <a:cs typeface="Arial" panose="020B0604020202020204" pitchFamily="34" charset="0"/>
              </a:rPr>
              <a:t>[Insert area / dimension]</a:t>
            </a:r>
          </a:p>
        </p:txBody>
      </p:sp>
      <p:sp>
        <p:nvSpPr>
          <p:cNvPr id="25" name="Pentagon 20">
            <a:extLst>
              <a:ext uri="{FF2B5EF4-FFF2-40B4-BE49-F238E27FC236}">
                <a16:creationId xmlns:a16="http://schemas.microsoft.com/office/drawing/2014/main" id="{FEFEEBF8-6FE4-2B5B-D30D-B167D091F874}"/>
              </a:ext>
            </a:extLst>
          </p:cNvPr>
          <p:cNvSpPr/>
          <p:nvPr/>
        </p:nvSpPr>
        <p:spPr>
          <a:xfrm>
            <a:off x="2335545" y="1884050"/>
            <a:ext cx="4655189" cy="526927"/>
          </a:xfrm>
          <a:prstGeom prst="homePlate">
            <a:avLst>
              <a:gd name="adj" fmla="val 288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Short-medium-term </a:t>
            </a:r>
          </a:p>
        </p:txBody>
      </p:sp>
      <p:sp>
        <p:nvSpPr>
          <p:cNvPr id="30" name="Chevron 21">
            <a:extLst>
              <a:ext uri="{FF2B5EF4-FFF2-40B4-BE49-F238E27FC236}">
                <a16:creationId xmlns:a16="http://schemas.microsoft.com/office/drawing/2014/main" id="{C7C65249-76D5-24FB-1498-9EFD26C1F112}"/>
              </a:ext>
            </a:extLst>
          </p:cNvPr>
          <p:cNvSpPr/>
          <p:nvPr/>
        </p:nvSpPr>
        <p:spPr>
          <a:xfrm>
            <a:off x="6984876" y="1883581"/>
            <a:ext cx="4655189" cy="529303"/>
          </a:xfrm>
          <a:prstGeom prst="chevron">
            <a:avLst>
              <a:gd name="adj" fmla="val 288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Long-term</a:t>
            </a:r>
          </a:p>
        </p:txBody>
      </p:sp>
      <p:sp>
        <p:nvSpPr>
          <p:cNvPr id="36" name="object 13">
            <a:extLst>
              <a:ext uri="{FF2B5EF4-FFF2-40B4-BE49-F238E27FC236}">
                <a16:creationId xmlns:a16="http://schemas.microsoft.com/office/drawing/2014/main" id="{1A4B0CFB-20DA-FDF6-6287-F523EA5B1011}"/>
              </a:ext>
            </a:extLst>
          </p:cNvPr>
          <p:cNvSpPr txBox="1"/>
          <p:nvPr/>
        </p:nvSpPr>
        <p:spPr>
          <a:xfrm>
            <a:off x="2335545" y="2456266"/>
            <a:ext cx="4519265" cy="366424"/>
          </a:xfrm>
          <a:prstGeom prst="rect">
            <a:avLst/>
          </a:prstGeom>
          <a:solidFill>
            <a:schemeClr val="bg1">
              <a:lumMod val="95000"/>
            </a:schemeClr>
          </a:solidFill>
        </p:spPr>
        <p:txBody>
          <a:bodyPr vert="horz" wrap="square" lIns="90000" tIns="90000" rIns="90000" bIns="90000" rtlCol="0">
            <a:spAutoFit/>
          </a:bodyPr>
          <a:lstStyle/>
          <a:p>
            <a:pPr marL="11206" marR="4483" algn="ctr">
              <a:spcBef>
                <a:spcPts val="88"/>
              </a:spcBef>
            </a:pPr>
            <a:r>
              <a:rPr lang="en-US" sz="1200" b="1" dirty="0">
                <a:latin typeface="Arial"/>
                <a:cs typeface="Arial"/>
              </a:rPr>
              <a:t>From start to [insert year]</a:t>
            </a:r>
          </a:p>
        </p:txBody>
      </p:sp>
      <p:sp>
        <p:nvSpPr>
          <p:cNvPr id="39" name="object 16">
            <a:extLst>
              <a:ext uri="{FF2B5EF4-FFF2-40B4-BE49-F238E27FC236}">
                <a16:creationId xmlns:a16="http://schemas.microsoft.com/office/drawing/2014/main" id="{BA76E157-A73A-C806-EAE2-9B78178DEB40}"/>
              </a:ext>
            </a:extLst>
          </p:cNvPr>
          <p:cNvSpPr txBox="1"/>
          <p:nvPr/>
        </p:nvSpPr>
        <p:spPr>
          <a:xfrm>
            <a:off x="6984876" y="2456309"/>
            <a:ext cx="4519265" cy="366424"/>
          </a:xfrm>
          <a:prstGeom prst="rect">
            <a:avLst/>
          </a:prstGeom>
          <a:solidFill>
            <a:schemeClr val="bg1">
              <a:lumMod val="95000"/>
            </a:schemeClr>
          </a:solidFill>
        </p:spPr>
        <p:txBody>
          <a:bodyPr vert="horz" wrap="square" lIns="90000" tIns="90000" rIns="90000" bIns="90000" rtlCol="0">
            <a:spAutoFit/>
          </a:bodyPr>
          <a:lstStyle/>
          <a:p>
            <a:pPr marL="11206" marR="4483" algn="ctr">
              <a:spcBef>
                <a:spcPts val="88"/>
              </a:spcBef>
            </a:pPr>
            <a:r>
              <a:rPr lang="en-IN" sz="1200" b="1" dirty="0">
                <a:latin typeface="Arial"/>
                <a:cs typeface="Arial"/>
              </a:rPr>
              <a:t>From [insert year] and beyond</a:t>
            </a:r>
          </a:p>
        </p:txBody>
      </p:sp>
      <p:sp>
        <p:nvSpPr>
          <p:cNvPr id="37" name="object 14">
            <a:extLst>
              <a:ext uri="{FF2B5EF4-FFF2-40B4-BE49-F238E27FC236}">
                <a16:creationId xmlns:a16="http://schemas.microsoft.com/office/drawing/2014/main" id="{B39F6047-DCAC-302A-2852-4A01FED702D8}"/>
              </a:ext>
            </a:extLst>
          </p:cNvPr>
          <p:cNvSpPr txBox="1"/>
          <p:nvPr/>
        </p:nvSpPr>
        <p:spPr>
          <a:xfrm>
            <a:off x="2335545" y="3625104"/>
            <a:ext cx="4450709" cy="893929"/>
          </a:xfrm>
          <a:prstGeom prst="rect">
            <a:avLst/>
          </a:prstGeom>
        </p:spPr>
        <p:txBody>
          <a:bodyPr vert="horz" wrap="square" lIns="0" tIns="11206" rIns="0" bIns="0" rtlCol="0">
            <a:no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sp>
        <p:nvSpPr>
          <p:cNvPr id="40" name="object 17">
            <a:extLst>
              <a:ext uri="{FF2B5EF4-FFF2-40B4-BE49-F238E27FC236}">
                <a16:creationId xmlns:a16="http://schemas.microsoft.com/office/drawing/2014/main" id="{91014BBA-A9B8-8C65-ED4B-FE7D40C3EDC4}"/>
              </a:ext>
            </a:extLst>
          </p:cNvPr>
          <p:cNvSpPr txBox="1"/>
          <p:nvPr/>
        </p:nvSpPr>
        <p:spPr>
          <a:xfrm>
            <a:off x="6984877" y="3625104"/>
            <a:ext cx="4449520"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sp>
        <p:nvSpPr>
          <p:cNvPr id="42" name="object 20">
            <a:extLst>
              <a:ext uri="{FF2B5EF4-FFF2-40B4-BE49-F238E27FC236}">
                <a16:creationId xmlns:a16="http://schemas.microsoft.com/office/drawing/2014/main" id="{EFB26DDA-F0D8-7AB2-0892-5F25F9B04F7F}"/>
              </a:ext>
            </a:extLst>
          </p:cNvPr>
          <p:cNvSpPr txBox="1"/>
          <p:nvPr/>
        </p:nvSpPr>
        <p:spPr>
          <a:xfrm>
            <a:off x="6984876" y="5548203"/>
            <a:ext cx="4519263"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sp>
        <p:nvSpPr>
          <p:cNvPr id="43" name="object 21">
            <a:extLst>
              <a:ext uri="{FF2B5EF4-FFF2-40B4-BE49-F238E27FC236}">
                <a16:creationId xmlns:a16="http://schemas.microsoft.com/office/drawing/2014/main" id="{06D19FD5-7326-8C1B-A0EC-575739BC4A2F}"/>
              </a:ext>
            </a:extLst>
          </p:cNvPr>
          <p:cNvSpPr txBox="1"/>
          <p:nvPr/>
        </p:nvSpPr>
        <p:spPr>
          <a:xfrm>
            <a:off x="2335545" y="5548203"/>
            <a:ext cx="4450709"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cxnSp>
        <p:nvCxnSpPr>
          <p:cNvPr id="2" name="Straight Connector 1">
            <a:extLst>
              <a:ext uri="{FF2B5EF4-FFF2-40B4-BE49-F238E27FC236}">
                <a16:creationId xmlns:a16="http://schemas.microsoft.com/office/drawing/2014/main" id="{B69048BE-41EB-5CFE-7B5C-9D1D281D58DE}"/>
              </a:ext>
            </a:extLst>
          </p:cNvPr>
          <p:cNvCxnSpPr/>
          <p:nvPr/>
        </p:nvCxnSpPr>
        <p:spPr>
          <a:xfrm>
            <a:off x="6919843" y="2456310"/>
            <a:ext cx="0" cy="354932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5A8369-B55D-A05F-597C-3E0076FBB661}"/>
              </a:ext>
            </a:extLst>
          </p:cNvPr>
          <p:cNvSpPr txBox="1"/>
          <p:nvPr/>
        </p:nvSpPr>
        <p:spPr>
          <a:xfrm>
            <a:off x="557052" y="2838058"/>
            <a:ext cx="1617738" cy="538926"/>
          </a:xfrm>
          <a:prstGeom prst="rect">
            <a:avLst/>
          </a:prstGeom>
          <a:solidFill>
            <a:schemeClr val="accent1"/>
          </a:solidFill>
        </p:spPr>
        <p:txBody>
          <a:bodyPr wrap="square" rtlCol="0" anchor="ctr">
            <a:noAutofit/>
          </a:bodyPr>
          <a:lstStyle/>
          <a:p>
            <a:r>
              <a:rPr lang="en-US" sz="1400" b="1" dirty="0">
                <a:solidFill>
                  <a:schemeClr val="bg1"/>
                </a:solidFill>
                <a:latin typeface="Arial" panose="020B0604020202020204" pitchFamily="34" charset="0"/>
                <a:cs typeface="Arial" panose="020B0604020202020204" pitchFamily="34" charset="0"/>
              </a:rPr>
              <a:t>[Insert area / dimension]</a:t>
            </a:r>
          </a:p>
        </p:txBody>
      </p:sp>
      <p:sp>
        <p:nvSpPr>
          <p:cNvPr id="3" name="object 13">
            <a:extLst>
              <a:ext uri="{FF2B5EF4-FFF2-40B4-BE49-F238E27FC236}">
                <a16:creationId xmlns:a16="http://schemas.microsoft.com/office/drawing/2014/main" id="{924ECA2A-A649-9931-3822-8616CD85DEE9}"/>
              </a:ext>
            </a:extLst>
          </p:cNvPr>
          <p:cNvSpPr txBox="1"/>
          <p:nvPr/>
        </p:nvSpPr>
        <p:spPr>
          <a:xfrm>
            <a:off x="2335545" y="2925341"/>
            <a:ext cx="4450709"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sp>
        <p:nvSpPr>
          <p:cNvPr id="4" name="object 16">
            <a:extLst>
              <a:ext uri="{FF2B5EF4-FFF2-40B4-BE49-F238E27FC236}">
                <a16:creationId xmlns:a16="http://schemas.microsoft.com/office/drawing/2014/main" id="{5D952844-AADF-51BC-554F-0CBC307243A1}"/>
              </a:ext>
            </a:extLst>
          </p:cNvPr>
          <p:cNvSpPr txBox="1"/>
          <p:nvPr/>
        </p:nvSpPr>
        <p:spPr>
          <a:xfrm>
            <a:off x="6984876" y="2925340"/>
            <a:ext cx="4519265"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cxnSp>
        <p:nvCxnSpPr>
          <p:cNvPr id="8" name="Straight Connector 7">
            <a:extLst>
              <a:ext uri="{FF2B5EF4-FFF2-40B4-BE49-F238E27FC236}">
                <a16:creationId xmlns:a16="http://schemas.microsoft.com/office/drawing/2014/main" id="{1F215E9C-B261-B9E5-69A5-2A02F3548172}"/>
              </a:ext>
            </a:extLst>
          </p:cNvPr>
          <p:cNvCxnSpPr>
            <a:cxnSpLocks/>
          </p:cNvCxnSpPr>
          <p:nvPr/>
        </p:nvCxnSpPr>
        <p:spPr>
          <a:xfrm flipH="1">
            <a:off x="2335544" y="3400066"/>
            <a:ext cx="4518000"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F59156-990C-A91C-513D-A1AB38E67D47}"/>
              </a:ext>
            </a:extLst>
          </p:cNvPr>
          <p:cNvCxnSpPr>
            <a:cxnSpLocks/>
          </p:cNvCxnSpPr>
          <p:nvPr/>
        </p:nvCxnSpPr>
        <p:spPr>
          <a:xfrm>
            <a:off x="6984875" y="3400066"/>
            <a:ext cx="4518000"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943ED1-E8A3-1433-1171-F60C5C542933}"/>
              </a:ext>
            </a:extLst>
          </p:cNvPr>
          <p:cNvCxnSpPr>
            <a:cxnSpLocks/>
          </p:cNvCxnSpPr>
          <p:nvPr/>
        </p:nvCxnSpPr>
        <p:spPr>
          <a:xfrm flipH="1">
            <a:off x="2335544" y="5437840"/>
            <a:ext cx="4518000"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D717418-423A-8FE4-CDED-71B8ACC39B33}"/>
              </a:ext>
            </a:extLst>
          </p:cNvPr>
          <p:cNvCxnSpPr>
            <a:cxnSpLocks/>
          </p:cNvCxnSpPr>
          <p:nvPr/>
        </p:nvCxnSpPr>
        <p:spPr>
          <a:xfrm>
            <a:off x="6984875" y="5437840"/>
            <a:ext cx="4518000"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Google Shape;507;p14">
            <a:extLst>
              <a:ext uri="{FF2B5EF4-FFF2-40B4-BE49-F238E27FC236}">
                <a16:creationId xmlns:a16="http://schemas.microsoft.com/office/drawing/2014/main" id="{996CBFB6-06B4-A565-EF39-A8A388471A1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3DAAF851-190D-4E61-7BA7-65813BFCB8C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184476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BF822-8375-D10F-D362-9FAF868DAA77}"/>
              </a:ext>
            </a:extLst>
          </p:cNvPr>
          <p:cNvSpPr>
            <a:spLocks noGrp="1"/>
          </p:cNvSpPr>
          <p:nvPr>
            <p:ph type="title"/>
          </p:nvPr>
        </p:nvSpPr>
        <p:spPr/>
        <p:txBody>
          <a:bodyPr/>
          <a:lstStyle/>
          <a:p>
            <a:r>
              <a:rPr lang="en-US" dirty="0"/>
              <a:t>Three key trends are driving [insert changes that create opportunity for project X]</a:t>
            </a:r>
          </a:p>
        </p:txBody>
      </p:sp>
      <p:sp>
        <p:nvSpPr>
          <p:cNvPr id="5" name="Subtitle 4">
            <a:extLst>
              <a:ext uri="{FF2B5EF4-FFF2-40B4-BE49-F238E27FC236}">
                <a16:creationId xmlns:a16="http://schemas.microsoft.com/office/drawing/2014/main" id="{025A5059-16DD-6428-1DBE-9B7AE1413606}"/>
              </a:ext>
            </a:extLst>
          </p:cNvPr>
          <p:cNvSpPr>
            <a:spLocks noGrp="1"/>
          </p:cNvSpPr>
          <p:nvPr>
            <p:ph type="subTitle" idx="1"/>
          </p:nvPr>
        </p:nvSpPr>
        <p:spPr/>
        <p:txBody>
          <a:bodyPr/>
          <a:lstStyle/>
          <a:p>
            <a:endParaRPr lang="en-US"/>
          </a:p>
        </p:txBody>
      </p:sp>
      <p:sp>
        <p:nvSpPr>
          <p:cNvPr id="6" name="Google Shape;606;p17">
            <a:extLst>
              <a:ext uri="{FF2B5EF4-FFF2-40B4-BE49-F238E27FC236}">
                <a16:creationId xmlns:a16="http://schemas.microsoft.com/office/drawing/2014/main" id="{C0F26B50-37D9-2A50-D638-20AD25072146}"/>
              </a:ext>
            </a:extLst>
          </p:cNvPr>
          <p:cNvSpPr/>
          <p:nvPr/>
        </p:nvSpPr>
        <p:spPr>
          <a:xfrm>
            <a:off x="1112382"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1]</a:t>
            </a:r>
            <a:endParaRPr lang="en-US" dirty="0"/>
          </a:p>
        </p:txBody>
      </p:sp>
      <p:sp>
        <p:nvSpPr>
          <p:cNvPr id="7" name="Google Shape;607;p17">
            <a:extLst>
              <a:ext uri="{FF2B5EF4-FFF2-40B4-BE49-F238E27FC236}">
                <a16:creationId xmlns:a16="http://schemas.microsoft.com/office/drawing/2014/main" id="{95B62342-0962-E4CD-95AB-93C3405C842C}"/>
              </a:ext>
            </a:extLst>
          </p:cNvPr>
          <p:cNvSpPr/>
          <p:nvPr/>
        </p:nvSpPr>
        <p:spPr>
          <a:xfrm>
            <a:off x="4756268"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2]</a:t>
            </a:r>
            <a:endParaRPr lang="en-US" dirty="0"/>
          </a:p>
        </p:txBody>
      </p:sp>
      <p:sp>
        <p:nvSpPr>
          <p:cNvPr id="8" name="Google Shape;608;p17">
            <a:extLst>
              <a:ext uri="{FF2B5EF4-FFF2-40B4-BE49-F238E27FC236}">
                <a16:creationId xmlns:a16="http://schemas.microsoft.com/office/drawing/2014/main" id="{F228F038-EB00-14BD-1B1C-C12284CF91D3}"/>
              </a:ext>
            </a:extLst>
          </p:cNvPr>
          <p:cNvSpPr/>
          <p:nvPr/>
        </p:nvSpPr>
        <p:spPr>
          <a:xfrm>
            <a:off x="8400154"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3]</a:t>
            </a:r>
            <a:endParaRPr lang="en-US" dirty="0"/>
          </a:p>
        </p:txBody>
      </p:sp>
      <p:sp>
        <p:nvSpPr>
          <p:cNvPr id="9" name="Google Shape;609;p17">
            <a:extLst>
              <a:ext uri="{FF2B5EF4-FFF2-40B4-BE49-F238E27FC236}">
                <a16:creationId xmlns:a16="http://schemas.microsoft.com/office/drawing/2014/main" id="{BC9F0C38-9704-F185-E785-634C6A7DB807}"/>
              </a:ext>
            </a:extLst>
          </p:cNvPr>
          <p:cNvSpPr/>
          <p:nvPr/>
        </p:nvSpPr>
        <p:spPr>
          <a:xfrm>
            <a:off x="1780585" y="193682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sp>
        <p:nvSpPr>
          <p:cNvPr id="10" name="Google Shape;610;p17">
            <a:extLst>
              <a:ext uri="{FF2B5EF4-FFF2-40B4-BE49-F238E27FC236}">
                <a16:creationId xmlns:a16="http://schemas.microsoft.com/office/drawing/2014/main" id="{729A6639-1C21-4344-C2E5-9EDA4C1BE523}"/>
              </a:ext>
            </a:extLst>
          </p:cNvPr>
          <p:cNvSpPr/>
          <p:nvPr/>
        </p:nvSpPr>
        <p:spPr>
          <a:xfrm>
            <a:off x="5424471" y="193682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sp>
        <p:nvSpPr>
          <p:cNvPr id="11" name="Google Shape;611;p17">
            <a:extLst>
              <a:ext uri="{FF2B5EF4-FFF2-40B4-BE49-F238E27FC236}">
                <a16:creationId xmlns:a16="http://schemas.microsoft.com/office/drawing/2014/main" id="{92A71C80-87E3-E48C-C8B9-6C5CAE57DC44}"/>
              </a:ext>
            </a:extLst>
          </p:cNvPr>
          <p:cNvSpPr/>
          <p:nvPr/>
        </p:nvSpPr>
        <p:spPr>
          <a:xfrm>
            <a:off x="9068357" y="193682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cxnSp>
        <p:nvCxnSpPr>
          <p:cNvPr id="19" name="Straight Connector 18">
            <a:extLst>
              <a:ext uri="{FF2B5EF4-FFF2-40B4-BE49-F238E27FC236}">
                <a16:creationId xmlns:a16="http://schemas.microsoft.com/office/drawing/2014/main" id="{9DC5266F-CB26-06CA-F474-AB393F0819AD}"/>
              </a:ext>
            </a:extLst>
          </p:cNvPr>
          <p:cNvCxnSpPr>
            <a:cxnSpLocks/>
            <a:stCxn id="9" idx="4"/>
            <a:endCxn id="6" idx="0"/>
          </p:cNvCxnSpPr>
          <p:nvPr/>
        </p:nvCxnSpPr>
        <p:spPr>
          <a:xfrm>
            <a:off x="2410585" y="319682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FB4C8C-D903-9D63-E1FD-DFC2DF7A1F49}"/>
              </a:ext>
            </a:extLst>
          </p:cNvPr>
          <p:cNvCxnSpPr>
            <a:cxnSpLocks/>
            <a:stCxn id="10" idx="4"/>
            <a:endCxn id="7" idx="0"/>
          </p:cNvCxnSpPr>
          <p:nvPr/>
        </p:nvCxnSpPr>
        <p:spPr>
          <a:xfrm>
            <a:off x="6054471" y="319682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C3A7E3-B124-8CB1-FC5E-DA64A17C6BC1}"/>
              </a:ext>
            </a:extLst>
          </p:cNvPr>
          <p:cNvCxnSpPr>
            <a:cxnSpLocks/>
            <a:endCxn id="8" idx="0"/>
          </p:cNvCxnSpPr>
          <p:nvPr/>
        </p:nvCxnSpPr>
        <p:spPr>
          <a:xfrm>
            <a:off x="9698357" y="3037616"/>
            <a:ext cx="0" cy="829982"/>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1F5B952F-25B8-2108-04F3-CF1EDE24AA49}"/>
              </a:ext>
            </a:extLst>
          </p:cNvPr>
          <p:cNvSpPr/>
          <p:nvPr/>
        </p:nvSpPr>
        <p:spPr>
          <a:xfrm rot="5400000">
            <a:off x="5962526" y="-7934"/>
            <a:ext cx="266949" cy="98011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a:extLst>
              <a:ext uri="{FF2B5EF4-FFF2-40B4-BE49-F238E27FC236}">
                <a16:creationId xmlns:a16="http://schemas.microsoft.com/office/drawing/2014/main" id="{39797255-2523-67F8-0652-43F4B8B81402}"/>
              </a:ext>
            </a:extLst>
          </p:cNvPr>
          <p:cNvSpPr/>
          <p:nvPr/>
        </p:nvSpPr>
        <p:spPr>
          <a:xfrm>
            <a:off x="1195439" y="5145341"/>
            <a:ext cx="9801121" cy="891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[Insert main takeaway]</a:t>
            </a:r>
            <a:endParaRPr lang="en-GB" sz="1600" dirty="0">
              <a:solidFill>
                <a:schemeClr val="bg1"/>
              </a:solidFill>
            </a:endParaRPr>
          </a:p>
        </p:txBody>
      </p:sp>
      <p:pic>
        <p:nvPicPr>
          <p:cNvPr id="30" name="Picture 29">
            <a:extLst>
              <a:ext uri="{FF2B5EF4-FFF2-40B4-BE49-F238E27FC236}">
                <a16:creationId xmlns:a16="http://schemas.microsoft.com/office/drawing/2014/main" id="{8CF013A4-57A7-E715-EBA2-B7D30D079A8A}"/>
              </a:ext>
            </a:extLst>
          </p:cNvPr>
          <p:cNvPicPr>
            <a:picLocks noChangeAspect="1"/>
          </p:cNvPicPr>
          <p:nvPr/>
        </p:nvPicPr>
        <p:blipFill>
          <a:blip r:embed="rId2"/>
          <a:stretch>
            <a:fillRect/>
          </a:stretch>
        </p:blipFill>
        <p:spPr>
          <a:xfrm>
            <a:off x="2104261" y="2260503"/>
            <a:ext cx="612648" cy="612648"/>
          </a:xfrm>
          <a:prstGeom prst="rect">
            <a:avLst/>
          </a:prstGeom>
        </p:spPr>
      </p:pic>
      <p:pic>
        <p:nvPicPr>
          <p:cNvPr id="31" name="Picture 30">
            <a:extLst>
              <a:ext uri="{FF2B5EF4-FFF2-40B4-BE49-F238E27FC236}">
                <a16:creationId xmlns:a16="http://schemas.microsoft.com/office/drawing/2014/main" id="{94B2E32B-02DD-49C2-AE2D-04AB233B3209}"/>
              </a:ext>
            </a:extLst>
          </p:cNvPr>
          <p:cNvPicPr>
            <a:picLocks noChangeAspect="1"/>
          </p:cNvPicPr>
          <p:nvPr/>
        </p:nvPicPr>
        <p:blipFill>
          <a:blip r:embed="rId3"/>
          <a:stretch>
            <a:fillRect/>
          </a:stretch>
        </p:blipFill>
        <p:spPr>
          <a:xfrm>
            <a:off x="5748147" y="2260503"/>
            <a:ext cx="612648" cy="612648"/>
          </a:xfrm>
          <a:prstGeom prst="rect">
            <a:avLst/>
          </a:prstGeom>
        </p:spPr>
      </p:pic>
      <p:pic>
        <p:nvPicPr>
          <p:cNvPr id="32" name="Picture 31">
            <a:extLst>
              <a:ext uri="{FF2B5EF4-FFF2-40B4-BE49-F238E27FC236}">
                <a16:creationId xmlns:a16="http://schemas.microsoft.com/office/drawing/2014/main" id="{F459A45E-BCDC-5B95-453F-A544400984A2}"/>
              </a:ext>
            </a:extLst>
          </p:cNvPr>
          <p:cNvPicPr>
            <a:picLocks noChangeAspect="1"/>
          </p:cNvPicPr>
          <p:nvPr/>
        </p:nvPicPr>
        <p:blipFill>
          <a:blip r:embed="rId4"/>
          <a:stretch>
            <a:fillRect/>
          </a:stretch>
        </p:blipFill>
        <p:spPr>
          <a:xfrm>
            <a:off x="9392033" y="2260503"/>
            <a:ext cx="612648" cy="612648"/>
          </a:xfrm>
          <a:prstGeom prst="rect">
            <a:avLst/>
          </a:prstGeom>
        </p:spPr>
      </p:pic>
      <p:sp>
        <p:nvSpPr>
          <p:cNvPr id="4" name="Footer Placeholder 2">
            <a:extLst>
              <a:ext uri="{FF2B5EF4-FFF2-40B4-BE49-F238E27FC236}">
                <a16:creationId xmlns:a16="http://schemas.microsoft.com/office/drawing/2014/main" id="{4451FBAF-5213-DBA6-2578-07503199E34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Text Placeholder 11">
            <a:extLst>
              <a:ext uri="{FF2B5EF4-FFF2-40B4-BE49-F238E27FC236}">
                <a16:creationId xmlns:a16="http://schemas.microsoft.com/office/drawing/2014/main" id="{04AFE67A-0742-1296-C7E4-F2CFE6800924}"/>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992332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[Insert trend x]</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[Insert more in-depth description of trend x]</a:t>
            </a:r>
          </a:p>
        </p:txBody>
      </p:sp>
      <p:graphicFrame>
        <p:nvGraphicFramePr>
          <p:cNvPr id="14" name="Chart 13">
            <a:extLst>
              <a:ext uri="{FF2B5EF4-FFF2-40B4-BE49-F238E27FC236}">
                <a16:creationId xmlns:a16="http://schemas.microsoft.com/office/drawing/2014/main" id="{AD841059-3009-AD7D-0F46-DEFB883FDDC0}"/>
              </a:ext>
            </a:extLst>
          </p:cNvPr>
          <p:cNvGraphicFramePr/>
          <p:nvPr>
            <p:extLst>
              <p:ext uri="{D42A27DB-BD31-4B8C-83A1-F6EECF244321}">
                <p14:modId xmlns:p14="http://schemas.microsoft.com/office/powerpoint/2010/main" val="2589299078"/>
              </p:ext>
            </p:extLst>
          </p:nvPr>
        </p:nvGraphicFramePr>
        <p:xfrm>
          <a:off x="1586348" y="2660198"/>
          <a:ext cx="3733369" cy="27891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72A42011-6DF6-9261-AA7F-EE61F7815015}"/>
              </a:ext>
            </a:extLst>
          </p:cNvPr>
          <p:cNvGraphicFramePr/>
          <p:nvPr>
            <p:extLst>
              <p:ext uri="{D42A27DB-BD31-4B8C-83A1-F6EECF244321}">
                <p14:modId xmlns:p14="http://schemas.microsoft.com/office/powerpoint/2010/main" val="3100000014"/>
              </p:ext>
            </p:extLst>
          </p:nvPr>
        </p:nvGraphicFramePr>
        <p:xfrm>
          <a:off x="7216773" y="2660198"/>
          <a:ext cx="3206427" cy="278913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E76DC87C-186E-EC17-AD2F-99EE51F8777F}"/>
              </a:ext>
            </a:extLst>
          </p:cNvPr>
          <p:cNvSpPr txBox="1"/>
          <p:nvPr/>
        </p:nvSpPr>
        <p:spPr>
          <a:xfrm>
            <a:off x="1381426" y="1961367"/>
            <a:ext cx="414321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Share of [insert description]</a:t>
            </a:r>
          </a:p>
        </p:txBody>
      </p:sp>
      <p:sp>
        <p:nvSpPr>
          <p:cNvPr id="17" name="TextBox 16">
            <a:extLst>
              <a:ext uri="{FF2B5EF4-FFF2-40B4-BE49-F238E27FC236}">
                <a16:creationId xmlns:a16="http://schemas.microsoft.com/office/drawing/2014/main" id="{906727EE-B648-3FD3-192A-BF21822E7B63}"/>
              </a:ext>
            </a:extLst>
          </p:cNvPr>
          <p:cNvSpPr txBox="1"/>
          <p:nvPr/>
        </p:nvSpPr>
        <p:spPr>
          <a:xfrm>
            <a:off x="8954120" y="5804985"/>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[Answer 4]</a:t>
            </a:r>
          </a:p>
        </p:txBody>
      </p:sp>
      <p:sp>
        <p:nvSpPr>
          <p:cNvPr id="18" name="TextBox 17">
            <a:extLst>
              <a:ext uri="{FF2B5EF4-FFF2-40B4-BE49-F238E27FC236}">
                <a16:creationId xmlns:a16="http://schemas.microsoft.com/office/drawing/2014/main" id="{530C33C4-40CB-CD0A-9822-F44E4051EB9F}"/>
              </a:ext>
            </a:extLst>
          </p:cNvPr>
          <p:cNvSpPr txBox="1"/>
          <p:nvPr/>
        </p:nvSpPr>
        <p:spPr>
          <a:xfrm>
            <a:off x="6681520" y="5804985"/>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[Answer 3]</a:t>
            </a:r>
          </a:p>
        </p:txBody>
      </p:sp>
      <p:sp>
        <p:nvSpPr>
          <p:cNvPr id="19" name="TextBox 18">
            <a:extLst>
              <a:ext uri="{FF2B5EF4-FFF2-40B4-BE49-F238E27FC236}">
                <a16:creationId xmlns:a16="http://schemas.microsoft.com/office/drawing/2014/main" id="{E176BC3C-6420-98D7-BD59-ADBF827DF7FA}"/>
              </a:ext>
            </a:extLst>
          </p:cNvPr>
          <p:cNvSpPr txBox="1"/>
          <p:nvPr/>
        </p:nvSpPr>
        <p:spPr>
          <a:xfrm>
            <a:off x="4408920" y="5804985"/>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[Answer 2]</a:t>
            </a:r>
          </a:p>
        </p:txBody>
      </p:sp>
      <p:sp>
        <p:nvSpPr>
          <p:cNvPr id="20" name="TextBox 19">
            <a:extLst>
              <a:ext uri="{FF2B5EF4-FFF2-40B4-BE49-F238E27FC236}">
                <a16:creationId xmlns:a16="http://schemas.microsoft.com/office/drawing/2014/main" id="{912A171F-7E37-F841-AD0B-90E882A05485}"/>
              </a:ext>
            </a:extLst>
          </p:cNvPr>
          <p:cNvSpPr txBox="1"/>
          <p:nvPr/>
        </p:nvSpPr>
        <p:spPr>
          <a:xfrm>
            <a:off x="2136320" y="5804985"/>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[Answer 1]</a:t>
            </a:r>
          </a:p>
        </p:txBody>
      </p:sp>
      <p:sp>
        <p:nvSpPr>
          <p:cNvPr id="21" name="TextBox 20">
            <a:extLst>
              <a:ext uri="{FF2B5EF4-FFF2-40B4-BE49-F238E27FC236}">
                <a16:creationId xmlns:a16="http://schemas.microsoft.com/office/drawing/2014/main" id="{9D88820B-1211-8F56-F5BB-27FDF48C89CC}"/>
              </a:ext>
            </a:extLst>
          </p:cNvPr>
          <p:cNvSpPr txBox="1"/>
          <p:nvPr/>
        </p:nvSpPr>
        <p:spPr>
          <a:xfrm>
            <a:off x="6748380" y="1961367"/>
            <a:ext cx="414321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Share of [insert description]</a:t>
            </a:r>
          </a:p>
        </p:txBody>
      </p:sp>
      <p:sp>
        <p:nvSpPr>
          <p:cNvPr id="22" name="Rectangle 21">
            <a:extLst>
              <a:ext uri="{FF2B5EF4-FFF2-40B4-BE49-F238E27FC236}">
                <a16:creationId xmlns:a16="http://schemas.microsoft.com/office/drawing/2014/main" id="{9EB412B8-97C0-EA78-8185-6DC31EAE98E9}"/>
              </a:ext>
            </a:extLst>
          </p:cNvPr>
          <p:cNvSpPr/>
          <p:nvPr/>
        </p:nvSpPr>
        <p:spPr>
          <a:xfrm>
            <a:off x="1870142" y="5817342"/>
            <a:ext cx="252000" cy="2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6E812DA-B3EC-7BD8-983F-730459A60728}"/>
              </a:ext>
            </a:extLst>
          </p:cNvPr>
          <p:cNvSpPr/>
          <p:nvPr/>
        </p:nvSpPr>
        <p:spPr>
          <a:xfrm>
            <a:off x="4148291" y="5817342"/>
            <a:ext cx="252000" cy="2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56DF71E-3DF3-66E5-D951-7131D5A2462E}"/>
              </a:ext>
            </a:extLst>
          </p:cNvPr>
          <p:cNvSpPr/>
          <p:nvPr/>
        </p:nvSpPr>
        <p:spPr>
          <a:xfrm>
            <a:off x="6426440" y="5817342"/>
            <a:ext cx="25200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7063549B-C4F4-AD5D-ACCA-B3DCF33A6841}"/>
              </a:ext>
            </a:extLst>
          </p:cNvPr>
          <p:cNvSpPr/>
          <p:nvPr/>
        </p:nvSpPr>
        <p:spPr>
          <a:xfrm>
            <a:off x="8704588" y="5817342"/>
            <a:ext cx="252000" cy="25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AAEE68B3-6493-094F-8830-A677603CF6F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A8435343-7292-9910-E527-B10043008DF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412760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[Insert trend x]</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[Insert more in-depth description of trend x]</a:t>
            </a:r>
          </a:p>
        </p:txBody>
      </p:sp>
      <p:pic>
        <p:nvPicPr>
          <p:cNvPr id="5" name="Picture 4">
            <a:extLst>
              <a:ext uri="{FF2B5EF4-FFF2-40B4-BE49-F238E27FC236}">
                <a16:creationId xmlns:a16="http://schemas.microsoft.com/office/drawing/2014/main" id="{09B2DE51-638C-810C-7F57-D15BA86901C2}"/>
              </a:ext>
            </a:extLst>
          </p:cNvPr>
          <p:cNvPicPr>
            <a:picLocks noChangeAspect="1"/>
          </p:cNvPicPr>
          <p:nvPr/>
        </p:nvPicPr>
        <p:blipFill>
          <a:blip r:embed="rId2"/>
          <a:stretch>
            <a:fillRect/>
          </a:stretch>
        </p:blipFill>
        <p:spPr>
          <a:xfrm>
            <a:off x="365071" y="2073309"/>
            <a:ext cx="4113807" cy="3171371"/>
          </a:xfrm>
          <a:prstGeom prst="rect">
            <a:avLst/>
          </a:prstGeom>
        </p:spPr>
      </p:pic>
      <p:pic>
        <p:nvPicPr>
          <p:cNvPr id="6" name="Picture 5">
            <a:extLst>
              <a:ext uri="{FF2B5EF4-FFF2-40B4-BE49-F238E27FC236}">
                <a16:creationId xmlns:a16="http://schemas.microsoft.com/office/drawing/2014/main" id="{0B9C7BBB-6A66-0DA8-E33D-C06665EAE64C}"/>
              </a:ext>
            </a:extLst>
          </p:cNvPr>
          <p:cNvPicPr>
            <a:picLocks noChangeAspect="1"/>
          </p:cNvPicPr>
          <p:nvPr/>
        </p:nvPicPr>
        <p:blipFill>
          <a:blip r:embed="rId2"/>
          <a:stretch>
            <a:fillRect/>
          </a:stretch>
        </p:blipFill>
        <p:spPr>
          <a:xfrm flipH="1">
            <a:off x="3417757" y="4007345"/>
            <a:ext cx="2323475" cy="2035757"/>
          </a:xfrm>
          <a:prstGeom prst="rect">
            <a:avLst/>
          </a:prstGeom>
        </p:spPr>
      </p:pic>
      <p:sp>
        <p:nvSpPr>
          <p:cNvPr id="7" name="TextBox 6">
            <a:extLst>
              <a:ext uri="{FF2B5EF4-FFF2-40B4-BE49-F238E27FC236}">
                <a16:creationId xmlns:a16="http://schemas.microsoft.com/office/drawing/2014/main" id="{2DB0B9D6-14D4-9302-18A8-42D7B6CB6369}"/>
              </a:ext>
            </a:extLst>
          </p:cNvPr>
          <p:cNvSpPr txBox="1"/>
          <p:nvPr/>
        </p:nvSpPr>
        <p:spPr>
          <a:xfrm rot="167341">
            <a:off x="3621300" y="4595662"/>
            <a:ext cx="1846784" cy="830997"/>
          </a:xfrm>
          <a:prstGeom prst="rect">
            <a:avLst/>
          </a:prstGeom>
          <a:noFill/>
        </p:spPr>
        <p:txBody>
          <a:bodyPr wrap="square" rtlCol="0">
            <a:spAutoFit/>
          </a:bodyPr>
          <a:lstStyle/>
          <a:p>
            <a:pPr algn="ctr"/>
            <a:r>
              <a:rPr lang="en-US" sz="3600" b="1" dirty="0">
                <a:solidFill>
                  <a:schemeClr val="accent2"/>
                </a:solidFill>
                <a:latin typeface="Arial" panose="020B0604020202020204" pitchFamily="34" charset="0"/>
                <a:cs typeface="Arial" panose="020B0604020202020204" pitchFamily="34" charset="0"/>
              </a:rPr>
              <a:t>xx</a:t>
            </a:r>
            <a:br>
              <a:rPr lang="en-US"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[insert description]</a:t>
            </a:r>
          </a:p>
        </p:txBody>
      </p:sp>
      <p:cxnSp>
        <p:nvCxnSpPr>
          <p:cNvPr id="8" name="Straight Connector 7">
            <a:extLst>
              <a:ext uri="{FF2B5EF4-FFF2-40B4-BE49-F238E27FC236}">
                <a16:creationId xmlns:a16="http://schemas.microsoft.com/office/drawing/2014/main" id="{09BA6B8C-AFBA-3CD4-E435-54FBFFFF031A}"/>
              </a:ext>
            </a:extLst>
          </p:cNvPr>
          <p:cNvCxnSpPr>
            <a:cxnSpLocks/>
          </p:cNvCxnSpPr>
          <p:nvPr/>
        </p:nvCxnSpPr>
        <p:spPr>
          <a:xfrm>
            <a:off x="6096000" y="2320831"/>
            <a:ext cx="0" cy="374400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8A176712-3118-248C-107A-3C7D6D48C2DC}"/>
              </a:ext>
            </a:extLst>
          </p:cNvPr>
          <p:cNvGraphicFramePr/>
          <p:nvPr>
            <p:extLst>
              <p:ext uri="{D42A27DB-BD31-4B8C-83A1-F6EECF244321}">
                <p14:modId xmlns:p14="http://schemas.microsoft.com/office/powerpoint/2010/main" val="2119024214"/>
              </p:ext>
            </p:extLst>
          </p:nvPr>
        </p:nvGraphicFramePr>
        <p:xfrm>
          <a:off x="6462205" y="2759832"/>
          <a:ext cx="5540189" cy="351692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FECD3FCA-0ABB-EFE9-991B-80E03D5D9E00}"/>
              </a:ext>
            </a:extLst>
          </p:cNvPr>
          <p:cNvSpPr txBox="1"/>
          <p:nvPr/>
        </p:nvSpPr>
        <p:spPr>
          <a:xfrm>
            <a:off x="6547969" y="2144983"/>
            <a:ext cx="4248986" cy="745037"/>
          </a:xfrm>
          <a:prstGeom prst="rect">
            <a:avLst/>
          </a:prstGeom>
          <a:noFill/>
        </p:spPr>
        <p:txBody>
          <a:bodyPr wrap="square" lIns="0" tIns="0" rIns="0" rtlCol="0"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[Insert description/graph headline]</a:t>
            </a:r>
            <a:endParaRPr kumimoji="0" lang="en-US" sz="1400" b="1" u="none" strike="noStrike" kern="1200" cap="none" spc="0" normalizeH="0" baseline="0" dirty="0">
              <a:ln>
                <a:noFill/>
              </a:ln>
              <a:effectLst/>
              <a:uLnTx/>
              <a:uFillTx/>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2C129BF-FCCD-FAAF-1BA7-28D9C5A12FC0}"/>
              </a:ext>
            </a:extLst>
          </p:cNvPr>
          <p:cNvSpPr/>
          <p:nvPr/>
        </p:nvSpPr>
        <p:spPr>
          <a:xfrm rot="21443253">
            <a:off x="1162873" y="2533674"/>
            <a:ext cx="2560320" cy="1396219"/>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[Insert screenshot or similar, if relevant]</a:t>
            </a:r>
          </a:p>
        </p:txBody>
      </p:sp>
      <p:sp>
        <p:nvSpPr>
          <p:cNvPr id="13" name="Footer Placeholder 2">
            <a:extLst>
              <a:ext uri="{FF2B5EF4-FFF2-40B4-BE49-F238E27FC236}">
                <a16:creationId xmlns:a16="http://schemas.microsoft.com/office/drawing/2014/main" id="{B2B9D9FF-AF05-5BC7-F3AC-FFD42F32997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Text Placeholder 11">
            <a:extLst>
              <a:ext uri="{FF2B5EF4-FFF2-40B4-BE49-F238E27FC236}">
                <a16:creationId xmlns:a16="http://schemas.microsoft.com/office/drawing/2014/main" id="{43BEC664-850F-ED8F-F0B1-90ECD1CA262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541476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[Insert trend x]</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[Insert more in-depth description of trend x]</a:t>
            </a:r>
          </a:p>
        </p:txBody>
      </p:sp>
      <p:cxnSp>
        <p:nvCxnSpPr>
          <p:cNvPr id="8" name="Straight Connector 7">
            <a:extLst>
              <a:ext uri="{FF2B5EF4-FFF2-40B4-BE49-F238E27FC236}">
                <a16:creationId xmlns:a16="http://schemas.microsoft.com/office/drawing/2014/main" id="{09BA6B8C-AFBA-3CD4-E435-54FBFFFF031A}"/>
              </a:ext>
            </a:extLst>
          </p:cNvPr>
          <p:cNvCxnSpPr>
            <a:cxnSpLocks/>
          </p:cNvCxnSpPr>
          <p:nvPr/>
        </p:nvCxnSpPr>
        <p:spPr>
          <a:xfrm>
            <a:off x="6096000" y="2320831"/>
            <a:ext cx="0" cy="374400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Diagonal Corners Rounded 78">
            <a:extLst>
              <a:ext uri="{FF2B5EF4-FFF2-40B4-BE49-F238E27FC236}">
                <a16:creationId xmlns:a16="http://schemas.microsoft.com/office/drawing/2014/main" id="{8035A8F4-3B81-1FC0-11EE-3DC66280046C}"/>
              </a:ext>
            </a:extLst>
          </p:cNvPr>
          <p:cNvSpPr/>
          <p:nvPr/>
        </p:nvSpPr>
        <p:spPr>
          <a:xfrm>
            <a:off x="6467581" y="3776613"/>
            <a:ext cx="2965280" cy="1277917"/>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026D8B6-6DF1-2799-5A75-D031D441A205}"/>
              </a:ext>
            </a:extLst>
          </p:cNvPr>
          <p:cNvSpPr txBox="1"/>
          <p:nvPr/>
        </p:nvSpPr>
        <p:spPr>
          <a:xfrm>
            <a:off x="6461734" y="3830548"/>
            <a:ext cx="2965278" cy="930038"/>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pic>
        <p:nvPicPr>
          <p:cNvPr id="14" name="Picture 46">
            <a:extLst>
              <a:ext uri="{FF2B5EF4-FFF2-40B4-BE49-F238E27FC236}">
                <a16:creationId xmlns:a16="http://schemas.microsoft.com/office/drawing/2014/main" id="{779CA158-15E0-D31C-58F6-E2EE9E2EBF7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534272" y="3830548"/>
            <a:ext cx="187606" cy="191434"/>
          </a:xfrm>
          <a:prstGeom prst="rect">
            <a:avLst/>
          </a:prstGeom>
        </p:spPr>
      </p:pic>
      <p:sp>
        <p:nvSpPr>
          <p:cNvPr id="15" name="TextBox 14">
            <a:extLst>
              <a:ext uri="{FF2B5EF4-FFF2-40B4-BE49-F238E27FC236}">
                <a16:creationId xmlns:a16="http://schemas.microsoft.com/office/drawing/2014/main" id="{F0DBA2A8-2724-EC18-FE53-77A17BF68815}"/>
              </a:ext>
            </a:extLst>
          </p:cNvPr>
          <p:cNvSpPr txBox="1"/>
          <p:nvPr/>
        </p:nvSpPr>
        <p:spPr>
          <a:xfrm>
            <a:off x="6522078" y="4804503"/>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16" name="TextBox 15">
            <a:extLst>
              <a:ext uri="{FF2B5EF4-FFF2-40B4-BE49-F238E27FC236}">
                <a16:creationId xmlns:a16="http://schemas.microsoft.com/office/drawing/2014/main" id="{AC711C82-1993-AF08-D1E2-323978D0E055}"/>
              </a:ext>
            </a:extLst>
          </p:cNvPr>
          <p:cNvSpPr txBox="1"/>
          <p:nvPr/>
        </p:nvSpPr>
        <p:spPr>
          <a:xfrm>
            <a:off x="6533023" y="2375488"/>
            <a:ext cx="2522125" cy="830997"/>
          </a:xfrm>
          <a:prstGeom prst="rect">
            <a:avLst/>
          </a:prstGeom>
          <a:noFill/>
        </p:spPr>
        <p:txBody>
          <a:bodyPr wrap="square" rtlCol="0">
            <a:spAutoFit/>
          </a:bodyPr>
          <a:lstStyle/>
          <a:p>
            <a:pPr algn="ctr"/>
            <a:r>
              <a:rPr lang="en-US" sz="3600" b="1" dirty="0">
                <a:solidFill>
                  <a:schemeClr val="accent2"/>
                </a:solidFill>
                <a:latin typeface="Arial" panose="020B0604020202020204" pitchFamily="34" charset="0"/>
                <a:cs typeface="Arial" panose="020B0604020202020204" pitchFamily="34" charset="0"/>
              </a:rPr>
              <a:t>xx</a:t>
            </a:r>
            <a:br>
              <a:rPr lang="en-US"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[insert description]</a:t>
            </a:r>
          </a:p>
        </p:txBody>
      </p:sp>
      <p:sp>
        <p:nvSpPr>
          <p:cNvPr id="17" name="TextBox 16">
            <a:extLst>
              <a:ext uri="{FF2B5EF4-FFF2-40B4-BE49-F238E27FC236}">
                <a16:creationId xmlns:a16="http://schemas.microsoft.com/office/drawing/2014/main" id="{EF8ED960-D59D-F052-4046-9A87C51A19AF}"/>
              </a:ext>
            </a:extLst>
          </p:cNvPr>
          <p:cNvSpPr txBox="1"/>
          <p:nvPr/>
        </p:nvSpPr>
        <p:spPr>
          <a:xfrm>
            <a:off x="9322515" y="2375488"/>
            <a:ext cx="2387361" cy="830997"/>
          </a:xfrm>
          <a:prstGeom prst="rect">
            <a:avLst/>
          </a:prstGeom>
          <a:noFill/>
        </p:spPr>
        <p:txBody>
          <a:bodyPr wrap="square" rtlCol="0">
            <a:spAutoFit/>
          </a:bodyPr>
          <a:lstStyle/>
          <a:p>
            <a:pPr algn="ctr"/>
            <a:r>
              <a:rPr lang="en-US" sz="3600" b="1" dirty="0">
                <a:solidFill>
                  <a:schemeClr val="accent2"/>
                </a:solidFill>
                <a:latin typeface="Arial" panose="020B0604020202020204" pitchFamily="34" charset="0"/>
                <a:cs typeface="Arial" panose="020B0604020202020204" pitchFamily="34" charset="0"/>
              </a:rPr>
              <a:t>xx</a:t>
            </a:r>
            <a:br>
              <a:rPr lang="en-US"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[insert description]</a:t>
            </a:r>
          </a:p>
        </p:txBody>
      </p:sp>
      <p:sp>
        <p:nvSpPr>
          <p:cNvPr id="18" name="Rectangle: Diagonal Corners Rounded 78">
            <a:extLst>
              <a:ext uri="{FF2B5EF4-FFF2-40B4-BE49-F238E27FC236}">
                <a16:creationId xmlns:a16="http://schemas.microsoft.com/office/drawing/2014/main" id="{8F15E470-16D1-2ADA-657E-C11E7047B019}"/>
              </a:ext>
            </a:extLst>
          </p:cNvPr>
          <p:cNvSpPr/>
          <p:nvPr/>
        </p:nvSpPr>
        <p:spPr>
          <a:xfrm>
            <a:off x="8835765" y="5180097"/>
            <a:ext cx="2965280" cy="1050692"/>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pic>
        <p:nvPicPr>
          <p:cNvPr id="19" name="Picture 46">
            <a:extLst>
              <a:ext uri="{FF2B5EF4-FFF2-40B4-BE49-F238E27FC236}">
                <a16:creationId xmlns:a16="http://schemas.microsoft.com/office/drawing/2014/main" id="{091814A6-46E6-1CBB-CE0C-41785E8DA5F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86707" y="5241345"/>
            <a:ext cx="187606" cy="191434"/>
          </a:xfrm>
          <a:prstGeom prst="rect">
            <a:avLst/>
          </a:prstGeom>
        </p:spPr>
      </p:pic>
      <p:sp>
        <p:nvSpPr>
          <p:cNvPr id="20" name="TextBox 19">
            <a:extLst>
              <a:ext uri="{FF2B5EF4-FFF2-40B4-BE49-F238E27FC236}">
                <a16:creationId xmlns:a16="http://schemas.microsoft.com/office/drawing/2014/main" id="{D6AF267F-697F-5E5F-5A70-4630E55A9DA3}"/>
              </a:ext>
            </a:extLst>
          </p:cNvPr>
          <p:cNvSpPr txBox="1"/>
          <p:nvPr/>
        </p:nvSpPr>
        <p:spPr>
          <a:xfrm>
            <a:off x="8890262" y="5995746"/>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21" name="TextBox 20">
            <a:extLst>
              <a:ext uri="{FF2B5EF4-FFF2-40B4-BE49-F238E27FC236}">
                <a16:creationId xmlns:a16="http://schemas.microsoft.com/office/drawing/2014/main" id="{1512B2DF-6E5E-BB4E-45DD-30DF75AE2742}"/>
              </a:ext>
            </a:extLst>
          </p:cNvPr>
          <p:cNvSpPr txBox="1"/>
          <p:nvPr/>
        </p:nvSpPr>
        <p:spPr>
          <a:xfrm>
            <a:off x="8835765" y="5176291"/>
            <a:ext cx="2965276" cy="888540"/>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graphicFrame>
        <p:nvGraphicFramePr>
          <p:cNvPr id="27" name="Chart 26">
            <a:extLst>
              <a:ext uri="{FF2B5EF4-FFF2-40B4-BE49-F238E27FC236}">
                <a16:creationId xmlns:a16="http://schemas.microsoft.com/office/drawing/2014/main" id="{B276A84B-B153-5A11-ECD3-20EDAC401141}"/>
              </a:ext>
            </a:extLst>
          </p:cNvPr>
          <p:cNvGraphicFramePr/>
          <p:nvPr>
            <p:extLst>
              <p:ext uri="{D42A27DB-BD31-4B8C-83A1-F6EECF244321}">
                <p14:modId xmlns:p14="http://schemas.microsoft.com/office/powerpoint/2010/main" val="3737546941"/>
              </p:ext>
            </p:extLst>
          </p:nvPr>
        </p:nvGraphicFramePr>
        <p:xfrm>
          <a:off x="554732" y="2320831"/>
          <a:ext cx="5115190" cy="3817502"/>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AD9E31C1-11A3-3E9A-20C2-8DA7C3F218FC}"/>
              </a:ext>
            </a:extLst>
          </p:cNvPr>
          <p:cNvSpPr txBox="1"/>
          <p:nvPr/>
        </p:nvSpPr>
        <p:spPr>
          <a:xfrm>
            <a:off x="554736" y="2144983"/>
            <a:ext cx="4248986" cy="745037"/>
          </a:xfrm>
          <a:prstGeom prst="rect">
            <a:avLst/>
          </a:prstGeom>
          <a:noFill/>
        </p:spPr>
        <p:txBody>
          <a:bodyPr wrap="square" lIns="0" tIns="0" rIns="0" rtlCol="0"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[Insert description/graph headline]</a:t>
            </a:r>
            <a:endParaRPr kumimoji="0" lang="en-US" sz="1400" b="1" u="none" strike="noStrike" kern="1200" cap="none" spc="0" normalizeH="0" baseline="0" dirty="0">
              <a:ln>
                <a:noFill/>
              </a:ln>
              <a:effectLst/>
              <a:uLnTx/>
              <a:uFillTx/>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2500BAA5-EF2B-EB90-AA1A-BD20D1DC6F7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Text Placeholder 6">
            <a:extLst>
              <a:ext uri="{FF2B5EF4-FFF2-40B4-BE49-F238E27FC236}">
                <a16:creationId xmlns:a16="http://schemas.microsoft.com/office/drawing/2014/main" id="{172CDCAE-3999-626C-BE8B-0EA3695E6238}"/>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446122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[Line graph / Insert action title]</a:t>
            </a:r>
          </a:p>
        </p:txBody>
      </p:sp>
      <p:sp>
        <p:nvSpPr>
          <p:cNvPr id="6" name="Subtitle 5">
            <a:extLst>
              <a:ext uri="{FF2B5EF4-FFF2-40B4-BE49-F238E27FC236}">
                <a16:creationId xmlns:a16="http://schemas.microsoft.com/office/drawing/2014/main" id="{5897AA29-75F7-7A98-F3BB-9A80CEBD03E3}"/>
              </a:ext>
            </a:extLst>
          </p:cNvPr>
          <p:cNvSpPr>
            <a:spLocks noGrp="1"/>
          </p:cNvSpPr>
          <p:nvPr>
            <p:ph type="subTitle" idx="1"/>
          </p:nvPr>
        </p:nvSpPr>
        <p:spPr/>
        <p:txBody>
          <a:bodyPr/>
          <a:lstStyle/>
          <a:p>
            <a:endParaRPr lang="en-US"/>
          </a:p>
        </p:txBody>
      </p:sp>
      <p:sp>
        <p:nvSpPr>
          <p:cNvPr id="15" name="Text Placeholder 14">
            <a:extLst>
              <a:ext uri="{FF2B5EF4-FFF2-40B4-BE49-F238E27FC236}">
                <a16:creationId xmlns:a16="http://schemas.microsoft.com/office/drawing/2014/main" id="{FB012203-23F5-8F60-FF2C-A2BBD4B7EAD0}"/>
              </a:ext>
            </a:extLst>
          </p:cNvPr>
          <p:cNvSpPr>
            <a:spLocks noGrp="1"/>
          </p:cNvSpPr>
          <p:nvPr>
            <p:ph type="body" sz="quarter" idx="17"/>
          </p:nvPr>
        </p:nvSpPr>
        <p:spPr/>
        <p:txBody>
          <a:bodyPr/>
          <a:lstStyle/>
          <a:p>
            <a:endParaRPr lang="en-US"/>
          </a:p>
        </p:txBody>
      </p:sp>
      <p:graphicFrame>
        <p:nvGraphicFramePr>
          <p:cNvPr id="7" name="Chart 6">
            <a:extLst>
              <a:ext uri="{FF2B5EF4-FFF2-40B4-BE49-F238E27FC236}">
                <a16:creationId xmlns:a16="http://schemas.microsoft.com/office/drawing/2014/main" id="{1B3EB6FC-FB3A-94E9-90AF-4B233128B5F4}"/>
              </a:ext>
            </a:extLst>
          </p:cNvPr>
          <p:cNvGraphicFramePr/>
          <p:nvPr>
            <p:extLst>
              <p:ext uri="{D42A27DB-BD31-4B8C-83A1-F6EECF244321}">
                <p14:modId xmlns:p14="http://schemas.microsoft.com/office/powerpoint/2010/main" val="562669527"/>
              </p:ext>
            </p:extLst>
          </p:nvPr>
        </p:nvGraphicFramePr>
        <p:xfrm>
          <a:off x="467805" y="2470980"/>
          <a:ext cx="10939336" cy="371617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69F04B1-E62F-AFD6-3790-96AA99E23B86}"/>
              </a:ext>
            </a:extLst>
          </p:cNvPr>
          <p:cNvSpPr txBox="1"/>
          <p:nvPr/>
        </p:nvSpPr>
        <p:spPr>
          <a:xfrm>
            <a:off x="10380621" y="2689382"/>
            <a:ext cx="1451556" cy="307777"/>
          </a:xfrm>
          <a:prstGeom prst="rect">
            <a:avLst/>
          </a:prstGeom>
          <a:solidFill>
            <a:schemeClr val="bg1"/>
          </a:solidFill>
        </p:spPr>
        <p:txBody>
          <a:bodyPr wrap="square" rtlCol="0">
            <a:spAutoFit/>
          </a:bodyPr>
          <a:lstStyle/>
          <a:p>
            <a:pPr lvl="0"/>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1]</a:t>
            </a:r>
          </a:p>
        </p:txBody>
      </p:sp>
      <p:sp>
        <p:nvSpPr>
          <p:cNvPr id="9" name="TextBox 8">
            <a:extLst>
              <a:ext uri="{FF2B5EF4-FFF2-40B4-BE49-F238E27FC236}">
                <a16:creationId xmlns:a16="http://schemas.microsoft.com/office/drawing/2014/main" id="{00C7BD10-4CD3-E835-82AD-AF549A30EE68}"/>
              </a:ext>
            </a:extLst>
          </p:cNvPr>
          <p:cNvSpPr txBox="1"/>
          <p:nvPr/>
        </p:nvSpPr>
        <p:spPr>
          <a:xfrm>
            <a:off x="10380621" y="3263959"/>
            <a:ext cx="1451555"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2]</a:t>
            </a:r>
          </a:p>
        </p:txBody>
      </p:sp>
      <p:sp>
        <p:nvSpPr>
          <p:cNvPr id="10" name="Rectangle 9">
            <a:extLst>
              <a:ext uri="{FF2B5EF4-FFF2-40B4-BE49-F238E27FC236}">
                <a16:creationId xmlns:a16="http://schemas.microsoft.com/office/drawing/2014/main" id="{5B945678-8F37-B442-EE25-9E543759CF7E}"/>
              </a:ext>
            </a:extLst>
          </p:cNvPr>
          <p:cNvSpPr/>
          <p:nvPr/>
        </p:nvSpPr>
        <p:spPr>
          <a:xfrm>
            <a:off x="467806" y="1885023"/>
            <a:ext cx="1930337"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4" name="TextBox 13">
            <a:extLst>
              <a:ext uri="{FF2B5EF4-FFF2-40B4-BE49-F238E27FC236}">
                <a16:creationId xmlns:a16="http://schemas.microsoft.com/office/drawing/2014/main" id="{0401D9B7-2E9B-0188-15C1-CEC2088F2B9E}"/>
              </a:ext>
            </a:extLst>
          </p:cNvPr>
          <p:cNvSpPr txBox="1"/>
          <p:nvPr/>
        </p:nvSpPr>
        <p:spPr>
          <a:xfrm>
            <a:off x="10380620" y="3753919"/>
            <a:ext cx="1451556"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3]</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
        <p:nvSpPr>
          <p:cNvPr id="5" name="Footer Placeholder 2">
            <a:extLst>
              <a:ext uri="{FF2B5EF4-FFF2-40B4-BE49-F238E27FC236}">
                <a16:creationId xmlns:a16="http://schemas.microsoft.com/office/drawing/2014/main" id="{52D96311-0EDE-B9E3-4233-F924FC75613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 name="Line Callout 1 15">
            <a:extLst>
              <a:ext uri="{FF2B5EF4-FFF2-40B4-BE49-F238E27FC236}">
                <a16:creationId xmlns:a16="http://schemas.microsoft.com/office/drawing/2014/main" id="{694ABB91-50F5-2120-3ED1-DF0A25D616DC}"/>
              </a:ext>
            </a:extLst>
          </p:cNvPr>
          <p:cNvSpPr/>
          <p:nvPr/>
        </p:nvSpPr>
        <p:spPr>
          <a:xfrm>
            <a:off x="5238780" y="3104350"/>
            <a:ext cx="2391380" cy="803457"/>
          </a:xfrm>
          <a:prstGeom prst="borderCallout1">
            <a:avLst>
              <a:gd name="adj1" fmla="val 100011"/>
              <a:gd name="adj2" fmla="val 50938"/>
              <a:gd name="adj3" fmla="val 145125"/>
              <a:gd name="adj4" fmla="val 114842"/>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key takeaway]</a:t>
            </a:r>
          </a:p>
        </p:txBody>
      </p:sp>
      <p:sp>
        <p:nvSpPr>
          <p:cNvPr id="17" name="Google Shape;538;p14">
            <a:extLst>
              <a:ext uri="{FF2B5EF4-FFF2-40B4-BE49-F238E27FC236}">
                <a16:creationId xmlns:a16="http://schemas.microsoft.com/office/drawing/2014/main" id="{537FE485-D3E8-ECE2-EBDF-12459AC0871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415669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02179DFA-ADD5-F3F7-F924-8D534AED09BB}"/>
              </a:ext>
            </a:extLst>
          </p:cNvPr>
          <p:cNvSpPr>
            <a:spLocks noGrp="1"/>
          </p:cNvSpPr>
          <p:nvPr>
            <p:ph type="title"/>
          </p:nvPr>
        </p:nvSpPr>
        <p:spPr/>
        <p:txBody>
          <a:bodyPr vert="horz"/>
          <a:lstStyle/>
          <a:p>
            <a:r>
              <a:rPr lang="en-US" dirty="0"/>
              <a:t>The template also includes 1 Word document and 5 Excel files</a:t>
            </a:r>
            <a:endParaRPr lang="en-DK" dirty="0"/>
          </a:p>
        </p:txBody>
      </p:sp>
      <p:sp>
        <p:nvSpPr>
          <p:cNvPr id="4" name="Text Placeholder 3">
            <a:extLst>
              <a:ext uri="{FF2B5EF4-FFF2-40B4-BE49-F238E27FC236}">
                <a16:creationId xmlns:a16="http://schemas.microsoft.com/office/drawing/2014/main" id="{0718758B-E646-4BC5-4E28-8BDF525A35F6}"/>
              </a:ext>
            </a:extLst>
          </p:cNvPr>
          <p:cNvSpPr>
            <a:spLocks noGrp="1"/>
          </p:cNvSpPr>
          <p:nvPr>
            <p:ph type="body" sz="quarter" idx="17"/>
          </p:nvPr>
        </p:nvSpPr>
        <p:spPr/>
        <p:txBody>
          <a:bodyPr/>
          <a:lstStyle/>
          <a:p>
            <a:r>
              <a:rPr lang="en-US" dirty="0"/>
              <a:t>Template overview</a:t>
            </a:r>
          </a:p>
        </p:txBody>
      </p:sp>
      <p:cxnSp>
        <p:nvCxnSpPr>
          <p:cNvPr id="2" name="Google Shape;1236;p35">
            <a:extLst>
              <a:ext uri="{FF2B5EF4-FFF2-40B4-BE49-F238E27FC236}">
                <a16:creationId xmlns:a16="http://schemas.microsoft.com/office/drawing/2014/main" id="{91F4DA78-74C6-12A6-68CF-2DA62D3738C4}"/>
              </a:ext>
            </a:extLst>
          </p:cNvPr>
          <p:cNvCxnSpPr/>
          <p:nvPr/>
        </p:nvCxnSpPr>
        <p:spPr>
          <a:xfrm>
            <a:off x="6096000" y="2334229"/>
            <a:ext cx="0" cy="3384000"/>
          </a:xfrm>
          <a:prstGeom prst="straightConnector1">
            <a:avLst/>
          </a:prstGeom>
          <a:noFill/>
          <a:ln w="9525" cap="flat" cmpd="sng">
            <a:solidFill>
              <a:srgbClr val="171616"/>
            </a:solidFill>
            <a:prstDash val="solid"/>
            <a:miter lim="800000"/>
            <a:headEnd type="none" w="sm" len="sm"/>
            <a:tailEnd type="none" w="sm" len="sm"/>
          </a:ln>
        </p:spPr>
      </p:cxnSp>
      <p:sp>
        <p:nvSpPr>
          <p:cNvPr id="3" name="Google Shape;1248;p35">
            <a:extLst>
              <a:ext uri="{FF2B5EF4-FFF2-40B4-BE49-F238E27FC236}">
                <a16:creationId xmlns:a16="http://schemas.microsoft.com/office/drawing/2014/main" id="{27CD0FEB-CCA1-061F-D3EA-50D911AEA3CA}"/>
              </a:ext>
            </a:extLst>
          </p:cNvPr>
          <p:cNvSpPr/>
          <p:nvPr/>
        </p:nvSpPr>
        <p:spPr>
          <a:xfrm>
            <a:off x="6606573" y="1609985"/>
            <a:ext cx="4992836" cy="584735"/>
          </a:xfrm>
          <a:prstGeom prst="rect">
            <a:avLst/>
          </a:prstGeom>
          <a:noFill/>
          <a:ln>
            <a:noFill/>
          </a:ln>
        </p:spPr>
        <p:txBody>
          <a:bodyPr spcFirstLastPara="1" wrap="square" lIns="91425" tIns="45700" rIns="91425" bIns="45700" anchor="t" anchorCtr="0">
            <a:spAutoFit/>
          </a:bodyPr>
          <a:lstStyle/>
          <a:p>
            <a:pPr marL="0" marR="0" lvl="0" indent="0" defTabSz="914400" eaLnBrk="1" fontAlgn="auto" latinLnBrk="0" hangingPunct="1">
              <a:lnSpc>
                <a:spcPct val="100000"/>
              </a:lnSpc>
              <a:spcBef>
                <a:spcPts val="0"/>
              </a:spcBef>
              <a:spcAft>
                <a:spcPts val="0"/>
              </a:spcAft>
              <a:buClr>
                <a:srgbClr val="061F32"/>
              </a:buClr>
              <a:buSzPts val="1800"/>
              <a:buFontTx/>
              <a:buNone/>
              <a:tabLst/>
              <a:defRPr/>
            </a:pPr>
            <a:r>
              <a:rPr kumimoji="0" lang="en-GB" sz="1600" b="1" i="0" u="none" strike="noStrike" kern="0" cap="none" spc="0" normalizeH="0" baseline="0" noProof="0" dirty="0">
                <a:ln>
                  <a:noFill/>
                </a:ln>
                <a:effectLst/>
                <a:uLnTx/>
                <a:uFillTx/>
              </a:rPr>
              <a:t>5 Excel files to support your business case calculations and process</a:t>
            </a:r>
            <a:endParaRPr kumimoji="0" sz="1600" b="0" i="0" u="none" strike="noStrike" kern="0" cap="none" spc="0" normalizeH="0" baseline="0" noProof="0" dirty="0">
              <a:ln>
                <a:noFill/>
              </a:ln>
              <a:effectLst/>
              <a:uLnTx/>
              <a:uFillTx/>
            </a:endParaRPr>
          </a:p>
        </p:txBody>
      </p:sp>
      <p:sp>
        <p:nvSpPr>
          <p:cNvPr id="5" name="Google Shape;335;p7">
            <a:extLst>
              <a:ext uri="{FF2B5EF4-FFF2-40B4-BE49-F238E27FC236}">
                <a16:creationId xmlns:a16="http://schemas.microsoft.com/office/drawing/2014/main" id="{CB743B9A-6756-A0A7-C340-1A021C57BDC4}"/>
              </a:ext>
            </a:extLst>
          </p:cNvPr>
          <p:cNvSpPr txBox="1"/>
          <p:nvPr/>
        </p:nvSpPr>
        <p:spPr>
          <a:xfrm>
            <a:off x="467806" y="1609985"/>
            <a:ext cx="5422994" cy="584735"/>
          </a:xfrm>
          <a:prstGeom prst="rect">
            <a:avLst/>
          </a:prstGeom>
          <a:noFill/>
          <a:ln>
            <a:noFill/>
          </a:ln>
        </p:spPr>
        <p:txBody>
          <a:bodyPr spcFirstLastPara="1" wrap="square" lIns="91425" tIns="45700" rIns="91425" bIns="4570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effectLst/>
                <a:uLnTx/>
                <a:uFillTx/>
              </a:rPr>
              <a:t>1 ready-to-use Word document to prepare your business case in .docx format</a:t>
            </a:r>
            <a:endParaRPr kumimoji="0" sz="1800" b="0" i="0" u="none" strike="noStrike" kern="0" cap="none" spc="0" normalizeH="0" baseline="0" noProof="0" dirty="0">
              <a:ln>
                <a:noFill/>
              </a:ln>
              <a:effectLst/>
              <a:uLnTx/>
              <a:uFillTx/>
            </a:endParaRPr>
          </a:p>
        </p:txBody>
      </p:sp>
      <p:pic>
        <p:nvPicPr>
          <p:cNvPr id="14" name="Picture 13" descr="A screenshot of a project management report&#10;&#10;AI-generated content may be incorrect.">
            <a:extLst>
              <a:ext uri="{FF2B5EF4-FFF2-40B4-BE49-F238E27FC236}">
                <a16:creationId xmlns:a16="http://schemas.microsoft.com/office/drawing/2014/main" id="{888620DD-4C52-1B40-7D85-BFC2DC08EC8F}"/>
              </a:ext>
            </a:extLst>
          </p:cNvPr>
          <p:cNvPicPr>
            <a:picLocks noChangeAspect="1"/>
          </p:cNvPicPr>
          <p:nvPr/>
        </p:nvPicPr>
        <p:blipFill>
          <a:blip r:embed="rId3"/>
          <a:stretch>
            <a:fillRect/>
          </a:stretch>
        </p:blipFill>
        <p:spPr>
          <a:xfrm>
            <a:off x="818930" y="3295644"/>
            <a:ext cx="2225233" cy="288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8" name="Picture 17" descr="A document with text and images&#10;&#10;AI-generated content may be incorrect.">
            <a:extLst>
              <a:ext uri="{FF2B5EF4-FFF2-40B4-BE49-F238E27FC236}">
                <a16:creationId xmlns:a16="http://schemas.microsoft.com/office/drawing/2014/main" id="{A263305F-EE63-3934-2E96-043A50064EEE}"/>
              </a:ext>
            </a:extLst>
          </p:cNvPr>
          <p:cNvPicPr>
            <a:picLocks noChangeAspect="1"/>
          </p:cNvPicPr>
          <p:nvPr/>
        </p:nvPicPr>
        <p:blipFill>
          <a:blip r:embed="rId4"/>
          <a:stretch>
            <a:fillRect/>
          </a:stretch>
        </p:blipFill>
        <p:spPr>
          <a:xfrm>
            <a:off x="1999117" y="2814937"/>
            <a:ext cx="2225233" cy="288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4" name="Picture 23" descr="A document with text and images&#10;&#10;AI-generated content may be incorrect.">
            <a:extLst>
              <a:ext uri="{FF2B5EF4-FFF2-40B4-BE49-F238E27FC236}">
                <a16:creationId xmlns:a16="http://schemas.microsoft.com/office/drawing/2014/main" id="{48D94A9B-4152-C8EF-4639-43E564F93B97}"/>
              </a:ext>
            </a:extLst>
          </p:cNvPr>
          <p:cNvPicPr>
            <a:picLocks noChangeAspect="1"/>
          </p:cNvPicPr>
          <p:nvPr/>
        </p:nvPicPr>
        <p:blipFill>
          <a:blip r:embed="rId5"/>
          <a:stretch>
            <a:fillRect/>
          </a:stretch>
        </p:blipFill>
        <p:spPr>
          <a:xfrm>
            <a:off x="3179303" y="2334229"/>
            <a:ext cx="2229041" cy="288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0242" name="Picture 2" descr="Microsoft Word Logo Icon (2024) - Free Download PNG, SVG, AI">
            <a:extLst>
              <a:ext uri="{FF2B5EF4-FFF2-40B4-BE49-F238E27FC236}">
                <a16:creationId xmlns:a16="http://schemas.microsoft.com/office/drawing/2014/main" id="{C60BB034-9F35-2467-F8D9-5B7080345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55" y="2328422"/>
            <a:ext cx="935463" cy="8715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screenshot of a spreadsheet&#10;&#10;AI-generated content may be incorrect.">
            <a:extLst>
              <a:ext uri="{FF2B5EF4-FFF2-40B4-BE49-F238E27FC236}">
                <a16:creationId xmlns:a16="http://schemas.microsoft.com/office/drawing/2014/main" id="{6FC3611D-0675-813A-2FCB-01452DEA577A}"/>
              </a:ext>
            </a:extLst>
          </p:cNvPr>
          <p:cNvPicPr>
            <a:picLocks noChangeAspect="1"/>
          </p:cNvPicPr>
          <p:nvPr/>
        </p:nvPicPr>
        <p:blipFill>
          <a:blip r:embed="rId7"/>
          <a:stretch>
            <a:fillRect/>
          </a:stretch>
        </p:blipFill>
        <p:spPr>
          <a:xfrm>
            <a:off x="9600279" y="2328422"/>
            <a:ext cx="1772791"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8" name="Picture 27" descr="A screenshot of a computer&#10;&#10;AI-generated content may be incorrect.">
            <a:extLst>
              <a:ext uri="{FF2B5EF4-FFF2-40B4-BE49-F238E27FC236}">
                <a16:creationId xmlns:a16="http://schemas.microsoft.com/office/drawing/2014/main" id="{2951001F-9CB8-B23A-27CD-3E4F11E80744}"/>
              </a:ext>
            </a:extLst>
          </p:cNvPr>
          <p:cNvPicPr>
            <a:picLocks noChangeAspect="1"/>
          </p:cNvPicPr>
          <p:nvPr/>
        </p:nvPicPr>
        <p:blipFill>
          <a:blip r:embed="rId8"/>
          <a:stretch>
            <a:fillRect/>
          </a:stretch>
        </p:blipFill>
        <p:spPr>
          <a:xfrm>
            <a:off x="8169106" y="4371905"/>
            <a:ext cx="2156838"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30" name="Picture 29" descr="A screenshot of a business case plan&#10;&#10;AI-generated content may be incorrect.">
            <a:extLst>
              <a:ext uri="{FF2B5EF4-FFF2-40B4-BE49-F238E27FC236}">
                <a16:creationId xmlns:a16="http://schemas.microsoft.com/office/drawing/2014/main" id="{472AF48C-F6CD-C7BB-4276-A8E87FF58BFA}"/>
              </a:ext>
            </a:extLst>
          </p:cNvPr>
          <p:cNvPicPr>
            <a:picLocks noChangeAspect="1"/>
          </p:cNvPicPr>
          <p:nvPr/>
        </p:nvPicPr>
        <p:blipFill>
          <a:blip r:embed="rId9"/>
          <a:stretch>
            <a:fillRect/>
          </a:stretch>
        </p:blipFill>
        <p:spPr>
          <a:xfrm>
            <a:off x="9946407" y="4681854"/>
            <a:ext cx="1488492"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32" name="Picture 31" descr="A screenshot of a spreadsheet&#10;&#10;AI-generated content may be incorrect.">
            <a:extLst>
              <a:ext uri="{FF2B5EF4-FFF2-40B4-BE49-F238E27FC236}">
                <a16:creationId xmlns:a16="http://schemas.microsoft.com/office/drawing/2014/main" id="{2D45012D-209A-BFC9-F213-ED284D45130A}"/>
              </a:ext>
            </a:extLst>
          </p:cNvPr>
          <p:cNvPicPr>
            <a:picLocks noChangeAspect="1"/>
          </p:cNvPicPr>
          <p:nvPr/>
        </p:nvPicPr>
        <p:blipFill>
          <a:blip r:embed="rId10"/>
          <a:stretch>
            <a:fillRect/>
          </a:stretch>
        </p:blipFill>
        <p:spPr>
          <a:xfrm>
            <a:off x="6607294" y="2328422"/>
            <a:ext cx="2151472"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3" name="TextBox 32">
            <a:extLst>
              <a:ext uri="{FF2B5EF4-FFF2-40B4-BE49-F238E27FC236}">
                <a16:creationId xmlns:a16="http://schemas.microsoft.com/office/drawing/2014/main" id="{631E7776-18E5-46E8-59DE-7A1EFBF950C6}"/>
              </a:ext>
            </a:extLst>
          </p:cNvPr>
          <p:cNvSpPr txBox="1"/>
          <p:nvPr/>
        </p:nvSpPr>
        <p:spPr>
          <a:xfrm>
            <a:off x="6504813" y="3866949"/>
            <a:ext cx="2541257" cy="3185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Back-of-the-envelope sheet to get a preliminary view on business case</a:t>
            </a:r>
          </a:p>
        </p:txBody>
      </p:sp>
      <p:sp>
        <p:nvSpPr>
          <p:cNvPr id="34" name="TextBox 33">
            <a:extLst>
              <a:ext uri="{FF2B5EF4-FFF2-40B4-BE49-F238E27FC236}">
                <a16:creationId xmlns:a16="http://schemas.microsoft.com/office/drawing/2014/main" id="{FC3D2377-2AE0-AD64-10AA-52F57BA3BE90}"/>
              </a:ext>
            </a:extLst>
          </p:cNvPr>
          <p:cNvSpPr txBox="1"/>
          <p:nvPr/>
        </p:nvSpPr>
        <p:spPr>
          <a:xfrm>
            <a:off x="9303575" y="3866949"/>
            <a:ext cx="2366197" cy="3185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Comprehensive business case with costs, benefits, cashflow etc.</a:t>
            </a:r>
          </a:p>
        </p:txBody>
      </p:sp>
      <p:sp>
        <p:nvSpPr>
          <p:cNvPr id="35" name="TextBox 34">
            <a:extLst>
              <a:ext uri="{FF2B5EF4-FFF2-40B4-BE49-F238E27FC236}">
                <a16:creationId xmlns:a16="http://schemas.microsoft.com/office/drawing/2014/main" id="{3D7EDE6C-9636-1D84-A300-CF6D015A0B84}"/>
              </a:ext>
            </a:extLst>
          </p:cNvPr>
          <p:cNvSpPr txBox="1"/>
          <p:nvPr/>
        </p:nvSpPr>
        <p:spPr>
          <a:xfrm>
            <a:off x="8583228" y="5909807"/>
            <a:ext cx="1328594" cy="3185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Risk matrix</a:t>
            </a:r>
          </a:p>
        </p:txBody>
      </p:sp>
      <p:sp>
        <p:nvSpPr>
          <p:cNvPr id="36" name="TextBox 35">
            <a:extLst>
              <a:ext uri="{FF2B5EF4-FFF2-40B4-BE49-F238E27FC236}">
                <a16:creationId xmlns:a16="http://schemas.microsoft.com/office/drawing/2014/main" id="{B73A1A94-E6B9-CEB6-8B25-C599BA887584}"/>
              </a:ext>
            </a:extLst>
          </p:cNvPr>
          <p:cNvSpPr txBox="1"/>
          <p:nvPr/>
        </p:nvSpPr>
        <p:spPr>
          <a:xfrm>
            <a:off x="6913671" y="6201471"/>
            <a:ext cx="1328594" cy="3185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Options analysis</a:t>
            </a:r>
          </a:p>
        </p:txBody>
      </p:sp>
      <p:sp>
        <p:nvSpPr>
          <p:cNvPr id="37" name="TextBox 36">
            <a:extLst>
              <a:ext uri="{FF2B5EF4-FFF2-40B4-BE49-F238E27FC236}">
                <a16:creationId xmlns:a16="http://schemas.microsoft.com/office/drawing/2014/main" id="{D335D53C-AEE6-7956-AA67-54ABDCA57A22}"/>
              </a:ext>
            </a:extLst>
          </p:cNvPr>
          <p:cNvSpPr txBox="1"/>
          <p:nvPr/>
        </p:nvSpPr>
        <p:spPr>
          <a:xfrm>
            <a:off x="10026356" y="6201471"/>
            <a:ext cx="1328594" cy="2262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Simple status tool</a:t>
            </a:r>
          </a:p>
        </p:txBody>
      </p:sp>
      <p:pic>
        <p:nvPicPr>
          <p:cNvPr id="10244" name="Picture 4" descr="Excel Logo PNGs for Free Download">
            <a:extLst>
              <a:ext uri="{FF2B5EF4-FFF2-40B4-BE49-F238E27FC236}">
                <a16:creationId xmlns:a16="http://schemas.microsoft.com/office/drawing/2014/main" id="{5262EEAF-E212-924D-DD90-8D7892AFA5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90653" y="2328737"/>
            <a:ext cx="953964" cy="871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0DF6889-71B1-2480-BC93-6ED439D36D40}"/>
              </a:ext>
            </a:extLst>
          </p:cNvPr>
          <p:cNvPicPr>
            <a:picLocks noChangeAspect="1"/>
          </p:cNvPicPr>
          <p:nvPr/>
        </p:nvPicPr>
        <p:blipFill>
          <a:blip r:embed="rId12"/>
          <a:srcRect/>
          <a:stretch/>
        </p:blipFill>
        <p:spPr>
          <a:xfrm>
            <a:off x="6607294" y="4681854"/>
            <a:ext cx="1941349"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11538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for comparison with takeaways / Insert action title]</a:t>
            </a:r>
            <a:endParaRPr lang="en-DK" dirty="0"/>
          </a:p>
        </p:txBody>
      </p:sp>
      <p:sp>
        <p:nvSpPr>
          <p:cNvPr id="29" name="Subtitle 28">
            <a:extLst>
              <a:ext uri="{FF2B5EF4-FFF2-40B4-BE49-F238E27FC236}">
                <a16:creationId xmlns:a16="http://schemas.microsoft.com/office/drawing/2014/main" id="{80302009-C849-4759-AE2E-25289DE3A66B}"/>
              </a:ext>
            </a:extLst>
          </p:cNvPr>
          <p:cNvSpPr>
            <a:spLocks noGrp="1"/>
          </p:cNvSpPr>
          <p:nvPr>
            <p:ph type="subTitle" idx="1"/>
          </p:nvPr>
        </p:nvSpPr>
        <p:spPr/>
        <p:txBody>
          <a:bodyPr/>
          <a:lstStyle/>
          <a:p>
            <a:endParaRPr lang="en-US"/>
          </a:p>
        </p:txBody>
      </p:sp>
      <p:sp>
        <p:nvSpPr>
          <p:cNvPr id="31" name="Text Placeholder 30">
            <a:extLst>
              <a:ext uri="{FF2B5EF4-FFF2-40B4-BE49-F238E27FC236}">
                <a16:creationId xmlns:a16="http://schemas.microsoft.com/office/drawing/2014/main" id="{1C319087-CB06-4062-E8AD-D8212E21D196}"/>
              </a:ext>
            </a:extLst>
          </p:cNvPr>
          <p:cNvSpPr>
            <a:spLocks noGrp="1"/>
          </p:cNvSpPr>
          <p:nvPr>
            <p:ph type="body" sz="quarter" idx="17"/>
          </p:nvPr>
        </p:nvSpPr>
        <p:spPr/>
        <p:txBody>
          <a:bodyPr/>
          <a:lstStyle/>
          <a:p>
            <a:endParaRPr lang="en-US"/>
          </a:p>
        </p:txBody>
      </p:sp>
      <p:graphicFrame>
        <p:nvGraphicFramePr>
          <p:cNvPr id="17" name="Chart 16">
            <a:extLst>
              <a:ext uri="{FF2B5EF4-FFF2-40B4-BE49-F238E27FC236}">
                <a16:creationId xmlns:a16="http://schemas.microsoft.com/office/drawing/2014/main" id="{43A095F5-D89E-048B-48B0-FCC260CD2E6A}"/>
              </a:ext>
            </a:extLst>
          </p:cNvPr>
          <p:cNvGraphicFramePr>
            <a:graphicFrameLocks/>
          </p:cNvGraphicFramePr>
          <p:nvPr>
            <p:extLst>
              <p:ext uri="{D42A27DB-BD31-4B8C-83A1-F6EECF244321}">
                <p14:modId xmlns:p14="http://schemas.microsoft.com/office/powerpoint/2010/main" val="3770986549"/>
              </p:ext>
            </p:extLst>
          </p:nvPr>
        </p:nvGraphicFramePr>
        <p:xfrm>
          <a:off x="585789" y="2901966"/>
          <a:ext cx="7178108"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0332D289-03AC-9227-AD23-E7C56149CB8F}"/>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sp>
        <p:nvSpPr>
          <p:cNvPr id="3" name="TextBox 2">
            <a:extLst>
              <a:ext uri="{FF2B5EF4-FFF2-40B4-BE49-F238E27FC236}">
                <a16:creationId xmlns:a16="http://schemas.microsoft.com/office/drawing/2014/main" id="{2CAD9AD1-07F9-AFFC-AC98-4FE692D1B50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0CADC1C1-2BA7-97EE-76F5-B67E3765B10C}"/>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C8A5F1-98A2-1F3A-939B-593EF4217C9D}"/>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B4040360-A768-70A0-1FAF-9C8EB4BF2886}"/>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965EAC6F-C9F7-3ADD-7257-A05F59267023}"/>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C0943D-0AB2-1B8D-76DF-1EB3FC60D9F0}"/>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3FECCA-8695-6FF1-2AD3-1166356FF9D5}"/>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6" name="Google Shape;507;p14">
            <a:extLst>
              <a:ext uri="{FF2B5EF4-FFF2-40B4-BE49-F238E27FC236}">
                <a16:creationId xmlns:a16="http://schemas.microsoft.com/office/drawing/2014/main" id="{765E51FE-8CE3-A461-0D59-5E61548E42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01DF431F-8446-03A0-5D76-4A41F3E83C0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3326394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simple growth and takeaways / Insert action title]</a:t>
            </a:r>
            <a:endParaRPr lang="en-DK" dirty="0"/>
          </a:p>
        </p:txBody>
      </p:sp>
      <p:sp>
        <p:nvSpPr>
          <p:cNvPr id="20" name="Subtitle 19">
            <a:extLst>
              <a:ext uri="{FF2B5EF4-FFF2-40B4-BE49-F238E27FC236}">
                <a16:creationId xmlns:a16="http://schemas.microsoft.com/office/drawing/2014/main" id="{E39BF767-8325-2A50-9965-AA024EADDC28}"/>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8E98B80E-821E-AC44-B8C9-6692704C0CF6}"/>
              </a:ext>
            </a:extLst>
          </p:cNvPr>
          <p:cNvSpPr>
            <a:spLocks noGrp="1"/>
          </p:cNvSpPr>
          <p:nvPr>
            <p:ph type="body" sz="quarter" idx="17"/>
          </p:nvPr>
        </p:nvSpPr>
        <p:spPr/>
        <p:txBody>
          <a:bodyPr/>
          <a:lstStyle/>
          <a:p>
            <a:endParaRPr lang="en-US"/>
          </a:p>
        </p:txBody>
      </p:sp>
      <p:graphicFrame>
        <p:nvGraphicFramePr>
          <p:cNvPr id="12" name="Chart 11">
            <a:extLst>
              <a:ext uri="{FF2B5EF4-FFF2-40B4-BE49-F238E27FC236}">
                <a16:creationId xmlns:a16="http://schemas.microsoft.com/office/drawing/2014/main" id="{6DBFFAA8-9D2B-1C91-511B-FEA8DF2F6B67}"/>
              </a:ext>
            </a:extLst>
          </p:cNvPr>
          <p:cNvGraphicFramePr>
            <a:graphicFrameLocks/>
          </p:cNvGraphicFramePr>
          <p:nvPr>
            <p:extLst>
              <p:ext uri="{D42A27DB-BD31-4B8C-83A1-F6EECF244321}">
                <p14:modId xmlns:p14="http://schemas.microsoft.com/office/powerpoint/2010/main" val="3721316951"/>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Arrow Connector 15">
            <a:extLst>
              <a:ext uri="{FF2B5EF4-FFF2-40B4-BE49-F238E27FC236}">
                <a16:creationId xmlns:a16="http://schemas.microsoft.com/office/drawing/2014/main" id="{B50E6014-7B80-3DF9-83C7-867F9D114D6A}"/>
              </a:ext>
            </a:extLst>
          </p:cNvPr>
          <p:cNvCxnSpPr>
            <a:cxnSpLocks/>
          </p:cNvCxnSpPr>
          <p:nvPr/>
        </p:nvCxnSpPr>
        <p:spPr>
          <a:xfrm flipV="1">
            <a:off x="1264414" y="2946842"/>
            <a:ext cx="6035546" cy="902565"/>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18" name="Oval 17">
            <a:extLst>
              <a:ext uri="{FF2B5EF4-FFF2-40B4-BE49-F238E27FC236}">
                <a16:creationId xmlns:a16="http://schemas.microsoft.com/office/drawing/2014/main" id="{D3697CFF-5E4F-C331-32D2-4A1B2EA8864D}"/>
              </a:ext>
            </a:extLst>
          </p:cNvPr>
          <p:cNvSpPr>
            <a:spLocks/>
          </p:cNvSpPr>
          <p:nvPr/>
        </p:nvSpPr>
        <p:spPr>
          <a:xfrm>
            <a:off x="3863012" y="3187983"/>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23" name="Rectangle 22">
            <a:extLst>
              <a:ext uri="{FF2B5EF4-FFF2-40B4-BE49-F238E27FC236}">
                <a16:creationId xmlns:a16="http://schemas.microsoft.com/office/drawing/2014/main" id="{E3F18092-B6D8-C86B-3989-E155F263265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CA1594BD-B859-52D0-A0DD-E28E614BCED7}"/>
              </a:ext>
            </a:extLst>
          </p:cNvPr>
          <p:cNvSpPr>
            <a:spLocks/>
          </p:cNvSpPr>
          <p:nvPr/>
        </p:nvSpPr>
        <p:spPr>
          <a:xfrm>
            <a:off x="6855304"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chemeClr val="bg1"/>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9B7C17B-0A37-021A-C697-502324544342}"/>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CCD0452F-C43D-67EA-D9D3-C6E7278D05FD}"/>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D52B7C-BAAE-30EB-C82E-B4FEBD60EAB9}"/>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3E62031F-9B59-F568-D29B-DF47F0538CF0}"/>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1" name="Straight Connector 10">
            <a:extLst>
              <a:ext uri="{FF2B5EF4-FFF2-40B4-BE49-F238E27FC236}">
                <a16:creationId xmlns:a16="http://schemas.microsoft.com/office/drawing/2014/main" id="{61618229-4113-75EA-6C86-9C162E059D6D}"/>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AA1619-555A-626A-D7AE-4D5BD50DAC67}"/>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7D5ABA-A7B7-0C05-9EFA-2F3FDD77D04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7" name="Google Shape;507;p14">
            <a:extLst>
              <a:ext uri="{FF2B5EF4-FFF2-40B4-BE49-F238E27FC236}">
                <a16:creationId xmlns:a16="http://schemas.microsoft.com/office/drawing/2014/main" id="{CE8A4D8F-41F4-CC30-F140-B117D5F542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14C94321-5FE4-9A2E-D466-9E621DC05C4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1409839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4F8ACE41-BC5E-C1AC-5039-E02AC2D4BE0E}"/>
              </a:ext>
            </a:extLst>
          </p:cNvPr>
          <p:cNvGraphicFramePr>
            <a:graphicFrameLocks/>
          </p:cNvGraphicFramePr>
          <p:nvPr>
            <p:extLst>
              <p:ext uri="{D42A27DB-BD31-4B8C-83A1-F6EECF244321}">
                <p14:modId xmlns:p14="http://schemas.microsoft.com/office/powerpoint/2010/main" val="3595945454"/>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split growth and takeaways / Insert action title]</a:t>
            </a:r>
            <a:endParaRPr lang="en-DK" dirty="0"/>
          </a:p>
        </p:txBody>
      </p:sp>
      <p:sp>
        <p:nvSpPr>
          <p:cNvPr id="20" name="Subtitle 19">
            <a:extLst>
              <a:ext uri="{FF2B5EF4-FFF2-40B4-BE49-F238E27FC236}">
                <a16:creationId xmlns:a16="http://schemas.microsoft.com/office/drawing/2014/main" id="{3B8DB9BA-4B97-09BB-A5C1-30AA26D8A453}"/>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7FC8F40B-5D1C-B4BE-521D-17D6AAEC3DF3}"/>
              </a:ext>
            </a:extLst>
          </p:cNvPr>
          <p:cNvSpPr>
            <a:spLocks noGrp="1"/>
          </p:cNvSpPr>
          <p:nvPr>
            <p:ph type="body" sz="quarter" idx="17"/>
          </p:nvPr>
        </p:nvSpPr>
        <p:spPr/>
        <p:txBody>
          <a:bodyPr/>
          <a:lstStyle/>
          <a:p>
            <a:endParaRPr lang="en-US"/>
          </a:p>
        </p:txBody>
      </p:sp>
      <p:cxnSp>
        <p:nvCxnSpPr>
          <p:cNvPr id="28" name="Straight Arrow Connector 27">
            <a:extLst>
              <a:ext uri="{FF2B5EF4-FFF2-40B4-BE49-F238E27FC236}">
                <a16:creationId xmlns:a16="http://schemas.microsoft.com/office/drawing/2014/main" id="{2C0668A1-C70A-FB8B-4B14-4D2ABEB97FAB}"/>
              </a:ext>
            </a:extLst>
          </p:cNvPr>
          <p:cNvCxnSpPr>
            <a:cxnSpLocks/>
          </p:cNvCxnSpPr>
          <p:nvPr/>
        </p:nvCxnSpPr>
        <p:spPr>
          <a:xfrm flipV="1">
            <a:off x="1255712" y="3514165"/>
            <a:ext cx="3836241" cy="216420"/>
          </a:xfrm>
          <a:prstGeom prst="straightConnector1">
            <a:avLst/>
          </a:prstGeom>
          <a:noFill/>
          <a:ln w="15875" cap="flat" cmpd="sng" algn="ctr">
            <a:solidFill>
              <a:schemeClr val="tx1"/>
            </a:solidFill>
            <a:prstDash val="solid"/>
            <a:miter lim="800000"/>
            <a:headEnd type="none" w="med" len="med"/>
            <a:tailEnd type="triangle" w="med" len="med"/>
          </a:ln>
          <a:effectLst/>
        </p:spPr>
      </p:cxnSp>
      <p:cxnSp>
        <p:nvCxnSpPr>
          <p:cNvPr id="30" name="Straight Arrow Connector 29">
            <a:extLst>
              <a:ext uri="{FF2B5EF4-FFF2-40B4-BE49-F238E27FC236}">
                <a16:creationId xmlns:a16="http://schemas.microsoft.com/office/drawing/2014/main" id="{3CCC77A6-F6A6-32FF-708B-385F91F4B914}"/>
              </a:ext>
            </a:extLst>
          </p:cNvPr>
          <p:cNvCxnSpPr>
            <a:cxnSpLocks/>
          </p:cNvCxnSpPr>
          <p:nvPr/>
        </p:nvCxnSpPr>
        <p:spPr>
          <a:xfrm flipV="1">
            <a:off x="5181600" y="2952291"/>
            <a:ext cx="2302042" cy="561874"/>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23" name="Rectangle 22">
            <a:extLst>
              <a:ext uri="{FF2B5EF4-FFF2-40B4-BE49-F238E27FC236}">
                <a16:creationId xmlns:a16="http://schemas.microsoft.com/office/drawing/2014/main" id="{84B3178E-1205-C255-8602-F7F134A2FEB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B3E8FD59-773D-F0BA-EDC0-823B6CA5A1CB}"/>
              </a:ext>
            </a:extLst>
          </p:cNvPr>
          <p:cNvSpPr>
            <a:spLocks/>
          </p:cNvSpPr>
          <p:nvPr/>
        </p:nvSpPr>
        <p:spPr>
          <a:xfrm>
            <a:off x="6855304"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chemeClr val="bg1"/>
              </a:solidFill>
              <a:effectLst/>
              <a:uLnTx/>
              <a:uFillTx/>
              <a:latin typeface="Arial" panose="020B0604020202020204"/>
              <a:ea typeface="+mn-ea"/>
              <a:cs typeface="+mn-cs"/>
            </a:endParaRPr>
          </a:p>
        </p:txBody>
      </p:sp>
      <p:sp>
        <p:nvSpPr>
          <p:cNvPr id="37" name="Oval 36">
            <a:extLst>
              <a:ext uri="{FF2B5EF4-FFF2-40B4-BE49-F238E27FC236}">
                <a16:creationId xmlns:a16="http://schemas.microsoft.com/office/drawing/2014/main" id="{227ECF3C-3EDF-9F42-7CC3-46932B2DD843}"/>
              </a:ext>
            </a:extLst>
          </p:cNvPr>
          <p:cNvSpPr>
            <a:spLocks/>
          </p:cNvSpPr>
          <p:nvPr/>
        </p:nvSpPr>
        <p:spPr>
          <a:xfrm>
            <a:off x="2725823" y="3427506"/>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8" name="Oval 37">
            <a:extLst>
              <a:ext uri="{FF2B5EF4-FFF2-40B4-BE49-F238E27FC236}">
                <a16:creationId xmlns:a16="http://schemas.microsoft.com/office/drawing/2014/main" id="{5E7C82EC-0C64-D392-2763-5FC55B1B19C7}"/>
              </a:ext>
            </a:extLst>
          </p:cNvPr>
          <p:cNvSpPr>
            <a:spLocks/>
          </p:cNvSpPr>
          <p:nvPr/>
        </p:nvSpPr>
        <p:spPr>
          <a:xfrm>
            <a:off x="6069013" y="2966758"/>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 name="TextBox 2">
            <a:extLst>
              <a:ext uri="{FF2B5EF4-FFF2-40B4-BE49-F238E27FC236}">
                <a16:creationId xmlns:a16="http://schemas.microsoft.com/office/drawing/2014/main" id="{59B8501C-4B42-695A-76D6-D8D186053E2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E9C3C7CC-DD16-93A5-EBE7-8E2E3BB3D1D2}"/>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2A65932-1ED7-5BFB-9872-B4E320D808CB}"/>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56DEC895-E927-C885-F9FE-C779DA8E95C5}"/>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F75760F8-C102-8593-F323-F7F7EE40A187}"/>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08D220-99B4-1C33-45B7-B5D555FFBCAC}"/>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18FECF-06AB-14A0-2B93-BEC65266BDC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7" name="Google Shape;507;p14">
            <a:extLst>
              <a:ext uri="{FF2B5EF4-FFF2-40B4-BE49-F238E27FC236}">
                <a16:creationId xmlns:a16="http://schemas.microsoft.com/office/drawing/2014/main" id="{D20A5F0C-77D2-6D0E-E629-1D2EF9A4209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F4C49D20-6B43-0821-1487-3838DC743D9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3355627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historic and forecast figures / Insert action title]</a:t>
            </a:r>
            <a:endParaRPr lang="en-DK" dirty="0"/>
          </a:p>
        </p:txBody>
      </p:sp>
      <p:sp>
        <p:nvSpPr>
          <p:cNvPr id="25" name="Subtitle 24">
            <a:extLst>
              <a:ext uri="{FF2B5EF4-FFF2-40B4-BE49-F238E27FC236}">
                <a16:creationId xmlns:a16="http://schemas.microsoft.com/office/drawing/2014/main" id="{A6084CD1-5463-655D-2373-16D86251B6DE}"/>
              </a:ext>
            </a:extLst>
          </p:cNvPr>
          <p:cNvSpPr>
            <a:spLocks noGrp="1"/>
          </p:cNvSpPr>
          <p:nvPr>
            <p:ph type="subTitle" idx="1"/>
          </p:nvPr>
        </p:nvSpPr>
        <p:spPr/>
        <p:txBody>
          <a:bodyPr/>
          <a:lstStyle/>
          <a:p>
            <a:endParaRPr lang="en-US"/>
          </a:p>
        </p:txBody>
      </p:sp>
      <p:sp>
        <p:nvSpPr>
          <p:cNvPr id="26" name="Text Placeholder 25">
            <a:extLst>
              <a:ext uri="{FF2B5EF4-FFF2-40B4-BE49-F238E27FC236}">
                <a16:creationId xmlns:a16="http://schemas.microsoft.com/office/drawing/2014/main" id="{8D13DC42-69C8-24A9-E407-3EA4D53581E3}"/>
              </a:ext>
            </a:extLst>
          </p:cNvPr>
          <p:cNvSpPr>
            <a:spLocks noGrp="1"/>
          </p:cNvSpPr>
          <p:nvPr>
            <p:ph type="body" sz="quarter" idx="17"/>
          </p:nvPr>
        </p:nvSpPr>
        <p:spPr/>
        <p:txBody>
          <a:bodyPr/>
          <a:lstStyle/>
          <a:p>
            <a:endParaRPr lang="en-US"/>
          </a:p>
        </p:txBody>
      </p:sp>
      <p:sp>
        <p:nvSpPr>
          <p:cNvPr id="19" name="TextBox 18">
            <a:extLst>
              <a:ext uri="{FF2B5EF4-FFF2-40B4-BE49-F238E27FC236}">
                <a16:creationId xmlns:a16="http://schemas.microsoft.com/office/drawing/2014/main" id="{5558CDBA-5F2D-094A-6D4C-C065D020779A}"/>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graphicFrame>
        <p:nvGraphicFramePr>
          <p:cNvPr id="27" name="Chart 26">
            <a:extLst>
              <a:ext uri="{FF2B5EF4-FFF2-40B4-BE49-F238E27FC236}">
                <a16:creationId xmlns:a16="http://schemas.microsoft.com/office/drawing/2014/main" id="{2DF81931-5D7F-630A-776F-30BDDA010AD2}"/>
              </a:ext>
            </a:extLst>
          </p:cNvPr>
          <p:cNvGraphicFramePr>
            <a:graphicFrameLocks/>
          </p:cNvGraphicFramePr>
          <p:nvPr>
            <p:extLst>
              <p:ext uri="{D42A27DB-BD31-4B8C-83A1-F6EECF244321}">
                <p14:modId xmlns:p14="http://schemas.microsoft.com/office/powerpoint/2010/main" val="857310385"/>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28" name="Straight Arrow Connector 27">
            <a:extLst>
              <a:ext uri="{FF2B5EF4-FFF2-40B4-BE49-F238E27FC236}">
                <a16:creationId xmlns:a16="http://schemas.microsoft.com/office/drawing/2014/main" id="{D1932E2C-243D-00C1-626D-21B6455D7568}"/>
              </a:ext>
            </a:extLst>
          </p:cNvPr>
          <p:cNvCxnSpPr>
            <a:cxnSpLocks/>
          </p:cNvCxnSpPr>
          <p:nvPr/>
        </p:nvCxnSpPr>
        <p:spPr>
          <a:xfrm flipV="1">
            <a:off x="1255712" y="3492649"/>
            <a:ext cx="3391592" cy="216420"/>
          </a:xfrm>
          <a:prstGeom prst="straightConnector1">
            <a:avLst/>
          </a:prstGeom>
          <a:noFill/>
          <a:ln w="15875" cap="flat" cmpd="sng" algn="ctr">
            <a:solidFill>
              <a:schemeClr val="tx1"/>
            </a:solidFill>
            <a:prstDash val="solid"/>
            <a:miter lim="800000"/>
            <a:headEnd type="none" w="med" len="med"/>
            <a:tailEnd type="triangle" w="med" len="med"/>
          </a:ln>
          <a:effectLst/>
        </p:spPr>
      </p:cxnSp>
      <p:cxnSp>
        <p:nvCxnSpPr>
          <p:cNvPr id="29" name="Straight Arrow Connector 28">
            <a:extLst>
              <a:ext uri="{FF2B5EF4-FFF2-40B4-BE49-F238E27FC236}">
                <a16:creationId xmlns:a16="http://schemas.microsoft.com/office/drawing/2014/main" id="{3E1427BD-09EE-AFF6-162B-7DD8397A4872}"/>
              </a:ext>
            </a:extLst>
          </p:cNvPr>
          <p:cNvCxnSpPr>
            <a:cxnSpLocks/>
          </p:cNvCxnSpPr>
          <p:nvPr/>
        </p:nvCxnSpPr>
        <p:spPr>
          <a:xfrm flipV="1">
            <a:off x="4976909" y="2952291"/>
            <a:ext cx="2506733" cy="522299"/>
          </a:xfrm>
          <a:prstGeom prst="straightConnector1">
            <a:avLst/>
          </a:prstGeom>
          <a:noFill/>
          <a:ln w="15875" cap="flat" cmpd="sng" algn="ctr">
            <a:solidFill>
              <a:schemeClr val="accent2"/>
            </a:solidFill>
            <a:prstDash val="solid"/>
            <a:miter lim="800000"/>
            <a:headEnd type="none" w="med" len="med"/>
            <a:tailEnd type="triangle" w="med" len="med"/>
          </a:ln>
          <a:effectLst/>
        </p:spPr>
      </p:cxnSp>
      <p:sp>
        <p:nvSpPr>
          <p:cNvPr id="30" name="Rectangle 29">
            <a:extLst>
              <a:ext uri="{FF2B5EF4-FFF2-40B4-BE49-F238E27FC236}">
                <a16:creationId xmlns:a16="http://schemas.microsoft.com/office/drawing/2014/main" id="{F0994E7B-A3C1-0B92-4249-273B714FC536}"/>
              </a:ext>
            </a:extLst>
          </p:cNvPr>
          <p:cNvSpPr>
            <a:spLocks/>
          </p:cNvSpPr>
          <p:nvPr/>
        </p:nvSpPr>
        <p:spPr>
          <a:xfrm>
            <a:off x="7074761" y="2450603"/>
            <a:ext cx="593274"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Forecast</a:t>
            </a:r>
          </a:p>
        </p:txBody>
      </p:sp>
      <p:sp>
        <p:nvSpPr>
          <p:cNvPr id="31" name="Rectangle 30">
            <a:extLst>
              <a:ext uri="{FF2B5EF4-FFF2-40B4-BE49-F238E27FC236}">
                <a16:creationId xmlns:a16="http://schemas.microsoft.com/office/drawing/2014/main" id="{B16D4482-2FB0-AE39-91A9-60BB5FA85630}"/>
              </a:ext>
            </a:extLst>
          </p:cNvPr>
          <p:cNvSpPr>
            <a:spLocks/>
          </p:cNvSpPr>
          <p:nvPr/>
        </p:nvSpPr>
        <p:spPr>
          <a:xfrm>
            <a:off x="6790756"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FF1AD95A-C990-694F-07F1-81DC9FA1C3FA}"/>
              </a:ext>
            </a:extLst>
          </p:cNvPr>
          <p:cNvSpPr>
            <a:spLocks/>
          </p:cNvSpPr>
          <p:nvPr/>
        </p:nvSpPr>
        <p:spPr>
          <a:xfrm>
            <a:off x="2503498" y="3407484"/>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3" name="Oval 32">
            <a:extLst>
              <a:ext uri="{FF2B5EF4-FFF2-40B4-BE49-F238E27FC236}">
                <a16:creationId xmlns:a16="http://schemas.microsoft.com/office/drawing/2014/main" id="{475623A2-4579-6157-B3E8-636B489592A1}"/>
              </a:ext>
            </a:extLst>
          </p:cNvPr>
          <p:cNvSpPr>
            <a:spLocks/>
          </p:cNvSpPr>
          <p:nvPr/>
        </p:nvSpPr>
        <p:spPr>
          <a:xfrm>
            <a:off x="5667497" y="3021257"/>
            <a:ext cx="896019" cy="330391"/>
          </a:xfrm>
          <a:prstGeom prst="ellipse">
            <a:avLst/>
          </a:prstGeom>
          <a:solidFill>
            <a:schemeClr val="accent2"/>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6" name="Rectangle 35">
            <a:extLst>
              <a:ext uri="{FF2B5EF4-FFF2-40B4-BE49-F238E27FC236}">
                <a16:creationId xmlns:a16="http://schemas.microsoft.com/office/drawing/2014/main" id="{73B38788-8214-4607-6B4B-E71AFF5F3F38}"/>
              </a:ext>
            </a:extLst>
          </p:cNvPr>
          <p:cNvSpPr>
            <a:spLocks/>
          </p:cNvSpPr>
          <p:nvPr/>
        </p:nvSpPr>
        <p:spPr>
          <a:xfrm>
            <a:off x="6097520"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37" name="Rectangle 36">
            <a:extLst>
              <a:ext uri="{FF2B5EF4-FFF2-40B4-BE49-F238E27FC236}">
                <a16:creationId xmlns:a16="http://schemas.microsoft.com/office/drawing/2014/main" id="{E0ECED90-096C-C311-8D67-859D2A7F10AA}"/>
              </a:ext>
            </a:extLst>
          </p:cNvPr>
          <p:cNvSpPr>
            <a:spLocks/>
          </p:cNvSpPr>
          <p:nvPr/>
        </p:nvSpPr>
        <p:spPr>
          <a:xfrm>
            <a:off x="5788133"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688BF47D-DB85-F2DF-558A-F331BDA5EB6B}"/>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B52D1F08-8F40-0910-1B65-167FA28D0D40}"/>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24AA94-4967-DC50-8B63-9CC736CC3A56}"/>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7" name="TextBox 6">
            <a:extLst>
              <a:ext uri="{FF2B5EF4-FFF2-40B4-BE49-F238E27FC236}">
                <a16:creationId xmlns:a16="http://schemas.microsoft.com/office/drawing/2014/main" id="{053AC14E-453C-31AF-DB83-5F92716CDFC2}"/>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8" name="Straight Connector 7">
            <a:extLst>
              <a:ext uri="{FF2B5EF4-FFF2-40B4-BE49-F238E27FC236}">
                <a16:creationId xmlns:a16="http://schemas.microsoft.com/office/drawing/2014/main" id="{D856DC75-61F5-B35D-541F-FE9D1DD82BE9}"/>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98C1F7-FA2F-D544-00B8-91B16D516893}"/>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3877DD-A6F4-71BE-46D2-CD3E481632E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10" name="Google Shape;507;p14">
            <a:extLst>
              <a:ext uri="{FF2B5EF4-FFF2-40B4-BE49-F238E27FC236}">
                <a16:creationId xmlns:a16="http://schemas.microsoft.com/office/drawing/2014/main" id="{C23884AC-D60D-F1D3-18A3-8143E9FC00B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88C246D4-6D33-C48D-044B-D559449ED7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451423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In past five years, market dominance has shifted from [xx] to [xx]</a:t>
            </a:r>
            <a:endParaRPr lang="en-DK"/>
          </a:p>
        </p:txBody>
      </p:sp>
      <p:sp>
        <p:nvSpPr>
          <p:cNvPr id="5" name="Subtitle 4">
            <a:extLst>
              <a:ext uri="{FF2B5EF4-FFF2-40B4-BE49-F238E27FC236}">
                <a16:creationId xmlns:a16="http://schemas.microsoft.com/office/drawing/2014/main" id="{090A0169-5EC6-94DB-B8F9-7AA22369F0EA}"/>
              </a:ext>
            </a:extLst>
          </p:cNvPr>
          <p:cNvSpPr>
            <a:spLocks noGrp="1"/>
          </p:cNvSpPr>
          <p:nvPr>
            <p:ph type="subTitle" idx="1"/>
          </p:nvPr>
        </p:nvSpPr>
        <p:spPr/>
        <p:txBody>
          <a:bodyPr/>
          <a:lstStyle/>
          <a:p>
            <a:endParaRPr lang="en-US"/>
          </a:p>
        </p:txBody>
      </p:sp>
      <p:sp>
        <p:nvSpPr>
          <p:cNvPr id="82" name="TextBox 81">
            <a:extLst>
              <a:ext uri="{FF2B5EF4-FFF2-40B4-BE49-F238E27FC236}">
                <a16:creationId xmlns:a16="http://schemas.microsoft.com/office/drawing/2014/main" id="{8BE3591C-DF0C-D842-B209-880DAEDE9586}"/>
              </a:ext>
            </a:extLst>
          </p:cNvPr>
          <p:cNvSpPr txBox="1"/>
          <p:nvPr/>
        </p:nvSpPr>
        <p:spPr>
          <a:xfrm>
            <a:off x="467805"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[x] has caused [parameter 2] to grow aggressively but this is expected to decline going forward</a:t>
            </a:r>
          </a:p>
        </p:txBody>
      </p:sp>
      <p:sp>
        <p:nvSpPr>
          <p:cNvPr id="83" name="TextBox 82">
            <a:extLst>
              <a:ext uri="{FF2B5EF4-FFF2-40B4-BE49-F238E27FC236}">
                <a16:creationId xmlns:a16="http://schemas.microsoft.com/office/drawing/2014/main" id="{E3EDCC31-177A-234F-84CE-145754C29DB8}"/>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Due to [x] [Group 1] have been gaining market share from [Group 2] over the past [x] years</a:t>
            </a:r>
          </a:p>
        </p:txBody>
      </p:sp>
      <p:cxnSp>
        <p:nvCxnSpPr>
          <p:cNvPr id="4" name="Straight Connector 3">
            <a:extLst>
              <a:ext uri="{FF2B5EF4-FFF2-40B4-BE49-F238E27FC236}">
                <a16:creationId xmlns:a16="http://schemas.microsoft.com/office/drawing/2014/main" id="{3AF9D0EC-235C-E443-A209-07EFE2CA59A7}"/>
              </a:ext>
            </a:extLst>
          </p:cNvPr>
          <p:cNvCxnSpPr>
            <a:cxnSpLocks/>
          </p:cNvCxnSpPr>
          <p:nvPr/>
        </p:nvCxnSpPr>
        <p:spPr>
          <a:xfrm>
            <a:off x="467806"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408A58-EE2A-2643-959E-FE505E892143}"/>
              </a:ext>
            </a:extLst>
          </p:cNvPr>
          <p:cNvCxnSpPr>
            <a:cxnSpLocks/>
          </p:cNvCxnSpPr>
          <p:nvPr/>
        </p:nvCxnSpPr>
        <p:spPr>
          <a:xfrm>
            <a:off x="6381448"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5C4BAF1-607A-A241-B151-B51BE263E566}"/>
              </a:ext>
            </a:extLst>
          </p:cNvPr>
          <p:cNvSpPr txBox="1"/>
          <p:nvPr/>
        </p:nvSpPr>
        <p:spPr>
          <a:xfrm>
            <a:off x="467806"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effectLst/>
                <a:uLnTx/>
                <a:uFillTx/>
                <a:latin typeface="Arial" panose="020B0604020202020204"/>
                <a:ea typeface="+mn-ea"/>
                <a:cs typeface="+mn-cs"/>
              </a:rPr>
              <a:t>[Key takeaways on market development, ideally 2-3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panose="020B0604020202020204"/>
              <a:ea typeface="+mn-ea"/>
              <a:cs typeface="+mn-cs"/>
            </a:endParaRPr>
          </a:p>
        </p:txBody>
      </p:sp>
      <p:sp>
        <p:nvSpPr>
          <p:cNvPr id="86" name="TextBox 85">
            <a:extLst>
              <a:ext uri="{FF2B5EF4-FFF2-40B4-BE49-F238E27FC236}">
                <a16:creationId xmlns:a16="http://schemas.microsoft.com/office/drawing/2014/main" id="{4D87BC36-3685-9143-9336-33EC08B1C370}"/>
              </a:ext>
            </a:extLst>
          </p:cNvPr>
          <p:cNvSpPr txBox="1"/>
          <p:nvPr/>
        </p:nvSpPr>
        <p:spPr>
          <a:xfrm>
            <a:off x="6381448"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effectLst/>
                <a:uLnTx/>
                <a:uFillTx/>
                <a:latin typeface="Arial" panose="020B0604020202020204"/>
                <a:ea typeface="+mn-ea"/>
                <a:cs typeface="+mn-cs"/>
              </a:rPr>
              <a:t>[Key takeaways on market development, ideally 2-3 points]</a:t>
            </a:r>
          </a:p>
        </p:txBody>
      </p:sp>
      <p:graphicFrame>
        <p:nvGraphicFramePr>
          <p:cNvPr id="107" name="Chart 106">
            <a:extLst>
              <a:ext uri="{FF2B5EF4-FFF2-40B4-BE49-F238E27FC236}">
                <a16:creationId xmlns:a16="http://schemas.microsoft.com/office/drawing/2014/main" id="{A8285847-F262-174C-A858-1D812842A104}"/>
              </a:ext>
            </a:extLst>
          </p:cNvPr>
          <p:cNvGraphicFramePr/>
          <p:nvPr>
            <p:custDataLst>
              <p:tags r:id="rId1"/>
            </p:custDataLst>
            <p:extLst>
              <p:ext uri="{D42A27DB-BD31-4B8C-83A1-F6EECF244321}">
                <p14:modId xmlns:p14="http://schemas.microsoft.com/office/powerpoint/2010/main" val="72452898"/>
              </p:ext>
            </p:extLst>
          </p:nvPr>
        </p:nvGraphicFramePr>
        <p:xfrm>
          <a:off x="487258" y="3037753"/>
          <a:ext cx="5259689" cy="2342420"/>
        </p:xfrm>
        <a:graphic>
          <a:graphicData uri="http://schemas.openxmlformats.org/drawingml/2006/chart">
            <c:chart xmlns:c="http://schemas.openxmlformats.org/drawingml/2006/chart" xmlns:r="http://schemas.openxmlformats.org/officeDocument/2006/relationships" r:id="rId26"/>
          </a:graphicData>
        </a:graphic>
      </p:graphicFrame>
      <p:sp>
        <p:nvSpPr>
          <p:cNvPr id="108" name="Text Placeholder 2">
            <a:extLst>
              <a:ext uri="{FF2B5EF4-FFF2-40B4-BE49-F238E27FC236}">
                <a16:creationId xmlns:a16="http://schemas.microsoft.com/office/drawing/2014/main" id="{709EF4CE-05BC-7C44-B9EC-AEDA174F7C34}"/>
              </a:ext>
            </a:extLst>
          </p:cNvPr>
          <p:cNvSpPr>
            <a:spLocks noGrp="1"/>
          </p:cNvSpPr>
          <p:nvPr>
            <p:custDataLst>
              <p:tags r:id="rId2"/>
            </p:custDataLst>
          </p:nvPr>
        </p:nvSpPr>
        <p:spPr bwMode="auto">
          <a:xfrm>
            <a:off x="66183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3A67EAD-6AED-4651-BF66-4F8217FB474B}" type="datetime'''''''''20''''1''''''''''''5'''''''''''''''''''''''''''''">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2015</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09" name="Text Placeholder 2">
            <a:extLst>
              <a:ext uri="{FF2B5EF4-FFF2-40B4-BE49-F238E27FC236}">
                <a16:creationId xmlns:a16="http://schemas.microsoft.com/office/drawing/2014/main" id="{10997972-86A1-5B4C-BEF9-E12FD3AEAC6F}"/>
              </a:ext>
            </a:extLst>
          </p:cNvPr>
          <p:cNvSpPr>
            <a:spLocks noGrp="1"/>
          </p:cNvSpPr>
          <p:nvPr>
            <p:custDataLst>
              <p:tags r:id="rId3"/>
            </p:custDataLst>
          </p:nvPr>
        </p:nvSpPr>
        <p:spPr bwMode="auto">
          <a:xfrm>
            <a:off x="2979149"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36F6D4DB-6305-4BC0-8728-9C1C16DB3539}" type="datetime'''2''''0''20'''''''">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2020</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0" name="Text Placeholder 2">
            <a:extLst>
              <a:ext uri="{FF2B5EF4-FFF2-40B4-BE49-F238E27FC236}">
                <a16:creationId xmlns:a16="http://schemas.microsoft.com/office/drawing/2014/main" id="{5594907B-8026-A54B-AEC0-1D3F49649F3D}"/>
              </a:ext>
            </a:extLst>
          </p:cNvPr>
          <p:cNvSpPr>
            <a:spLocks noGrp="1"/>
          </p:cNvSpPr>
          <p:nvPr>
            <p:custDataLst>
              <p:tags r:id="rId4"/>
            </p:custDataLst>
          </p:nvPr>
        </p:nvSpPr>
        <p:spPr bwMode="auto">
          <a:xfrm>
            <a:off x="2515686"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224ABA2C-9DE2-410B-B402-9841BEC48813}" type="datetime'''2''''''''''''0''''''''''''''''''''''''''''''1''9'''">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2019</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1" name="Text Placeholder 2">
            <a:extLst>
              <a:ext uri="{FF2B5EF4-FFF2-40B4-BE49-F238E27FC236}">
                <a16:creationId xmlns:a16="http://schemas.microsoft.com/office/drawing/2014/main" id="{AE1F348B-FB32-CC4D-B360-AE8D69DE602D}"/>
              </a:ext>
            </a:extLst>
          </p:cNvPr>
          <p:cNvSpPr>
            <a:spLocks noGrp="1"/>
          </p:cNvSpPr>
          <p:nvPr>
            <p:custDataLst>
              <p:tags r:id="rId5"/>
            </p:custDataLst>
          </p:nvPr>
        </p:nvSpPr>
        <p:spPr bwMode="auto">
          <a:xfrm>
            <a:off x="2052223"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78E32842-0C45-4092-9EA7-5BC2D2B0CA17}" type="datetime'20''''''''''''''''''''''''''''''1''''''''''''8'''''''">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2018</a:t>
            </a:fld>
            <a:endParaRPr kumimoji="0" lang="en-GB" sz="1000" b="0"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112" name="Text Placeholder 2">
            <a:extLst>
              <a:ext uri="{FF2B5EF4-FFF2-40B4-BE49-F238E27FC236}">
                <a16:creationId xmlns:a16="http://schemas.microsoft.com/office/drawing/2014/main" id="{34EE9534-20D8-8A41-87EF-C7317A4E8B53}"/>
              </a:ext>
            </a:extLst>
          </p:cNvPr>
          <p:cNvSpPr>
            <a:spLocks noGrp="1"/>
          </p:cNvSpPr>
          <p:nvPr>
            <p:custDataLst>
              <p:tags r:id="rId6"/>
            </p:custDataLst>
          </p:nvPr>
        </p:nvSpPr>
        <p:spPr bwMode="auto">
          <a:xfrm>
            <a:off x="112529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494473C-0B99-4A35-9320-FED43E025B4C}" type="datetime'''''''''2''''0''1''''''''''''''''''''6'''''''''">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2016</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3" name="Text Placeholder 2">
            <a:extLst>
              <a:ext uri="{FF2B5EF4-FFF2-40B4-BE49-F238E27FC236}">
                <a16:creationId xmlns:a16="http://schemas.microsoft.com/office/drawing/2014/main" id="{9DAC21EC-92C8-4D4E-9C17-23109283DAF0}"/>
              </a:ext>
            </a:extLst>
          </p:cNvPr>
          <p:cNvSpPr>
            <a:spLocks noGrp="1"/>
          </p:cNvSpPr>
          <p:nvPr>
            <p:custDataLst>
              <p:tags r:id="rId7"/>
            </p:custDataLst>
          </p:nvPr>
        </p:nvSpPr>
        <p:spPr bwMode="auto">
          <a:xfrm>
            <a:off x="1588760"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5CC9ED21-BAD3-45A5-A4CD-9913E300A08E}" type="datetime'''''''''''''''2''0''1''''''''''''''7'''">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2017</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4" name="Text Placeholder 2">
            <a:extLst>
              <a:ext uri="{FF2B5EF4-FFF2-40B4-BE49-F238E27FC236}">
                <a16:creationId xmlns:a16="http://schemas.microsoft.com/office/drawing/2014/main" id="{0B516609-2078-D840-A582-4EC4ADBC94AD}"/>
              </a:ext>
            </a:extLst>
          </p:cNvPr>
          <p:cNvSpPr>
            <a:spLocks noGrp="1"/>
          </p:cNvSpPr>
          <p:nvPr>
            <p:custDataLst>
              <p:tags r:id="rId8"/>
            </p:custDataLst>
          </p:nvPr>
        </p:nvSpPr>
        <p:spPr bwMode="auto">
          <a:xfrm>
            <a:off x="3442612"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107B3FC-5439-497F-9A72-4B77A6CAFEF1}" type="datetime'''''''''''2''''''''''''''0''''''2''''''1'''''''''''''">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2021</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5" name="Text Placeholder 2">
            <a:extLst>
              <a:ext uri="{FF2B5EF4-FFF2-40B4-BE49-F238E27FC236}">
                <a16:creationId xmlns:a16="http://schemas.microsoft.com/office/drawing/2014/main" id="{159B25B0-D6F7-A64F-8073-E0D99C73ED7B}"/>
              </a:ext>
            </a:extLst>
          </p:cNvPr>
          <p:cNvSpPr>
            <a:spLocks noGrp="1"/>
          </p:cNvSpPr>
          <p:nvPr>
            <p:custDataLst>
              <p:tags r:id="rId9"/>
            </p:custDataLst>
          </p:nvPr>
        </p:nvSpPr>
        <p:spPr bwMode="auto">
          <a:xfrm>
            <a:off x="39060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49B22718-9064-49FC-86E2-4B96F18E57E8}" type="datetime'''''''''''''''''''''2''''02''2'''''''''''''''''''''''">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2022</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6" name="Text Placeholder 2">
            <a:extLst>
              <a:ext uri="{FF2B5EF4-FFF2-40B4-BE49-F238E27FC236}">
                <a16:creationId xmlns:a16="http://schemas.microsoft.com/office/drawing/2014/main" id="{DBD191F7-1F18-5F4F-90D7-A4F5FBB93C3C}"/>
              </a:ext>
            </a:extLst>
          </p:cNvPr>
          <p:cNvSpPr>
            <a:spLocks noGrp="1"/>
          </p:cNvSpPr>
          <p:nvPr>
            <p:custDataLst>
              <p:tags r:id="rId10"/>
            </p:custDataLst>
          </p:nvPr>
        </p:nvSpPr>
        <p:spPr bwMode="auto">
          <a:xfrm>
            <a:off x="4369538"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9361AB5-9B1F-4D96-8038-1790AF51E5D4}" type="datetime'''''''''''''''''''''''''''''''2''0''''''2''''''3'''''''''''''">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2023</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7" name="Text Placeholder 2">
            <a:extLst>
              <a:ext uri="{FF2B5EF4-FFF2-40B4-BE49-F238E27FC236}">
                <a16:creationId xmlns:a16="http://schemas.microsoft.com/office/drawing/2014/main" id="{D37B6FED-3E9F-9F48-ACB1-2ACCA13BA1D3}"/>
              </a:ext>
            </a:extLst>
          </p:cNvPr>
          <p:cNvSpPr>
            <a:spLocks noGrp="1"/>
          </p:cNvSpPr>
          <p:nvPr>
            <p:custDataLst>
              <p:tags r:id="rId11"/>
            </p:custDataLst>
          </p:nvPr>
        </p:nvSpPr>
        <p:spPr bwMode="auto">
          <a:xfrm>
            <a:off x="4833001"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056431E8-E28F-42D6-B2F1-F275CA0C3933}" type="datetime'''''''''''''2''''''0''''''''''2''''''''4'''''''">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2024</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8" name="Text Placeholder 2">
            <a:extLst>
              <a:ext uri="{FF2B5EF4-FFF2-40B4-BE49-F238E27FC236}">
                <a16:creationId xmlns:a16="http://schemas.microsoft.com/office/drawing/2014/main" id="{2F5080FC-BF19-DC47-9D37-A16550429BC0}"/>
              </a:ext>
            </a:extLst>
          </p:cNvPr>
          <p:cNvSpPr>
            <a:spLocks noGrp="1"/>
          </p:cNvSpPr>
          <p:nvPr>
            <p:custDataLst>
              <p:tags r:id="rId12"/>
            </p:custDataLst>
          </p:nvPr>
        </p:nvSpPr>
        <p:spPr bwMode="auto">
          <a:xfrm>
            <a:off x="529646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19EBD7C2-EA5D-455C-A080-7EC825D76080}" type="datetime'''''''''''''''''''''''''''''''''''2''''''''0''2''5'''">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2025</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9" name="Rectangle 118">
            <a:extLst>
              <a:ext uri="{FF2B5EF4-FFF2-40B4-BE49-F238E27FC236}">
                <a16:creationId xmlns:a16="http://schemas.microsoft.com/office/drawing/2014/main" id="{84847677-E1CE-484D-9910-C6E9A589245F}"/>
              </a:ext>
            </a:extLst>
          </p:cNvPr>
          <p:cNvSpPr/>
          <p:nvPr/>
        </p:nvSpPr>
        <p:spPr>
          <a:xfrm>
            <a:off x="3380415" y="2588316"/>
            <a:ext cx="2298700" cy="299877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120" name="TextBox 119">
            <a:extLst>
              <a:ext uri="{FF2B5EF4-FFF2-40B4-BE49-F238E27FC236}">
                <a16:creationId xmlns:a16="http://schemas.microsoft.com/office/drawing/2014/main" id="{03128FC8-8756-0244-BC70-8A335A33C2BB}"/>
              </a:ext>
            </a:extLst>
          </p:cNvPr>
          <p:cNvSpPr txBox="1"/>
          <p:nvPr/>
        </p:nvSpPr>
        <p:spPr>
          <a:xfrm>
            <a:off x="3379621" y="2600652"/>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chemeClr val="accent2"/>
                </a:solidFill>
                <a:effectLst/>
                <a:uLnTx/>
                <a:uFillTx/>
                <a:latin typeface="Arial" panose="020B0604020202020204"/>
                <a:ea typeface="+mn-ea"/>
                <a:cs typeface="+mn-cs"/>
              </a:rPr>
              <a:t>Forecasted growth</a:t>
            </a:r>
          </a:p>
        </p:txBody>
      </p:sp>
      <p:cxnSp>
        <p:nvCxnSpPr>
          <p:cNvPr id="121" name="Straight Connector 120">
            <a:extLst>
              <a:ext uri="{FF2B5EF4-FFF2-40B4-BE49-F238E27FC236}">
                <a16:creationId xmlns:a16="http://schemas.microsoft.com/office/drawing/2014/main" id="{87158C41-3E9B-8F48-AACA-7EC37C9ADD66}"/>
              </a:ext>
            </a:extLst>
          </p:cNvPr>
          <p:cNvCxnSpPr>
            <a:cxnSpLocks/>
          </p:cNvCxnSpPr>
          <p:nvPr>
            <p:custDataLst>
              <p:tags r:id="rId13"/>
            </p:custDataLst>
          </p:nvPr>
        </p:nvCxnSpPr>
        <p:spPr bwMode="auto">
          <a:xfrm flipV="1">
            <a:off x="699412" y="2986780"/>
            <a:ext cx="2910322" cy="674860"/>
          </a:xfrm>
          <a:prstGeom prst="line">
            <a:avLst/>
          </a:prstGeom>
          <a:ln w="9525" cap="flat" cmpd="sng" algn="ctr">
            <a:solidFill>
              <a:schemeClr val="tx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5E58F8C-03E6-5E47-B330-461E6352B2BC}"/>
              </a:ext>
            </a:extLst>
          </p:cNvPr>
          <p:cNvCxnSpPr>
            <a:cxnSpLocks/>
          </p:cNvCxnSpPr>
          <p:nvPr>
            <p:custDataLst>
              <p:tags r:id="rId14"/>
            </p:custDataLst>
          </p:nvPr>
        </p:nvCxnSpPr>
        <p:spPr bwMode="auto">
          <a:xfrm>
            <a:off x="3689147" y="2976634"/>
            <a:ext cx="1759115" cy="203924"/>
          </a:xfrm>
          <a:prstGeom prst="line">
            <a:avLst/>
          </a:prstGeom>
          <a:ln w="9525" cap="flat" cmpd="sng" algn="ctr">
            <a:solidFill>
              <a:schemeClr val="tx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3" name="Text Placeholder 2">
            <a:extLst>
              <a:ext uri="{FF2B5EF4-FFF2-40B4-BE49-F238E27FC236}">
                <a16:creationId xmlns:a16="http://schemas.microsoft.com/office/drawing/2014/main" id="{B46FBF09-0E53-E744-B08F-D18ED4A81A38}"/>
              </a:ext>
            </a:extLst>
          </p:cNvPr>
          <p:cNvSpPr>
            <a:spLocks noGrp="1"/>
          </p:cNvSpPr>
          <p:nvPr>
            <p:custDataLst>
              <p:tags r:id="rId15"/>
            </p:custDataLst>
          </p:nvPr>
        </p:nvSpPr>
        <p:spPr bwMode="auto">
          <a:xfrm>
            <a:off x="1888449" y="3280640"/>
            <a:ext cx="365125" cy="2159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24" name="Text Placeholder 2">
            <a:extLst>
              <a:ext uri="{FF2B5EF4-FFF2-40B4-BE49-F238E27FC236}">
                <a16:creationId xmlns:a16="http://schemas.microsoft.com/office/drawing/2014/main" id="{39C05168-D083-7443-8028-F4A397EEA4A7}"/>
              </a:ext>
            </a:extLst>
          </p:cNvPr>
          <p:cNvSpPr>
            <a:spLocks noGrp="1"/>
          </p:cNvSpPr>
          <p:nvPr>
            <p:custDataLst>
              <p:tags r:id="rId16"/>
            </p:custDataLst>
          </p:nvPr>
        </p:nvSpPr>
        <p:spPr bwMode="auto">
          <a:xfrm>
            <a:off x="4370221" y="2945440"/>
            <a:ext cx="319088" cy="2159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25" name="TextBox 124">
            <a:extLst>
              <a:ext uri="{FF2B5EF4-FFF2-40B4-BE49-F238E27FC236}">
                <a16:creationId xmlns:a16="http://schemas.microsoft.com/office/drawing/2014/main" id="{71F91979-5552-8641-AC2C-0F90C6A33D3B}"/>
              </a:ext>
            </a:extLst>
          </p:cNvPr>
          <p:cNvSpPr txBox="1"/>
          <p:nvPr/>
        </p:nvSpPr>
        <p:spPr>
          <a:xfrm>
            <a:off x="487259"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[Parameter 2],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graphicFrame>
        <p:nvGraphicFramePr>
          <p:cNvPr id="127" name="Chart 126">
            <a:extLst>
              <a:ext uri="{FF2B5EF4-FFF2-40B4-BE49-F238E27FC236}">
                <a16:creationId xmlns:a16="http://schemas.microsoft.com/office/drawing/2014/main" id="{C46E25E2-284A-554C-A757-DE162F643845}"/>
              </a:ext>
            </a:extLst>
          </p:cNvPr>
          <p:cNvGraphicFramePr/>
          <p:nvPr>
            <p:custDataLst>
              <p:tags r:id="rId17"/>
            </p:custDataLst>
            <p:extLst>
              <p:ext uri="{D42A27DB-BD31-4B8C-83A1-F6EECF244321}">
                <p14:modId xmlns:p14="http://schemas.microsoft.com/office/powerpoint/2010/main" val="4074554919"/>
              </p:ext>
            </p:extLst>
          </p:nvPr>
        </p:nvGraphicFramePr>
        <p:xfrm>
          <a:off x="7269805" y="3000412"/>
          <a:ext cx="3482975" cy="2326855"/>
        </p:xfrm>
        <a:graphic>
          <a:graphicData uri="http://schemas.openxmlformats.org/drawingml/2006/chart">
            <c:chart xmlns:c="http://schemas.openxmlformats.org/drawingml/2006/chart" xmlns:r="http://schemas.openxmlformats.org/officeDocument/2006/relationships" r:id="rId27"/>
          </a:graphicData>
        </a:graphic>
      </p:graphicFrame>
      <p:cxnSp>
        <p:nvCxnSpPr>
          <p:cNvPr id="128" name="Straight Connector 127">
            <a:extLst>
              <a:ext uri="{FF2B5EF4-FFF2-40B4-BE49-F238E27FC236}">
                <a16:creationId xmlns:a16="http://schemas.microsoft.com/office/drawing/2014/main" id="{57F1D36A-D2D1-674B-A52E-CF4B0E087A8B}"/>
              </a:ext>
            </a:extLst>
          </p:cNvPr>
          <p:cNvCxnSpPr>
            <a:cxnSpLocks/>
          </p:cNvCxnSpPr>
          <p:nvPr>
            <p:custDataLst>
              <p:tags r:id="rId18"/>
            </p:custDataLst>
          </p:nvPr>
        </p:nvCxnSpPr>
        <p:spPr bwMode="auto">
          <a:xfrm>
            <a:off x="8173428" y="3008475"/>
            <a:ext cx="1658938" cy="142875"/>
          </a:xfrm>
          <a:prstGeom prst="line">
            <a:avLst/>
          </a:prstGeom>
          <a:ln w="952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9" name="Text Placeholder 2">
            <a:extLst>
              <a:ext uri="{FF2B5EF4-FFF2-40B4-BE49-F238E27FC236}">
                <a16:creationId xmlns:a16="http://schemas.microsoft.com/office/drawing/2014/main" id="{83AA9958-A08A-704D-BD72-4E9CC83C3A93}"/>
              </a:ext>
            </a:extLst>
          </p:cNvPr>
          <p:cNvSpPr>
            <a:spLocks noGrp="1"/>
          </p:cNvSpPr>
          <p:nvPr>
            <p:custDataLst>
              <p:tags r:id="rId19"/>
            </p:custDataLst>
          </p:nvPr>
        </p:nvSpPr>
        <p:spPr bwMode="auto">
          <a:xfrm>
            <a:off x="804703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0" name="Text Placeholder 2">
            <a:extLst>
              <a:ext uri="{FF2B5EF4-FFF2-40B4-BE49-F238E27FC236}">
                <a16:creationId xmlns:a16="http://schemas.microsoft.com/office/drawing/2014/main" id="{D1C29D11-5DAD-CC47-A73E-D7A2969EF309}"/>
              </a:ext>
            </a:extLst>
          </p:cNvPr>
          <p:cNvSpPr>
            <a:spLocks noGrp="1"/>
          </p:cNvSpPr>
          <p:nvPr>
            <p:custDataLst>
              <p:tags r:id="rId20"/>
            </p:custDataLst>
          </p:nvPr>
        </p:nvSpPr>
        <p:spPr bwMode="auto">
          <a:xfrm>
            <a:off x="97059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1" name="Text Placeholder 2">
            <a:extLst>
              <a:ext uri="{FF2B5EF4-FFF2-40B4-BE49-F238E27FC236}">
                <a16:creationId xmlns:a16="http://schemas.microsoft.com/office/drawing/2014/main" id="{708BFB14-9979-E348-90EB-D3AFD3583279}"/>
              </a:ext>
            </a:extLst>
          </p:cNvPr>
          <p:cNvSpPr>
            <a:spLocks noGrp="1"/>
          </p:cNvSpPr>
          <p:nvPr>
            <p:custDataLst>
              <p:tags r:id="rId21"/>
            </p:custDataLst>
          </p:nvPr>
        </p:nvSpPr>
        <p:spPr bwMode="gray">
          <a:xfrm>
            <a:off x="8088312" y="3086424"/>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2" name="Text Placeholder 2">
            <a:extLst>
              <a:ext uri="{FF2B5EF4-FFF2-40B4-BE49-F238E27FC236}">
                <a16:creationId xmlns:a16="http://schemas.microsoft.com/office/drawing/2014/main" id="{6746EF0F-A6EA-174D-89BA-CFDEB1CFE70B}"/>
              </a:ext>
            </a:extLst>
          </p:cNvPr>
          <p:cNvSpPr>
            <a:spLocks noGrp="1"/>
          </p:cNvSpPr>
          <p:nvPr>
            <p:custDataLst>
              <p:tags r:id="rId22"/>
            </p:custDataLst>
          </p:nvPr>
        </p:nvSpPr>
        <p:spPr bwMode="gray">
          <a:xfrm>
            <a:off x="9747250" y="3229299"/>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3" name="Text Placeholder 2">
            <a:extLst>
              <a:ext uri="{FF2B5EF4-FFF2-40B4-BE49-F238E27FC236}">
                <a16:creationId xmlns:a16="http://schemas.microsoft.com/office/drawing/2014/main" id="{C9CBDAAB-1D26-B24E-93B1-6933BF36F729}"/>
              </a:ext>
            </a:extLst>
          </p:cNvPr>
          <p:cNvSpPr>
            <a:spLocks noGrp="1"/>
          </p:cNvSpPr>
          <p:nvPr>
            <p:custDataLst>
              <p:tags r:id="rId23"/>
            </p:custDataLst>
          </p:nvPr>
        </p:nvSpPr>
        <p:spPr bwMode="auto">
          <a:xfrm>
            <a:off x="8843353" y="2971962"/>
            <a:ext cx="319088" cy="2159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5" name="TextBox 134">
            <a:extLst>
              <a:ext uri="{FF2B5EF4-FFF2-40B4-BE49-F238E27FC236}">
                <a16:creationId xmlns:a16="http://schemas.microsoft.com/office/drawing/2014/main" id="{9F6A08A7-DB5B-CE40-8511-7110F1973695}"/>
              </a:ext>
            </a:extLst>
          </p:cNvPr>
          <p:cNvSpPr txBox="1"/>
          <p:nvPr/>
        </p:nvSpPr>
        <p:spPr>
          <a:xfrm>
            <a:off x="10369905" y="2952322"/>
            <a:ext cx="1106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chemeClr val="bg1">
                    <a:lumMod val="65000"/>
                  </a:schemeClr>
                </a:solidFill>
                <a:effectLst/>
                <a:uLnTx/>
                <a:uFillTx/>
                <a:latin typeface="Arial" panose="020B0604020202020204"/>
                <a:ea typeface="+mn-ea"/>
                <a:cs typeface="+mn-cs"/>
              </a:rPr>
              <a:t>% of market</a:t>
            </a:r>
          </a:p>
        </p:txBody>
      </p:sp>
      <p:sp>
        <p:nvSpPr>
          <p:cNvPr id="136" name="TextBox 135">
            <a:extLst>
              <a:ext uri="{FF2B5EF4-FFF2-40B4-BE49-F238E27FC236}">
                <a16:creationId xmlns:a16="http://schemas.microsoft.com/office/drawing/2014/main" id="{C7487B90-9282-8346-A20F-DA03C59B05AA}"/>
              </a:ext>
            </a:extLst>
          </p:cNvPr>
          <p:cNvSpPr txBox="1"/>
          <p:nvPr/>
        </p:nvSpPr>
        <p:spPr>
          <a:xfrm>
            <a:off x="10466387" y="364390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effectLst/>
                <a:uLnTx/>
                <a:uFillTx/>
                <a:latin typeface="Arial" panose="020B0604020202020204"/>
                <a:ea typeface="+mn-ea"/>
                <a:cs typeface="+mn-cs"/>
              </a:rPr>
              <a:t>~xx%</a:t>
            </a:r>
          </a:p>
        </p:txBody>
      </p:sp>
      <p:sp>
        <p:nvSpPr>
          <p:cNvPr id="137" name="TextBox 136">
            <a:extLst>
              <a:ext uri="{FF2B5EF4-FFF2-40B4-BE49-F238E27FC236}">
                <a16:creationId xmlns:a16="http://schemas.microsoft.com/office/drawing/2014/main" id="{2BF135A9-6AF7-2741-9002-90854412AA8B}"/>
              </a:ext>
            </a:extLst>
          </p:cNvPr>
          <p:cNvSpPr txBox="1"/>
          <p:nvPr/>
        </p:nvSpPr>
        <p:spPr>
          <a:xfrm>
            <a:off x="10458364" y="4565669"/>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effectLst/>
                <a:uLnTx/>
                <a:uFillTx/>
                <a:latin typeface="Arial" panose="020B0604020202020204"/>
                <a:ea typeface="+mn-ea"/>
                <a:cs typeface="+mn-cs"/>
              </a:rPr>
              <a:t>~xx%</a:t>
            </a:r>
          </a:p>
        </p:txBody>
      </p:sp>
      <p:sp>
        <p:nvSpPr>
          <p:cNvPr id="139" name="TextBox 138">
            <a:extLst>
              <a:ext uri="{FF2B5EF4-FFF2-40B4-BE49-F238E27FC236}">
                <a16:creationId xmlns:a16="http://schemas.microsoft.com/office/drawing/2014/main" id="{69204894-2161-6945-8EB8-8FEE2ADF8DD5}"/>
              </a:ext>
            </a:extLst>
          </p:cNvPr>
          <p:cNvSpPr txBox="1"/>
          <p:nvPr/>
        </p:nvSpPr>
        <p:spPr>
          <a:xfrm>
            <a:off x="6954622" y="3660305"/>
            <a:ext cx="615950" cy="25241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effectLst/>
                <a:uLnTx/>
                <a:uFillTx/>
                <a:latin typeface="Arial" panose="020B0604020202020204"/>
                <a:ea typeface="+mn-ea"/>
                <a:cs typeface="+mn-cs"/>
              </a:rPr>
              <a:t>~xx%</a:t>
            </a:r>
          </a:p>
        </p:txBody>
      </p:sp>
      <p:sp>
        <p:nvSpPr>
          <p:cNvPr id="140" name="TextBox 139">
            <a:extLst>
              <a:ext uri="{FF2B5EF4-FFF2-40B4-BE49-F238E27FC236}">
                <a16:creationId xmlns:a16="http://schemas.microsoft.com/office/drawing/2014/main" id="{DF3EDBAB-D539-1B49-8028-0042F1E8DBED}"/>
              </a:ext>
            </a:extLst>
          </p:cNvPr>
          <p:cNvSpPr txBox="1"/>
          <p:nvPr/>
        </p:nvSpPr>
        <p:spPr>
          <a:xfrm>
            <a:off x="6958327" y="465382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effectLst/>
                <a:uLnTx/>
                <a:uFillTx/>
                <a:latin typeface="Arial" panose="020B0604020202020204"/>
                <a:ea typeface="+mn-ea"/>
                <a:cs typeface="+mn-cs"/>
              </a:rPr>
              <a:t>~xx%</a:t>
            </a:r>
          </a:p>
        </p:txBody>
      </p:sp>
      <p:sp>
        <p:nvSpPr>
          <p:cNvPr id="141" name="Right Brace 140">
            <a:extLst>
              <a:ext uri="{FF2B5EF4-FFF2-40B4-BE49-F238E27FC236}">
                <a16:creationId xmlns:a16="http://schemas.microsoft.com/office/drawing/2014/main" id="{C019D1FF-1C71-994D-BFE7-E4770C9FBEB1}"/>
              </a:ext>
            </a:extLst>
          </p:cNvPr>
          <p:cNvSpPr/>
          <p:nvPr/>
        </p:nvSpPr>
        <p:spPr>
          <a:xfrm rot="10800000">
            <a:off x="7515798" y="4305670"/>
            <a:ext cx="144681" cy="950313"/>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panose="020B0604020202020204"/>
              <a:ea typeface="+mn-ea"/>
              <a:cs typeface="+mn-cs"/>
            </a:endParaRPr>
          </a:p>
        </p:txBody>
      </p:sp>
      <p:sp>
        <p:nvSpPr>
          <p:cNvPr id="142" name="Right Brace 141">
            <a:extLst>
              <a:ext uri="{FF2B5EF4-FFF2-40B4-BE49-F238E27FC236}">
                <a16:creationId xmlns:a16="http://schemas.microsoft.com/office/drawing/2014/main" id="{B418B90F-5551-E942-A7C7-AB38E8F89A24}"/>
              </a:ext>
            </a:extLst>
          </p:cNvPr>
          <p:cNvSpPr/>
          <p:nvPr/>
        </p:nvSpPr>
        <p:spPr>
          <a:xfrm rot="10800000">
            <a:off x="7516479" y="3295217"/>
            <a:ext cx="144000" cy="982588"/>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panose="020B0604020202020204"/>
              <a:ea typeface="+mn-ea"/>
              <a:cs typeface="+mn-cs"/>
            </a:endParaRPr>
          </a:p>
        </p:txBody>
      </p:sp>
      <p:sp>
        <p:nvSpPr>
          <p:cNvPr id="143" name="Right Brace 142">
            <a:extLst>
              <a:ext uri="{FF2B5EF4-FFF2-40B4-BE49-F238E27FC236}">
                <a16:creationId xmlns:a16="http://schemas.microsoft.com/office/drawing/2014/main" id="{0E799947-69F8-4048-9FF0-899A4F4CE166}"/>
              </a:ext>
            </a:extLst>
          </p:cNvPr>
          <p:cNvSpPr/>
          <p:nvPr/>
        </p:nvSpPr>
        <p:spPr>
          <a:xfrm>
            <a:off x="10372160" y="4129868"/>
            <a:ext cx="144000" cy="1125603"/>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panose="020B0604020202020204"/>
              <a:ea typeface="+mn-ea"/>
              <a:cs typeface="+mn-cs"/>
            </a:endParaRPr>
          </a:p>
        </p:txBody>
      </p:sp>
      <p:sp>
        <p:nvSpPr>
          <p:cNvPr id="144" name="Right Brace 143">
            <a:extLst>
              <a:ext uri="{FF2B5EF4-FFF2-40B4-BE49-F238E27FC236}">
                <a16:creationId xmlns:a16="http://schemas.microsoft.com/office/drawing/2014/main" id="{7710CF6E-8AF8-BE4F-B544-1BE824A2E80A}"/>
              </a:ext>
            </a:extLst>
          </p:cNvPr>
          <p:cNvSpPr/>
          <p:nvPr/>
        </p:nvSpPr>
        <p:spPr>
          <a:xfrm>
            <a:off x="10372160" y="3440888"/>
            <a:ext cx="144000" cy="660039"/>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panose="020B0604020202020204"/>
              <a:ea typeface="+mn-ea"/>
              <a:cs typeface="+mn-cs"/>
            </a:endParaRPr>
          </a:p>
        </p:txBody>
      </p:sp>
      <p:sp>
        <p:nvSpPr>
          <p:cNvPr id="145" name="TextBox 144">
            <a:extLst>
              <a:ext uri="{FF2B5EF4-FFF2-40B4-BE49-F238E27FC236}">
                <a16:creationId xmlns:a16="http://schemas.microsoft.com/office/drawing/2014/main" id="{B0097475-3552-8B4F-B820-32027CF6BAC7}"/>
              </a:ext>
            </a:extLst>
          </p:cNvPr>
          <p:cNvSpPr txBox="1"/>
          <p:nvPr/>
        </p:nvSpPr>
        <p:spPr>
          <a:xfrm>
            <a:off x="6602114" y="2952322"/>
            <a:ext cx="1106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 of market</a:t>
            </a:r>
          </a:p>
        </p:txBody>
      </p:sp>
      <p:sp>
        <p:nvSpPr>
          <p:cNvPr id="146" name="TextBox 145">
            <a:extLst>
              <a:ext uri="{FF2B5EF4-FFF2-40B4-BE49-F238E27FC236}">
                <a16:creationId xmlns:a16="http://schemas.microsoft.com/office/drawing/2014/main" id="{DB15A90C-A0BE-2740-89BF-330919B6B436}"/>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[Parameter 3, e.g. sales],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7" name="Text Placeholder 6">
            <a:extLst>
              <a:ext uri="{FF2B5EF4-FFF2-40B4-BE49-F238E27FC236}">
                <a16:creationId xmlns:a16="http://schemas.microsoft.com/office/drawing/2014/main" id="{F15FA8FF-F98B-8B8E-52C6-7207757FA15F}"/>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239F291A-A4E5-DDC9-90D7-B4E20F0B259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DF414613-E080-2D0E-3E8D-D0DA42B8303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26517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FFCE6-F6ED-0EB0-ADCD-C1F8C8AFCDD2}"/>
            </a:ext>
          </a:extLst>
        </p:cNvPr>
        <p:cNvGrpSpPr/>
        <p:nvPr/>
      </p:nvGrpSpPr>
      <p:grpSpPr>
        <a:xfrm>
          <a:off x="0" y="0"/>
          <a:ext cx="0" cy="0"/>
          <a:chOff x="0" y="0"/>
          <a:chExt cx="0" cy="0"/>
        </a:xfrm>
      </p:grpSpPr>
      <p:sp>
        <p:nvSpPr>
          <p:cNvPr id="130" name="Title 129">
            <a:extLst>
              <a:ext uri="{FF2B5EF4-FFF2-40B4-BE49-F238E27FC236}">
                <a16:creationId xmlns:a16="http://schemas.microsoft.com/office/drawing/2014/main" id="{12A473D9-8583-20FA-AD12-F12D68A845FF}"/>
              </a:ext>
            </a:extLst>
          </p:cNvPr>
          <p:cNvSpPr>
            <a:spLocks noGrp="1"/>
          </p:cNvSpPr>
          <p:nvPr>
            <p:ph type="title"/>
          </p:nvPr>
        </p:nvSpPr>
        <p:spPr/>
        <p:txBody>
          <a:bodyPr/>
          <a:lstStyle/>
          <a:p>
            <a:r>
              <a:rPr lang="en-US" dirty="0"/>
              <a:t>[Insert action title]</a:t>
            </a:r>
          </a:p>
        </p:txBody>
      </p:sp>
      <p:sp>
        <p:nvSpPr>
          <p:cNvPr id="131" name="Subtitle 130">
            <a:extLst>
              <a:ext uri="{FF2B5EF4-FFF2-40B4-BE49-F238E27FC236}">
                <a16:creationId xmlns:a16="http://schemas.microsoft.com/office/drawing/2014/main" id="{D97DC7A2-9F64-169C-ADFA-902FCE1FF0AD}"/>
              </a:ext>
            </a:extLst>
          </p:cNvPr>
          <p:cNvSpPr>
            <a:spLocks noGrp="1"/>
          </p:cNvSpPr>
          <p:nvPr>
            <p:ph type="subTitle" idx="1"/>
          </p:nvPr>
        </p:nvSpPr>
        <p:spPr/>
        <p:txBody>
          <a:bodyPr/>
          <a:lstStyle/>
          <a:p>
            <a:endParaRPr lang="en-US"/>
          </a:p>
        </p:txBody>
      </p:sp>
      <p:sp>
        <p:nvSpPr>
          <p:cNvPr id="132" name="Text Placeholder 131">
            <a:extLst>
              <a:ext uri="{FF2B5EF4-FFF2-40B4-BE49-F238E27FC236}">
                <a16:creationId xmlns:a16="http://schemas.microsoft.com/office/drawing/2014/main" id="{405E154F-713B-E1CE-F9E5-2C48DE8602BF}"/>
              </a:ext>
            </a:extLst>
          </p:cNvPr>
          <p:cNvSpPr>
            <a:spLocks noGrp="1"/>
          </p:cNvSpPr>
          <p:nvPr>
            <p:ph type="body" sz="quarter" idx="17"/>
          </p:nvPr>
        </p:nvSpPr>
        <p:spPr/>
        <p:txBody>
          <a:bodyPr/>
          <a:lstStyle/>
          <a:p>
            <a:endParaRPr lang="en-US"/>
          </a:p>
        </p:txBody>
      </p:sp>
      <p:sp>
        <p:nvSpPr>
          <p:cNvPr id="133" name="Text Placeholder 1">
            <a:extLst>
              <a:ext uri="{FF2B5EF4-FFF2-40B4-BE49-F238E27FC236}">
                <a16:creationId xmlns:a16="http://schemas.microsoft.com/office/drawing/2014/main" id="{78002AD1-7D28-E4FF-256F-2D53E845F536}"/>
              </a:ext>
            </a:extLst>
          </p:cNvPr>
          <p:cNvSpPr txBox="1">
            <a:spLocks/>
          </p:cNvSpPr>
          <p:nvPr/>
        </p:nvSpPr>
        <p:spPr>
          <a:xfrm>
            <a:off x="569555" y="1815959"/>
            <a:ext cx="3193923" cy="430887"/>
          </a:xfrm>
          <a:prstGeom prst="rect">
            <a:avLst/>
          </a:prstGeom>
        </p:spPr>
        <p:txBody>
          <a:bodyPr lIns="0" tIns="0" rIns="0" bIns="0" anchor="b">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4" name="Straight Connector 133">
            <a:extLst>
              <a:ext uri="{FF2B5EF4-FFF2-40B4-BE49-F238E27FC236}">
                <a16:creationId xmlns:a16="http://schemas.microsoft.com/office/drawing/2014/main" id="{334E5548-0BD2-9EC7-4E1B-91FAED73F3DE}"/>
              </a:ext>
            </a:extLst>
          </p:cNvPr>
          <p:cNvCxnSpPr>
            <a:cxnSpLocks/>
          </p:cNvCxnSpPr>
          <p:nvPr/>
        </p:nvCxnSpPr>
        <p:spPr>
          <a:xfrm>
            <a:off x="569555"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 Placeholder 13">
            <a:extLst>
              <a:ext uri="{FF2B5EF4-FFF2-40B4-BE49-F238E27FC236}">
                <a16:creationId xmlns:a16="http://schemas.microsoft.com/office/drawing/2014/main" id="{E9531125-4F01-F392-A4C5-F28CB7C9CC3C}"/>
              </a:ext>
            </a:extLst>
          </p:cNvPr>
          <p:cNvSpPr txBox="1">
            <a:spLocks/>
          </p:cNvSpPr>
          <p:nvPr/>
        </p:nvSpPr>
        <p:spPr>
          <a:xfrm>
            <a:off x="8443341" y="1815959"/>
            <a:ext cx="3193923" cy="430887"/>
          </a:xfrm>
          <a:prstGeom prst="rect">
            <a:avLst/>
          </a:prstGeom>
        </p:spPr>
        <p:txBody>
          <a:bodyPr lIns="0" tIns="0" rIns="0" bIns="0" anchor="b">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6" name="Straight Connector 135">
            <a:extLst>
              <a:ext uri="{FF2B5EF4-FFF2-40B4-BE49-F238E27FC236}">
                <a16:creationId xmlns:a16="http://schemas.microsoft.com/office/drawing/2014/main" id="{096503CB-32F9-6B46-A251-8A3DE45A3CAD}"/>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 Placeholder 11">
            <a:extLst>
              <a:ext uri="{FF2B5EF4-FFF2-40B4-BE49-F238E27FC236}">
                <a16:creationId xmlns:a16="http://schemas.microsoft.com/office/drawing/2014/main" id="{43BA4283-CC51-65D7-74CE-2E895E622D39}"/>
              </a:ext>
            </a:extLst>
          </p:cNvPr>
          <p:cNvSpPr txBox="1">
            <a:spLocks/>
          </p:cNvSpPr>
          <p:nvPr/>
        </p:nvSpPr>
        <p:spPr>
          <a:xfrm>
            <a:off x="4506447" y="1815959"/>
            <a:ext cx="3193923" cy="430887"/>
          </a:xfrm>
          <a:prstGeom prst="rect">
            <a:avLst/>
          </a:prstGeom>
        </p:spPr>
        <p:txBody>
          <a:bodyPr lIns="0" tIns="0" rIns="0" bIns="0" anchor="b">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8" name="Straight Connector 137">
            <a:extLst>
              <a:ext uri="{FF2B5EF4-FFF2-40B4-BE49-F238E27FC236}">
                <a16:creationId xmlns:a16="http://schemas.microsoft.com/office/drawing/2014/main" id="{DF43ABB0-C164-2270-8A5A-2DBF207B1019}"/>
              </a:ext>
            </a:extLst>
          </p:cNvPr>
          <p:cNvCxnSpPr>
            <a:cxnSpLocks/>
          </p:cNvCxnSpPr>
          <p:nvPr/>
        </p:nvCxnSpPr>
        <p:spPr>
          <a:xfrm>
            <a:off x="4506447"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37598BA-C5C1-AF96-C372-E6C47088E861}"/>
              </a:ext>
            </a:extLst>
          </p:cNvPr>
          <p:cNvCxnSpPr>
            <a:cxnSpLocks/>
          </p:cNvCxnSpPr>
          <p:nvPr/>
        </p:nvCxnSpPr>
        <p:spPr>
          <a:xfrm>
            <a:off x="8071854"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035EA3E-D360-1057-FA4E-9734ECD741A1}"/>
              </a:ext>
            </a:extLst>
          </p:cNvPr>
          <p:cNvCxnSpPr>
            <a:cxnSpLocks/>
          </p:cNvCxnSpPr>
          <p:nvPr/>
        </p:nvCxnSpPr>
        <p:spPr>
          <a:xfrm>
            <a:off x="4134962"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C8D6921-2F60-A438-D187-C904E0A236DF}"/>
              </a:ext>
            </a:extLst>
          </p:cNvPr>
          <p:cNvSpPr txBox="1"/>
          <p:nvPr/>
        </p:nvSpPr>
        <p:spPr>
          <a:xfrm>
            <a:off x="554736" y="2403553"/>
            <a:ext cx="1988075" cy="369332"/>
          </a:xfrm>
          <a:prstGeom prst="rect">
            <a:avLst/>
          </a:prstGeom>
          <a:noFill/>
        </p:spPr>
        <p:txBody>
          <a:bodyPr wrap="square" lIns="0" tIns="0" rIns="0" bIns="0" rtlCol="0">
            <a:spAutoFit/>
          </a:bodyPr>
          <a:lstStyle/>
          <a:p>
            <a:r>
              <a:rPr lang="en-US" sz="1200" b="1" dirty="0"/>
              <a:t>[Data],</a:t>
            </a:r>
            <a:br>
              <a:rPr lang="en-US" sz="1200" b="1" dirty="0"/>
            </a:br>
            <a:r>
              <a:rPr lang="en-US" sz="1200" dirty="0">
                <a:solidFill>
                  <a:schemeClr val="bg1">
                    <a:lumMod val="65000"/>
                  </a:schemeClr>
                </a:solidFill>
              </a:rPr>
              <a:t>[Unit]</a:t>
            </a:r>
          </a:p>
        </p:txBody>
      </p:sp>
      <p:graphicFrame>
        <p:nvGraphicFramePr>
          <p:cNvPr id="6" name="Chart 5">
            <a:extLst>
              <a:ext uri="{FF2B5EF4-FFF2-40B4-BE49-F238E27FC236}">
                <a16:creationId xmlns:a16="http://schemas.microsoft.com/office/drawing/2014/main" id="{44DCB4CE-99A9-1D43-9BB7-BA7D51E1B4AF}"/>
              </a:ext>
            </a:extLst>
          </p:cNvPr>
          <p:cNvGraphicFramePr/>
          <p:nvPr>
            <p:extLst>
              <p:ext uri="{D42A27DB-BD31-4B8C-83A1-F6EECF244321}">
                <p14:modId xmlns:p14="http://schemas.microsoft.com/office/powerpoint/2010/main" val="3472601956"/>
              </p:ext>
            </p:extLst>
          </p:nvPr>
        </p:nvGraphicFramePr>
        <p:xfrm>
          <a:off x="554736" y="2870575"/>
          <a:ext cx="3287338" cy="3339825"/>
        </p:xfrm>
        <a:graphic>
          <a:graphicData uri="http://schemas.openxmlformats.org/drawingml/2006/chart">
            <c:chart xmlns:c="http://schemas.openxmlformats.org/drawingml/2006/chart" xmlns:r="http://schemas.openxmlformats.org/officeDocument/2006/relationships" r:id="rId2"/>
          </a:graphicData>
        </a:graphic>
      </p:graphicFrame>
      <p:sp>
        <p:nvSpPr>
          <p:cNvPr id="8" name="object 68">
            <a:extLst>
              <a:ext uri="{FF2B5EF4-FFF2-40B4-BE49-F238E27FC236}">
                <a16:creationId xmlns:a16="http://schemas.microsoft.com/office/drawing/2014/main" id="{7AD8E611-237A-B1D5-CF55-803FD8A03D0B}"/>
              </a:ext>
            </a:extLst>
          </p:cNvPr>
          <p:cNvSpPr/>
          <p:nvPr/>
        </p:nvSpPr>
        <p:spPr>
          <a:xfrm>
            <a:off x="3594444" y="3822316"/>
            <a:ext cx="268605" cy="0"/>
          </a:xfrm>
          <a:custGeom>
            <a:avLst/>
            <a:gdLst/>
            <a:ahLst/>
            <a:cxnLst/>
            <a:rect l="l" t="t" r="r" b="b"/>
            <a:pathLst>
              <a:path w="268605">
                <a:moveTo>
                  <a:pt x="0" y="0"/>
                </a:moveTo>
                <a:lnTo>
                  <a:pt x="268224" y="0"/>
                </a:lnTo>
              </a:path>
            </a:pathLst>
          </a:custGeom>
          <a:ln w="6350">
            <a:solidFill>
              <a:srgbClr val="808080"/>
            </a:solidFill>
            <a:prstDash val="dash"/>
          </a:ln>
        </p:spPr>
        <p:txBody>
          <a:bodyPr wrap="square" lIns="0" tIns="0" rIns="0" bIns="0" rtlCol="0"/>
          <a:lstStyle/>
          <a:p>
            <a:endParaRPr/>
          </a:p>
        </p:txBody>
      </p:sp>
      <p:sp>
        <p:nvSpPr>
          <p:cNvPr id="11" name="TextBox 10">
            <a:extLst>
              <a:ext uri="{FF2B5EF4-FFF2-40B4-BE49-F238E27FC236}">
                <a16:creationId xmlns:a16="http://schemas.microsoft.com/office/drawing/2014/main" id="{86B433E7-2552-5DDE-6A85-7ED74DB4B6D1}"/>
              </a:ext>
            </a:extLst>
          </p:cNvPr>
          <p:cNvSpPr txBox="1"/>
          <p:nvPr/>
        </p:nvSpPr>
        <p:spPr>
          <a:xfrm>
            <a:off x="4506447" y="2403553"/>
            <a:ext cx="1988075" cy="369332"/>
          </a:xfrm>
          <a:prstGeom prst="rect">
            <a:avLst/>
          </a:prstGeom>
          <a:noFill/>
        </p:spPr>
        <p:txBody>
          <a:bodyPr wrap="square" lIns="0" tIns="0" rIns="0" bIns="0" rtlCol="0">
            <a:spAutoFit/>
          </a:bodyPr>
          <a:lstStyle/>
          <a:p>
            <a:r>
              <a:rPr lang="en-US" sz="1200" b="1" dirty="0"/>
              <a:t>[Data],</a:t>
            </a:r>
            <a:br>
              <a:rPr lang="en-US" sz="1200" b="1" dirty="0"/>
            </a:br>
            <a:r>
              <a:rPr lang="en-US" sz="1200" dirty="0">
                <a:solidFill>
                  <a:schemeClr val="bg1">
                    <a:lumMod val="65000"/>
                  </a:schemeClr>
                </a:solidFill>
              </a:rPr>
              <a:t>[Unit]</a:t>
            </a:r>
          </a:p>
        </p:txBody>
      </p:sp>
      <p:sp>
        <p:nvSpPr>
          <p:cNvPr id="12" name="TextBox 11">
            <a:extLst>
              <a:ext uri="{FF2B5EF4-FFF2-40B4-BE49-F238E27FC236}">
                <a16:creationId xmlns:a16="http://schemas.microsoft.com/office/drawing/2014/main" id="{61533995-21A2-30E5-177C-3DD96CA4A0F1}"/>
              </a:ext>
            </a:extLst>
          </p:cNvPr>
          <p:cNvSpPr txBox="1"/>
          <p:nvPr/>
        </p:nvSpPr>
        <p:spPr>
          <a:xfrm>
            <a:off x="8443342" y="2403553"/>
            <a:ext cx="1988075" cy="369332"/>
          </a:xfrm>
          <a:prstGeom prst="rect">
            <a:avLst/>
          </a:prstGeom>
          <a:noFill/>
        </p:spPr>
        <p:txBody>
          <a:bodyPr wrap="square" lIns="0" tIns="0" rIns="0" bIns="0" rtlCol="0">
            <a:spAutoFit/>
          </a:bodyPr>
          <a:lstStyle/>
          <a:p>
            <a:r>
              <a:rPr lang="en-US" sz="1200" b="1" dirty="0"/>
              <a:t>[Data],</a:t>
            </a:r>
            <a:br>
              <a:rPr lang="en-US" sz="1200" b="1" dirty="0"/>
            </a:br>
            <a:r>
              <a:rPr lang="en-US" sz="1200" dirty="0">
                <a:solidFill>
                  <a:schemeClr val="bg1">
                    <a:lumMod val="65000"/>
                  </a:schemeClr>
                </a:solidFill>
              </a:rPr>
              <a:t>[Unit]</a:t>
            </a:r>
          </a:p>
        </p:txBody>
      </p:sp>
      <p:graphicFrame>
        <p:nvGraphicFramePr>
          <p:cNvPr id="13" name="Chart 12">
            <a:extLst>
              <a:ext uri="{FF2B5EF4-FFF2-40B4-BE49-F238E27FC236}">
                <a16:creationId xmlns:a16="http://schemas.microsoft.com/office/drawing/2014/main" id="{DCD7D74C-759D-D7EE-D703-CCC2C90FE92C}"/>
              </a:ext>
            </a:extLst>
          </p:cNvPr>
          <p:cNvGraphicFramePr/>
          <p:nvPr>
            <p:extLst>
              <p:ext uri="{D42A27DB-BD31-4B8C-83A1-F6EECF244321}">
                <p14:modId xmlns:p14="http://schemas.microsoft.com/office/powerpoint/2010/main" val="1043272373"/>
              </p:ext>
            </p:extLst>
          </p:nvPr>
        </p:nvGraphicFramePr>
        <p:xfrm>
          <a:off x="4506447" y="2870575"/>
          <a:ext cx="3287338" cy="33398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 name="Chart 51">
            <a:extLst>
              <a:ext uri="{FF2B5EF4-FFF2-40B4-BE49-F238E27FC236}">
                <a16:creationId xmlns:a16="http://schemas.microsoft.com/office/drawing/2014/main" id="{2D936209-B4FB-34B1-B706-37F98F99C555}"/>
              </a:ext>
            </a:extLst>
          </p:cNvPr>
          <p:cNvGraphicFramePr/>
          <p:nvPr>
            <p:extLst>
              <p:ext uri="{D42A27DB-BD31-4B8C-83A1-F6EECF244321}">
                <p14:modId xmlns:p14="http://schemas.microsoft.com/office/powerpoint/2010/main" val="1602104499"/>
              </p:ext>
            </p:extLst>
          </p:nvPr>
        </p:nvGraphicFramePr>
        <p:xfrm>
          <a:off x="8443342" y="2870575"/>
          <a:ext cx="3287338" cy="3339825"/>
        </p:xfrm>
        <a:graphic>
          <a:graphicData uri="http://schemas.openxmlformats.org/drawingml/2006/chart">
            <c:chart xmlns:c="http://schemas.openxmlformats.org/drawingml/2006/chart" xmlns:r="http://schemas.openxmlformats.org/officeDocument/2006/relationships" r:id="rId4"/>
          </a:graphicData>
        </a:graphic>
      </p:graphicFrame>
      <p:cxnSp>
        <p:nvCxnSpPr>
          <p:cNvPr id="81" name="Straight Arrow Connector 80">
            <a:extLst>
              <a:ext uri="{FF2B5EF4-FFF2-40B4-BE49-F238E27FC236}">
                <a16:creationId xmlns:a16="http://schemas.microsoft.com/office/drawing/2014/main" id="{92B42D9A-C819-5112-85B7-18F9CF7DBF3B}"/>
              </a:ext>
            </a:extLst>
          </p:cNvPr>
          <p:cNvCxnSpPr/>
          <p:nvPr/>
        </p:nvCxnSpPr>
        <p:spPr>
          <a:xfrm flipV="1">
            <a:off x="8945671" y="3162916"/>
            <a:ext cx="2567836" cy="356803"/>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8C1F1C2A-91C5-ED6A-FF8A-C96E448DF52E}"/>
              </a:ext>
            </a:extLst>
          </p:cNvPr>
          <p:cNvSpPr/>
          <p:nvPr/>
        </p:nvSpPr>
        <p:spPr>
          <a:xfrm>
            <a:off x="9874469" y="3177695"/>
            <a:ext cx="587156" cy="358234"/>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+2%</a:t>
            </a:r>
          </a:p>
        </p:txBody>
      </p:sp>
      <p:cxnSp>
        <p:nvCxnSpPr>
          <p:cNvPr id="83" name="Straight Arrow Connector 82">
            <a:extLst>
              <a:ext uri="{FF2B5EF4-FFF2-40B4-BE49-F238E27FC236}">
                <a16:creationId xmlns:a16="http://schemas.microsoft.com/office/drawing/2014/main" id="{5B66C302-B984-D198-AD21-E7201E43671B}"/>
              </a:ext>
            </a:extLst>
          </p:cNvPr>
          <p:cNvCxnSpPr>
            <a:cxnSpLocks/>
          </p:cNvCxnSpPr>
          <p:nvPr/>
        </p:nvCxnSpPr>
        <p:spPr>
          <a:xfrm>
            <a:off x="8945671" y="4446645"/>
            <a:ext cx="2478066" cy="248118"/>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C83101FE-BEAB-F094-FA4B-2688EF0BB14E}"/>
              </a:ext>
            </a:extLst>
          </p:cNvPr>
          <p:cNvSpPr/>
          <p:nvPr/>
        </p:nvSpPr>
        <p:spPr>
          <a:xfrm>
            <a:off x="9874469" y="4392720"/>
            <a:ext cx="587156" cy="358234"/>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-11%</a:t>
            </a:r>
          </a:p>
        </p:txBody>
      </p:sp>
      <p:sp>
        <p:nvSpPr>
          <p:cNvPr id="127" name="Oval 126">
            <a:extLst>
              <a:ext uri="{FF2B5EF4-FFF2-40B4-BE49-F238E27FC236}">
                <a16:creationId xmlns:a16="http://schemas.microsoft.com/office/drawing/2014/main" id="{7B9D1AF7-A56D-B8C9-2114-0D512789E327}"/>
              </a:ext>
            </a:extLst>
          </p:cNvPr>
          <p:cNvSpPr/>
          <p:nvPr/>
        </p:nvSpPr>
        <p:spPr>
          <a:xfrm>
            <a:off x="11038917" y="2422824"/>
            <a:ext cx="587156" cy="358234"/>
          </a:xfrm>
          <a:prstGeom prst="ellipse">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CAGR</a:t>
            </a:r>
          </a:p>
        </p:txBody>
      </p:sp>
      <p:cxnSp>
        <p:nvCxnSpPr>
          <p:cNvPr id="5" name="Elbow Connector 4">
            <a:extLst>
              <a:ext uri="{FF2B5EF4-FFF2-40B4-BE49-F238E27FC236}">
                <a16:creationId xmlns:a16="http://schemas.microsoft.com/office/drawing/2014/main" id="{764B69FE-D6D2-AC0F-6731-508F48818F80}"/>
              </a:ext>
            </a:extLst>
          </p:cNvPr>
          <p:cNvCxnSpPr>
            <a:cxnSpLocks/>
          </p:cNvCxnSpPr>
          <p:nvPr/>
        </p:nvCxnSpPr>
        <p:spPr>
          <a:xfrm>
            <a:off x="1694066" y="3182820"/>
            <a:ext cx="1440538" cy="639496"/>
          </a:xfrm>
          <a:prstGeom prst="bentConnector3">
            <a:avLst>
              <a:gd name="adj1" fmla="val 99927"/>
            </a:avLst>
          </a:prstGeom>
          <a:ln w="9525"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4D846A2-BC88-E3E5-A62D-C77851BBCF8D}"/>
              </a:ext>
            </a:extLst>
          </p:cNvPr>
          <p:cNvSpPr/>
          <p:nvPr/>
        </p:nvSpPr>
        <p:spPr>
          <a:xfrm>
            <a:off x="2796075" y="3314728"/>
            <a:ext cx="674264" cy="252319"/>
          </a:xfrm>
          <a:prstGeom prst="ellipse">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-25%</a:t>
            </a:r>
          </a:p>
        </p:txBody>
      </p:sp>
      <p:sp>
        <p:nvSpPr>
          <p:cNvPr id="23" name="Google Shape;507;p14">
            <a:extLst>
              <a:ext uri="{FF2B5EF4-FFF2-40B4-BE49-F238E27FC236}">
                <a16:creationId xmlns:a16="http://schemas.microsoft.com/office/drawing/2014/main" id="{EDEC2FE6-E72A-97BB-ED56-E23467FA143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4" name="Google Shape;538;p14">
            <a:extLst>
              <a:ext uri="{FF2B5EF4-FFF2-40B4-BE49-F238E27FC236}">
                <a16:creationId xmlns:a16="http://schemas.microsoft.com/office/drawing/2014/main" id="{D30FAEFD-3596-6418-317B-A5F2FBDBB5F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131718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6C57A-8665-EAD8-9465-D65D66350FF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D19FD2B-F152-8213-96FE-3538A822A00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2CE25E6-EB3A-9779-E224-248885C78A1B}"/>
              </a:ext>
            </a:extLst>
          </p:cNvPr>
          <p:cNvSpPr>
            <a:spLocks noGrp="1"/>
          </p:cNvSpPr>
          <p:nvPr>
            <p:ph type="body" sz="quarter" idx="17"/>
          </p:nvPr>
        </p:nvSpPr>
        <p:spPr/>
        <p:txBody>
          <a:bodyPr/>
          <a:lstStyle/>
          <a:p>
            <a:endParaRPr lang="en-US"/>
          </a:p>
        </p:txBody>
      </p:sp>
      <p:cxnSp>
        <p:nvCxnSpPr>
          <p:cNvPr id="24" name="Google Shape;257;p36">
            <a:extLst>
              <a:ext uri="{FF2B5EF4-FFF2-40B4-BE49-F238E27FC236}">
                <a16:creationId xmlns:a16="http://schemas.microsoft.com/office/drawing/2014/main" id="{0B428C19-7FE0-9400-2A31-EAA1B0F77EBE}"/>
              </a:ext>
            </a:extLst>
          </p:cNvPr>
          <p:cNvCxnSpPr>
            <a:cxnSpLocks/>
          </p:cNvCxnSpPr>
          <p:nvPr/>
        </p:nvCxnSpPr>
        <p:spPr>
          <a:xfrm>
            <a:off x="6260099" y="2468764"/>
            <a:ext cx="2523028" cy="0"/>
          </a:xfrm>
          <a:prstGeom prst="straightConnector1">
            <a:avLst/>
          </a:prstGeom>
          <a:noFill/>
          <a:ln w="15875" cap="flat" cmpd="sng">
            <a:solidFill>
              <a:srgbClr val="000000"/>
            </a:solidFill>
            <a:prstDash val="solid"/>
            <a:round/>
            <a:headEnd type="none" w="sm" len="sm"/>
            <a:tailEnd type="none" w="sm" len="sm"/>
          </a:ln>
        </p:spPr>
      </p:cxnSp>
      <p:cxnSp>
        <p:nvCxnSpPr>
          <p:cNvPr id="167" name="Google Shape;259;p36">
            <a:extLst>
              <a:ext uri="{FF2B5EF4-FFF2-40B4-BE49-F238E27FC236}">
                <a16:creationId xmlns:a16="http://schemas.microsoft.com/office/drawing/2014/main" id="{CEA6E5CE-6ADD-B15F-E4E3-54EA2308A83F}"/>
              </a:ext>
            </a:extLst>
          </p:cNvPr>
          <p:cNvCxnSpPr>
            <a:cxnSpLocks/>
          </p:cNvCxnSpPr>
          <p:nvPr/>
        </p:nvCxnSpPr>
        <p:spPr>
          <a:xfrm>
            <a:off x="552995" y="2468764"/>
            <a:ext cx="2523028" cy="0"/>
          </a:xfrm>
          <a:prstGeom prst="straightConnector1">
            <a:avLst/>
          </a:prstGeom>
          <a:noFill/>
          <a:ln w="15875" cap="flat" cmpd="sng">
            <a:solidFill>
              <a:srgbClr val="000000"/>
            </a:solidFill>
            <a:prstDash val="solid"/>
            <a:round/>
            <a:headEnd type="none" w="sm" len="sm"/>
            <a:tailEnd type="none" w="sm" len="sm"/>
          </a:ln>
        </p:spPr>
      </p:cxnSp>
      <p:cxnSp>
        <p:nvCxnSpPr>
          <p:cNvPr id="170" name="Google Shape;260;p36">
            <a:extLst>
              <a:ext uri="{FF2B5EF4-FFF2-40B4-BE49-F238E27FC236}">
                <a16:creationId xmlns:a16="http://schemas.microsoft.com/office/drawing/2014/main" id="{4A87CD6B-76E3-C524-36D2-6AF521F6FB46}"/>
              </a:ext>
            </a:extLst>
          </p:cNvPr>
          <p:cNvCxnSpPr>
            <a:cxnSpLocks/>
          </p:cNvCxnSpPr>
          <p:nvPr/>
        </p:nvCxnSpPr>
        <p:spPr>
          <a:xfrm>
            <a:off x="3406547" y="2468764"/>
            <a:ext cx="2523028" cy="0"/>
          </a:xfrm>
          <a:prstGeom prst="straightConnector1">
            <a:avLst/>
          </a:prstGeom>
          <a:noFill/>
          <a:ln w="15875" cap="flat" cmpd="sng">
            <a:solidFill>
              <a:srgbClr val="000000"/>
            </a:solidFill>
            <a:prstDash val="solid"/>
            <a:round/>
            <a:headEnd type="none" w="sm" len="sm"/>
            <a:tailEnd type="none" w="sm" len="sm"/>
          </a:ln>
        </p:spPr>
      </p:cxnSp>
      <p:cxnSp>
        <p:nvCxnSpPr>
          <p:cNvPr id="171" name="Google Shape;261;p36">
            <a:extLst>
              <a:ext uri="{FF2B5EF4-FFF2-40B4-BE49-F238E27FC236}">
                <a16:creationId xmlns:a16="http://schemas.microsoft.com/office/drawing/2014/main" id="{8EDB869B-0C9D-B123-84CD-49A6BFEDB1FB}"/>
              </a:ext>
            </a:extLst>
          </p:cNvPr>
          <p:cNvCxnSpPr>
            <a:cxnSpLocks/>
          </p:cNvCxnSpPr>
          <p:nvPr/>
        </p:nvCxnSpPr>
        <p:spPr>
          <a:xfrm>
            <a:off x="9113651" y="2468764"/>
            <a:ext cx="2523028" cy="0"/>
          </a:xfrm>
          <a:prstGeom prst="straightConnector1">
            <a:avLst/>
          </a:prstGeom>
          <a:noFill/>
          <a:ln w="15875" cap="flat" cmpd="sng">
            <a:solidFill>
              <a:srgbClr val="000000"/>
            </a:solidFill>
            <a:prstDash val="solid"/>
            <a:round/>
            <a:headEnd type="none" w="sm" len="sm"/>
            <a:tailEnd type="none" w="sm" len="sm"/>
          </a:ln>
        </p:spPr>
      </p:cxnSp>
      <p:sp>
        <p:nvSpPr>
          <p:cNvPr id="174" name="Google Shape;253;p36">
            <a:extLst>
              <a:ext uri="{FF2B5EF4-FFF2-40B4-BE49-F238E27FC236}">
                <a16:creationId xmlns:a16="http://schemas.microsoft.com/office/drawing/2014/main" id="{34C79430-279A-CE1C-591D-71EC7ABEC634}"/>
              </a:ext>
            </a:extLst>
          </p:cNvPr>
          <p:cNvSpPr txBox="1"/>
          <p:nvPr/>
        </p:nvSpPr>
        <p:spPr>
          <a:xfrm>
            <a:off x="552995" y="2021644"/>
            <a:ext cx="2523028" cy="369332"/>
          </a:xfrm>
          <a:prstGeom prst="rect">
            <a:avLst/>
          </a:prstGeom>
          <a:noFill/>
          <a:ln>
            <a:noFill/>
          </a:ln>
        </p:spPr>
        <p:txBody>
          <a:bodyPr spcFirstLastPara="1" wrap="square" lIns="0" tIns="0" rIns="0" bIns="0" anchor="b" anchorCtr="0">
            <a:spAutoFit/>
          </a:bodyPr>
          <a:lstStyle/>
          <a:p>
            <a:r>
              <a:rPr lang="en-US" sz="1200" b="1" dirty="0"/>
              <a:t>[Insert main conclusion/ takeaway from graph]</a:t>
            </a:r>
          </a:p>
        </p:txBody>
      </p:sp>
      <p:sp>
        <p:nvSpPr>
          <p:cNvPr id="175" name="Google Shape;255;p36">
            <a:extLst>
              <a:ext uri="{FF2B5EF4-FFF2-40B4-BE49-F238E27FC236}">
                <a16:creationId xmlns:a16="http://schemas.microsoft.com/office/drawing/2014/main" id="{A1038141-C342-29BB-373A-9D943BFA7C5B}"/>
              </a:ext>
            </a:extLst>
          </p:cNvPr>
          <p:cNvSpPr txBox="1"/>
          <p:nvPr/>
        </p:nvSpPr>
        <p:spPr>
          <a:xfrm>
            <a:off x="3406547" y="2021644"/>
            <a:ext cx="2523028" cy="369332"/>
          </a:xfrm>
          <a:prstGeom prst="rect">
            <a:avLst/>
          </a:prstGeom>
          <a:noFill/>
          <a:ln>
            <a:noFill/>
          </a:ln>
        </p:spPr>
        <p:txBody>
          <a:bodyPr spcFirstLastPara="1" wrap="square" lIns="0" tIns="0" rIns="0" bIns="0" anchor="b" anchorCtr="0">
            <a:spAutoFit/>
          </a:bodyPr>
          <a:lstStyle/>
          <a:p>
            <a:r>
              <a:rPr lang="en-US" sz="1200" b="1" dirty="0"/>
              <a:t>[Insert main conclusion/ takeaway from graph]</a:t>
            </a:r>
          </a:p>
        </p:txBody>
      </p:sp>
      <p:sp>
        <p:nvSpPr>
          <p:cNvPr id="176" name="Google Shape;258;p36">
            <a:extLst>
              <a:ext uri="{FF2B5EF4-FFF2-40B4-BE49-F238E27FC236}">
                <a16:creationId xmlns:a16="http://schemas.microsoft.com/office/drawing/2014/main" id="{D19FF358-A255-694C-8027-0B6D33639212}"/>
              </a:ext>
            </a:extLst>
          </p:cNvPr>
          <p:cNvSpPr txBox="1"/>
          <p:nvPr/>
        </p:nvSpPr>
        <p:spPr>
          <a:xfrm>
            <a:off x="6260099" y="2021644"/>
            <a:ext cx="2523028" cy="369332"/>
          </a:xfrm>
          <a:prstGeom prst="rect">
            <a:avLst/>
          </a:prstGeom>
          <a:noFill/>
          <a:ln>
            <a:noFill/>
          </a:ln>
        </p:spPr>
        <p:txBody>
          <a:bodyPr spcFirstLastPara="1" wrap="square" lIns="0" tIns="0" rIns="0" bIns="0" anchor="b" anchorCtr="0">
            <a:spAutoFit/>
          </a:bodyPr>
          <a:lstStyle/>
          <a:p>
            <a:r>
              <a:rPr lang="en-US" sz="1200" b="1" dirty="0"/>
              <a:t>[Insert main conclusion/ takeaway from graph]</a:t>
            </a:r>
          </a:p>
        </p:txBody>
      </p:sp>
      <p:sp>
        <p:nvSpPr>
          <p:cNvPr id="177" name="Google Shape;265;p36">
            <a:extLst>
              <a:ext uri="{FF2B5EF4-FFF2-40B4-BE49-F238E27FC236}">
                <a16:creationId xmlns:a16="http://schemas.microsoft.com/office/drawing/2014/main" id="{AB6F24F1-18F4-43B3-3806-30B60D8F1BA1}"/>
              </a:ext>
            </a:extLst>
          </p:cNvPr>
          <p:cNvSpPr txBox="1"/>
          <p:nvPr/>
        </p:nvSpPr>
        <p:spPr>
          <a:xfrm>
            <a:off x="9113652" y="2021644"/>
            <a:ext cx="2523028" cy="369332"/>
          </a:xfrm>
          <a:prstGeom prst="rect">
            <a:avLst/>
          </a:prstGeom>
          <a:noFill/>
          <a:ln>
            <a:noFill/>
          </a:ln>
        </p:spPr>
        <p:txBody>
          <a:bodyPr spcFirstLastPara="1" wrap="square" lIns="0" tIns="0" rIns="0" bIns="0" anchor="b" anchorCtr="0">
            <a:spAutoFit/>
          </a:bodyPr>
          <a:lstStyle/>
          <a:p>
            <a:r>
              <a:rPr lang="en-US" sz="1200" b="1" dirty="0"/>
              <a:t>[Insert main conclusion/ takeaway from graph]</a:t>
            </a:r>
          </a:p>
        </p:txBody>
      </p:sp>
      <p:sp>
        <p:nvSpPr>
          <p:cNvPr id="178" name="object 16">
            <a:extLst>
              <a:ext uri="{FF2B5EF4-FFF2-40B4-BE49-F238E27FC236}">
                <a16:creationId xmlns:a16="http://schemas.microsoft.com/office/drawing/2014/main" id="{91D8E17F-0E49-1016-1BF6-024829F34C8F}"/>
              </a:ext>
            </a:extLst>
          </p:cNvPr>
          <p:cNvSpPr txBox="1"/>
          <p:nvPr/>
        </p:nvSpPr>
        <p:spPr>
          <a:xfrm>
            <a:off x="552995" y="5441853"/>
            <a:ext cx="2523028" cy="461665"/>
          </a:xfrm>
          <a:prstGeom prst="rect">
            <a:avLst/>
          </a:prstGeom>
        </p:spPr>
        <p:txBody>
          <a:bodyPr vert="horz" wrap="square" lIns="0" tIns="0" rIns="0" bIns="0" rtlCol="0">
            <a:spAutoFit/>
          </a:bodyPr>
          <a:lstStyle/>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p:txBody>
      </p:sp>
      <p:sp>
        <p:nvSpPr>
          <p:cNvPr id="179" name="object 16">
            <a:extLst>
              <a:ext uri="{FF2B5EF4-FFF2-40B4-BE49-F238E27FC236}">
                <a16:creationId xmlns:a16="http://schemas.microsoft.com/office/drawing/2014/main" id="{F4C35C74-6E7A-504F-38AF-226AB5FD3722}"/>
              </a:ext>
            </a:extLst>
          </p:cNvPr>
          <p:cNvSpPr txBox="1"/>
          <p:nvPr/>
        </p:nvSpPr>
        <p:spPr>
          <a:xfrm>
            <a:off x="3406547" y="5441853"/>
            <a:ext cx="2523028" cy="461665"/>
          </a:xfrm>
          <a:prstGeom prst="rect">
            <a:avLst/>
          </a:prstGeom>
        </p:spPr>
        <p:txBody>
          <a:bodyPr vert="horz" wrap="square" lIns="0" tIns="0" rIns="0" bIns="0" rtlCol="0">
            <a:spAutoFit/>
          </a:bodyPr>
          <a:lstStyle/>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p:txBody>
      </p:sp>
      <p:sp>
        <p:nvSpPr>
          <p:cNvPr id="180" name="object 16">
            <a:extLst>
              <a:ext uri="{FF2B5EF4-FFF2-40B4-BE49-F238E27FC236}">
                <a16:creationId xmlns:a16="http://schemas.microsoft.com/office/drawing/2014/main" id="{2BCE96E3-2C2E-EBE8-3BA2-6BB7A7BCD062}"/>
              </a:ext>
            </a:extLst>
          </p:cNvPr>
          <p:cNvSpPr txBox="1"/>
          <p:nvPr/>
        </p:nvSpPr>
        <p:spPr>
          <a:xfrm>
            <a:off x="6260099" y="5441853"/>
            <a:ext cx="2523028" cy="461665"/>
          </a:xfrm>
          <a:prstGeom prst="rect">
            <a:avLst/>
          </a:prstGeom>
        </p:spPr>
        <p:txBody>
          <a:bodyPr vert="horz" wrap="square" lIns="0" tIns="0" rIns="0" bIns="0" rtlCol="0">
            <a:spAutoFit/>
          </a:bodyPr>
          <a:lstStyle/>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p:txBody>
      </p:sp>
      <p:sp>
        <p:nvSpPr>
          <p:cNvPr id="181" name="object 16">
            <a:extLst>
              <a:ext uri="{FF2B5EF4-FFF2-40B4-BE49-F238E27FC236}">
                <a16:creationId xmlns:a16="http://schemas.microsoft.com/office/drawing/2014/main" id="{27E30F6C-C306-5307-6F27-BFC38533EB8C}"/>
              </a:ext>
            </a:extLst>
          </p:cNvPr>
          <p:cNvSpPr txBox="1"/>
          <p:nvPr/>
        </p:nvSpPr>
        <p:spPr>
          <a:xfrm>
            <a:off x="9113652" y="5441853"/>
            <a:ext cx="2523028" cy="461665"/>
          </a:xfrm>
          <a:prstGeom prst="rect">
            <a:avLst/>
          </a:prstGeom>
        </p:spPr>
        <p:txBody>
          <a:bodyPr vert="horz" wrap="square" lIns="0" tIns="0" rIns="0" bIns="0" rtlCol="0">
            <a:spAutoFit/>
          </a:bodyPr>
          <a:lstStyle/>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p:txBody>
      </p:sp>
      <p:sp>
        <p:nvSpPr>
          <p:cNvPr id="183" name="TextBox 182">
            <a:extLst>
              <a:ext uri="{FF2B5EF4-FFF2-40B4-BE49-F238E27FC236}">
                <a16:creationId xmlns:a16="http://schemas.microsoft.com/office/drawing/2014/main" id="{2691F51B-9B61-1028-B6C8-E8215EFCF6CA}"/>
              </a:ext>
            </a:extLst>
          </p:cNvPr>
          <p:cNvSpPr txBox="1"/>
          <p:nvPr/>
        </p:nvSpPr>
        <p:spPr>
          <a:xfrm>
            <a:off x="552995" y="2533612"/>
            <a:ext cx="2523028" cy="307777"/>
          </a:xfrm>
          <a:prstGeom prst="rect">
            <a:avLst/>
          </a:prstGeom>
          <a:noFill/>
          <a:ln w="6350">
            <a:noFill/>
            <a:miter lim="800000"/>
          </a:ln>
        </p:spPr>
        <p:txBody>
          <a:bodyPr wrap="square" lIns="0" tIns="0" rIns="0" bIns="0">
            <a:spAutoFit/>
          </a:bodyPr>
          <a:lstStyle/>
          <a:p>
            <a:r>
              <a:rPr lang="en-US" sz="1000" b="1" dirty="0"/>
              <a:t>[Data],</a:t>
            </a:r>
            <a:br>
              <a:rPr lang="en-US" sz="1000" b="1" dirty="0"/>
            </a:br>
            <a:r>
              <a:rPr lang="en-US" sz="1000" dirty="0">
                <a:solidFill>
                  <a:schemeClr val="bg1">
                    <a:lumMod val="65000"/>
                  </a:schemeClr>
                </a:solidFill>
              </a:rPr>
              <a:t>[Unit]</a:t>
            </a:r>
          </a:p>
        </p:txBody>
      </p:sp>
      <p:sp>
        <p:nvSpPr>
          <p:cNvPr id="184" name="TextBox 183">
            <a:extLst>
              <a:ext uri="{FF2B5EF4-FFF2-40B4-BE49-F238E27FC236}">
                <a16:creationId xmlns:a16="http://schemas.microsoft.com/office/drawing/2014/main" id="{98D4C78F-86EE-679F-F359-277EEA467AA4}"/>
              </a:ext>
            </a:extLst>
          </p:cNvPr>
          <p:cNvSpPr txBox="1"/>
          <p:nvPr/>
        </p:nvSpPr>
        <p:spPr>
          <a:xfrm>
            <a:off x="3406547" y="2533612"/>
            <a:ext cx="2523028" cy="307777"/>
          </a:xfrm>
          <a:prstGeom prst="rect">
            <a:avLst/>
          </a:prstGeom>
          <a:noFill/>
          <a:ln w="6350">
            <a:noFill/>
            <a:miter lim="800000"/>
          </a:ln>
        </p:spPr>
        <p:txBody>
          <a:bodyPr wrap="square" lIns="0" tIns="0" rIns="0" bIns="0">
            <a:spAutoFit/>
          </a:bodyPr>
          <a:lstStyle/>
          <a:p>
            <a:r>
              <a:rPr lang="en-US" sz="1000" b="1" dirty="0"/>
              <a:t>[Data],</a:t>
            </a:r>
            <a:br>
              <a:rPr lang="en-US" sz="1000" b="1" dirty="0"/>
            </a:br>
            <a:r>
              <a:rPr lang="en-US" sz="1000" dirty="0">
                <a:solidFill>
                  <a:schemeClr val="bg1">
                    <a:lumMod val="65000"/>
                  </a:schemeClr>
                </a:solidFill>
              </a:rPr>
              <a:t>[Unit]</a:t>
            </a:r>
          </a:p>
        </p:txBody>
      </p:sp>
      <p:sp>
        <p:nvSpPr>
          <p:cNvPr id="185" name="TextBox 184">
            <a:extLst>
              <a:ext uri="{FF2B5EF4-FFF2-40B4-BE49-F238E27FC236}">
                <a16:creationId xmlns:a16="http://schemas.microsoft.com/office/drawing/2014/main" id="{C1C16D38-5F7F-8114-1544-E758BDD2D6F8}"/>
              </a:ext>
            </a:extLst>
          </p:cNvPr>
          <p:cNvSpPr txBox="1"/>
          <p:nvPr/>
        </p:nvSpPr>
        <p:spPr>
          <a:xfrm>
            <a:off x="6260099" y="2533612"/>
            <a:ext cx="2523028" cy="307777"/>
          </a:xfrm>
          <a:prstGeom prst="rect">
            <a:avLst/>
          </a:prstGeom>
          <a:noFill/>
          <a:ln w="6350">
            <a:noFill/>
            <a:miter lim="800000"/>
          </a:ln>
        </p:spPr>
        <p:txBody>
          <a:bodyPr wrap="square" lIns="0" tIns="0" rIns="0" bIns="0">
            <a:spAutoFit/>
          </a:bodyPr>
          <a:lstStyle/>
          <a:p>
            <a:r>
              <a:rPr lang="en-US" sz="1000" b="1" dirty="0"/>
              <a:t>[Data],</a:t>
            </a:r>
            <a:br>
              <a:rPr lang="en-US" sz="1000" b="1" dirty="0"/>
            </a:br>
            <a:r>
              <a:rPr lang="en-US" sz="1000" dirty="0">
                <a:solidFill>
                  <a:schemeClr val="bg1">
                    <a:lumMod val="65000"/>
                  </a:schemeClr>
                </a:solidFill>
              </a:rPr>
              <a:t>[Unit]</a:t>
            </a:r>
          </a:p>
        </p:txBody>
      </p:sp>
      <p:sp>
        <p:nvSpPr>
          <p:cNvPr id="186" name="TextBox 185">
            <a:extLst>
              <a:ext uri="{FF2B5EF4-FFF2-40B4-BE49-F238E27FC236}">
                <a16:creationId xmlns:a16="http://schemas.microsoft.com/office/drawing/2014/main" id="{29ECB988-68F7-CDE9-712E-32180D0E5025}"/>
              </a:ext>
            </a:extLst>
          </p:cNvPr>
          <p:cNvSpPr txBox="1"/>
          <p:nvPr/>
        </p:nvSpPr>
        <p:spPr>
          <a:xfrm>
            <a:off x="9113652" y="2533612"/>
            <a:ext cx="2523028" cy="307777"/>
          </a:xfrm>
          <a:prstGeom prst="rect">
            <a:avLst/>
          </a:prstGeom>
          <a:noFill/>
          <a:ln w="6350">
            <a:noFill/>
            <a:miter lim="800000"/>
          </a:ln>
        </p:spPr>
        <p:txBody>
          <a:bodyPr wrap="square" lIns="0" tIns="0" rIns="0" bIns="0">
            <a:spAutoFit/>
          </a:bodyPr>
          <a:lstStyle/>
          <a:p>
            <a:r>
              <a:rPr lang="en-US" sz="1000" b="1" dirty="0"/>
              <a:t>[Data],</a:t>
            </a:r>
            <a:br>
              <a:rPr lang="en-US" sz="1000" b="1" dirty="0"/>
            </a:br>
            <a:r>
              <a:rPr lang="en-US" sz="1000" dirty="0">
                <a:solidFill>
                  <a:schemeClr val="bg1">
                    <a:lumMod val="65000"/>
                  </a:schemeClr>
                </a:solidFill>
              </a:rPr>
              <a:t>[Unit]</a:t>
            </a:r>
          </a:p>
        </p:txBody>
      </p:sp>
      <p:graphicFrame>
        <p:nvGraphicFramePr>
          <p:cNvPr id="187" name="Chart 186">
            <a:extLst>
              <a:ext uri="{FF2B5EF4-FFF2-40B4-BE49-F238E27FC236}">
                <a16:creationId xmlns:a16="http://schemas.microsoft.com/office/drawing/2014/main" id="{05FFAB51-8CBA-F253-8E5E-11B961474506}"/>
              </a:ext>
            </a:extLst>
          </p:cNvPr>
          <p:cNvGraphicFramePr/>
          <p:nvPr>
            <p:extLst>
              <p:ext uri="{D42A27DB-BD31-4B8C-83A1-F6EECF244321}">
                <p14:modId xmlns:p14="http://schemas.microsoft.com/office/powerpoint/2010/main" val="2810061386"/>
              </p:ext>
            </p:extLst>
          </p:nvPr>
        </p:nvGraphicFramePr>
        <p:xfrm>
          <a:off x="552995" y="2980615"/>
          <a:ext cx="2523028" cy="23064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8" name="Chart 187">
            <a:extLst>
              <a:ext uri="{FF2B5EF4-FFF2-40B4-BE49-F238E27FC236}">
                <a16:creationId xmlns:a16="http://schemas.microsoft.com/office/drawing/2014/main" id="{68266B1D-2466-F926-C2FA-2C9A270C2168}"/>
              </a:ext>
            </a:extLst>
          </p:cNvPr>
          <p:cNvGraphicFramePr/>
          <p:nvPr>
            <p:extLst>
              <p:ext uri="{D42A27DB-BD31-4B8C-83A1-F6EECF244321}">
                <p14:modId xmlns:p14="http://schemas.microsoft.com/office/powerpoint/2010/main" val="525700056"/>
              </p:ext>
            </p:extLst>
          </p:nvPr>
        </p:nvGraphicFramePr>
        <p:xfrm>
          <a:off x="3406547" y="2980615"/>
          <a:ext cx="2523028" cy="23064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9" name="Chart 188">
            <a:extLst>
              <a:ext uri="{FF2B5EF4-FFF2-40B4-BE49-F238E27FC236}">
                <a16:creationId xmlns:a16="http://schemas.microsoft.com/office/drawing/2014/main" id="{68BA69A7-57AC-B65A-7FC5-3D239727429F}"/>
              </a:ext>
            </a:extLst>
          </p:cNvPr>
          <p:cNvGraphicFramePr/>
          <p:nvPr>
            <p:extLst>
              <p:ext uri="{D42A27DB-BD31-4B8C-83A1-F6EECF244321}">
                <p14:modId xmlns:p14="http://schemas.microsoft.com/office/powerpoint/2010/main" val="1373374526"/>
              </p:ext>
            </p:extLst>
          </p:nvPr>
        </p:nvGraphicFramePr>
        <p:xfrm>
          <a:off x="6260099" y="2980615"/>
          <a:ext cx="2523028" cy="23064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0" name="Chart 189">
            <a:extLst>
              <a:ext uri="{FF2B5EF4-FFF2-40B4-BE49-F238E27FC236}">
                <a16:creationId xmlns:a16="http://schemas.microsoft.com/office/drawing/2014/main" id="{3B32489C-3657-EB32-6329-0A5EE59A786D}"/>
              </a:ext>
            </a:extLst>
          </p:cNvPr>
          <p:cNvGraphicFramePr/>
          <p:nvPr>
            <p:extLst>
              <p:ext uri="{D42A27DB-BD31-4B8C-83A1-F6EECF244321}">
                <p14:modId xmlns:p14="http://schemas.microsoft.com/office/powerpoint/2010/main" val="2125889765"/>
              </p:ext>
            </p:extLst>
          </p:nvPr>
        </p:nvGraphicFramePr>
        <p:xfrm>
          <a:off x="9113652" y="2980615"/>
          <a:ext cx="2523028" cy="2306457"/>
        </p:xfrm>
        <a:graphic>
          <a:graphicData uri="http://schemas.openxmlformats.org/drawingml/2006/chart">
            <c:chart xmlns:c="http://schemas.openxmlformats.org/drawingml/2006/chart" xmlns:r="http://schemas.openxmlformats.org/officeDocument/2006/relationships" r:id="rId5"/>
          </a:graphicData>
        </a:graphic>
      </p:graphicFrame>
      <p:sp>
        <p:nvSpPr>
          <p:cNvPr id="6" name="Title 5">
            <a:extLst>
              <a:ext uri="{FF2B5EF4-FFF2-40B4-BE49-F238E27FC236}">
                <a16:creationId xmlns:a16="http://schemas.microsoft.com/office/drawing/2014/main" id="{49CE9A97-F971-2734-112F-649C4C2731BE}"/>
              </a:ext>
            </a:extLst>
          </p:cNvPr>
          <p:cNvSpPr>
            <a:spLocks noGrp="1"/>
          </p:cNvSpPr>
          <p:nvPr>
            <p:ph type="title"/>
          </p:nvPr>
        </p:nvSpPr>
        <p:spPr/>
        <p:txBody>
          <a:bodyPr/>
          <a:lstStyle/>
          <a:p>
            <a:r>
              <a:rPr lang="en-US" dirty="0"/>
              <a:t>[Insert action title]</a:t>
            </a:r>
          </a:p>
        </p:txBody>
      </p:sp>
      <p:sp>
        <p:nvSpPr>
          <p:cNvPr id="7" name="Google Shape;507;p14">
            <a:extLst>
              <a:ext uri="{FF2B5EF4-FFF2-40B4-BE49-F238E27FC236}">
                <a16:creationId xmlns:a16="http://schemas.microsoft.com/office/drawing/2014/main" id="{53697598-F25E-6501-6B30-9ACE9417DF9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8AFE191E-4E7F-15E7-5190-2571902FD53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893140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064AC803-9266-57EE-2808-683DADDD5633}"/>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8D2EDD8A-86A1-12F6-3E8D-A4D512B14D2D}"/>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E25B5581-42EB-29B0-CC5B-C96C40977A6D}"/>
              </a:ext>
            </a:extLst>
          </p:cNvPr>
          <p:cNvSpPr>
            <a:spLocks noGrp="1"/>
          </p:cNvSpPr>
          <p:nvPr>
            <p:ph type="title"/>
          </p:nvPr>
        </p:nvSpPr>
        <p:spPr/>
        <p:txBody>
          <a:bodyPr/>
          <a:lstStyle/>
          <a:p>
            <a:r>
              <a:rPr lang="en-US" dirty="0"/>
              <a:t>[Insert action title]</a:t>
            </a:r>
          </a:p>
        </p:txBody>
      </p:sp>
      <p:sp>
        <p:nvSpPr>
          <p:cNvPr id="13" name="TextBox 12">
            <a:extLst>
              <a:ext uri="{FF2B5EF4-FFF2-40B4-BE49-F238E27FC236}">
                <a16:creationId xmlns:a16="http://schemas.microsoft.com/office/drawing/2014/main" id="{F26BB039-0683-073E-16A6-A1F39A24A1AA}"/>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4" name="Straight Connector 13">
            <a:extLst>
              <a:ext uri="{FF2B5EF4-FFF2-40B4-BE49-F238E27FC236}">
                <a16:creationId xmlns:a16="http://schemas.microsoft.com/office/drawing/2014/main" id="{DF947414-49CC-3B83-80CB-40240B5D0783}"/>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8405F5-15E0-141C-97C5-D8C1B12CE8E9}"/>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6" name="Straight Connector 15">
            <a:extLst>
              <a:ext uri="{FF2B5EF4-FFF2-40B4-BE49-F238E27FC236}">
                <a16:creationId xmlns:a16="http://schemas.microsoft.com/office/drawing/2014/main" id="{D8F2F472-D3E6-644E-E2A7-83E632626888}"/>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05F0B31-1A4E-EC66-8F99-7853B357F903}"/>
              </a:ext>
            </a:extLst>
          </p:cNvPr>
          <p:cNvSpPr txBox="1"/>
          <p:nvPr/>
        </p:nvSpPr>
        <p:spPr>
          <a:xfrm>
            <a:off x="8106031" y="2551261"/>
            <a:ext cx="3535105"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98136723-83FC-1435-5085-466C0CB1C6C4}"/>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Chart 18">
            <a:extLst>
              <a:ext uri="{FF2B5EF4-FFF2-40B4-BE49-F238E27FC236}">
                <a16:creationId xmlns:a16="http://schemas.microsoft.com/office/drawing/2014/main" id="{D97B7989-6137-C00C-A5DD-C56CC493FBAE}"/>
              </a:ext>
            </a:extLst>
          </p:cNvPr>
          <p:cNvGraphicFramePr/>
          <p:nvPr>
            <p:extLst>
              <p:ext uri="{D42A27DB-BD31-4B8C-83A1-F6EECF244321}">
                <p14:modId xmlns:p14="http://schemas.microsoft.com/office/powerpoint/2010/main" val="972732891"/>
              </p:ext>
            </p:extLst>
          </p:nvPr>
        </p:nvGraphicFramePr>
        <p:xfrm>
          <a:off x="554735" y="2551261"/>
          <a:ext cx="7296083" cy="3587071"/>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Connector: Elbow 5">
            <a:extLst>
              <a:ext uri="{FF2B5EF4-FFF2-40B4-BE49-F238E27FC236}">
                <a16:creationId xmlns:a16="http://schemas.microsoft.com/office/drawing/2014/main" id="{6B1AB8DF-4E33-A167-0C2C-F3DCD645B104}"/>
              </a:ext>
            </a:extLst>
          </p:cNvPr>
          <p:cNvCxnSpPr>
            <a:cxnSpLocks/>
          </p:cNvCxnSpPr>
          <p:nvPr/>
        </p:nvCxnSpPr>
        <p:spPr>
          <a:xfrm rot="16200000" flipH="1">
            <a:off x="3538764" y="900546"/>
            <a:ext cx="1790699" cy="5500914"/>
          </a:xfrm>
          <a:prstGeom prst="bentConnector3">
            <a:avLst>
              <a:gd name="adj1" fmla="val -7092"/>
            </a:avLst>
          </a:prstGeom>
          <a:noFill/>
          <a:ln w="15875" cap="flat" cmpd="sng" algn="ctr">
            <a:solidFill>
              <a:schemeClr val="tx1"/>
            </a:solidFill>
            <a:prstDash val="solid"/>
            <a:miter lim="800000"/>
            <a:headEnd type="none" w="med" len="med"/>
            <a:tailEnd type="triangle" w="med" len="med"/>
          </a:ln>
          <a:effectLst/>
        </p:spPr>
      </p:cxnSp>
      <p:sp>
        <p:nvSpPr>
          <p:cNvPr id="22" name="Oval 21">
            <a:extLst>
              <a:ext uri="{FF2B5EF4-FFF2-40B4-BE49-F238E27FC236}">
                <a16:creationId xmlns:a16="http://schemas.microsoft.com/office/drawing/2014/main" id="{E3C40591-4A10-C86E-FCBB-8F2B4542AE22}"/>
              </a:ext>
            </a:extLst>
          </p:cNvPr>
          <p:cNvSpPr>
            <a:spLocks/>
          </p:cNvSpPr>
          <p:nvPr/>
        </p:nvSpPr>
        <p:spPr>
          <a:xfrm>
            <a:off x="4022633" y="2408114"/>
            <a:ext cx="822960" cy="442469"/>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lang="en-US" altLang="en-US" sz="1200" kern="0" dirty="0">
                <a:solidFill>
                  <a:schemeClr val="bg1"/>
                </a:solidFill>
              </a:rPr>
              <a:t>x</a:t>
            </a:r>
            <a:r>
              <a:rPr kumimoji="0" lang="en-US" altLang="en-US" sz="1200" i="0" u="none" strike="noStrike" kern="0" cap="none" spc="0" normalizeH="0" baseline="0" noProof="0" dirty="0">
                <a:ln>
                  <a:noFill/>
                </a:ln>
                <a:solidFill>
                  <a:schemeClr val="bg1"/>
                </a:solidFill>
                <a:effectLst/>
                <a:uLnTx/>
                <a:uFillTx/>
              </a:rPr>
              <a:t>x%</a:t>
            </a:r>
            <a:endParaRPr kumimoji="0" lang="en-US" sz="1200" i="0" u="none" strike="noStrike" kern="0" cap="none" spc="0" normalizeH="0" baseline="0" noProof="0" dirty="0">
              <a:ln>
                <a:noFill/>
              </a:ln>
              <a:solidFill>
                <a:schemeClr val="bg1"/>
              </a:solidFill>
              <a:effectLst/>
              <a:uLnTx/>
              <a:uFillTx/>
            </a:endParaRPr>
          </a:p>
        </p:txBody>
      </p:sp>
      <p:sp>
        <p:nvSpPr>
          <p:cNvPr id="2" name="Google Shape;507;p14">
            <a:extLst>
              <a:ext uri="{FF2B5EF4-FFF2-40B4-BE49-F238E27FC236}">
                <a16:creationId xmlns:a16="http://schemas.microsoft.com/office/drawing/2014/main" id="{F533DEE8-4974-09EF-B0BF-5184F27D763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0D6AC9B0-1735-A57F-DAAB-3015D0BFBED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083004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296990" y="1591"/>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296990" y="1591"/>
                        <a:ext cx="1587" cy="1587"/>
                      </a:xfrm>
                      <a:prstGeom prst="rect">
                        <a:avLst/>
                      </a:prstGeom>
                    </p:spPr>
                  </p:pic>
                </p:oleObj>
              </mc:Fallback>
            </mc:AlternateContent>
          </a:graphicData>
        </a:graphic>
      </p:graphicFrame>
      <p:sp>
        <p:nvSpPr>
          <p:cNvPr id="6" name="Rectangle 5" hidden="1"/>
          <p:cNvSpPr/>
          <p:nvPr>
            <p:custDataLst>
              <p:tags r:id="rId2"/>
            </p:custDataLst>
          </p:nvPr>
        </p:nvSpPr>
        <p:spPr bwMode="auto">
          <a:xfrm>
            <a:off x="129540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8000"/>
              </a:lnSpc>
              <a:spcBef>
                <a:spcPct val="0"/>
              </a:spcBef>
              <a:spcAft>
                <a:spcPct val="0"/>
              </a:spcAft>
              <a:buClrTx/>
              <a:buSzTx/>
              <a:buFontTx/>
              <a:buNone/>
              <a:tabLst/>
              <a:defRPr/>
            </a:pPr>
            <a:endParaRPr kumimoji="0" lang="en-GB" sz="2000" b="0" i="0" u="none" strike="noStrike" kern="0" cap="none" spc="0" normalizeH="0" baseline="0" noProof="0">
              <a:ln>
                <a:noFill/>
              </a:ln>
              <a:solidFill>
                <a:srgbClr val="000000"/>
              </a:solidFill>
              <a:effectLst/>
              <a:uLnTx/>
              <a:uFillTx/>
              <a:latin typeface="Arial" panose="020B0604020202020204" pitchFamily="34" charset="0"/>
              <a:ea typeface="+mn-ea"/>
              <a:cs typeface="+mn-cs"/>
              <a:sym typeface="Arial" panose="020B0604020202020204" pitchFamily="34" charset="0"/>
            </a:endParaRPr>
          </a:p>
        </p:txBody>
      </p:sp>
      <p:sp>
        <p:nvSpPr>
          <p:cNvPr id="2" name="Title 1"/>
          <p:cNvSpPr>
            <a:spLocks noGrp="1"/>
          </p:cNvSpPr>
          <p:nvPr>
            <p:ph type="title"/>
          </p:nvPr>
        </p:nvSpPr>
        <p:spPr/>
        <p:txBody>
          <a:bodyPr vert="horz"/>
          <a:lstStyle/>
          <a:p>
            <a:r>
              <a:rPr lang="en-GB" sz="2400"/>
              <a:t>Industry is fragmented with many [players 1], [players 2], and [players 3] dominating different parts of the customer landscape</a:t>
            </a:r>
            <a:endParaRPr lang="en-GB" sz="1800" b="0"/>
          </a:p>
        </p:txBody>
      </p:sp>
      <p:sp>
        <p:nvSpPr>
          <p:cNvPr id="64" name="Footer Placeholder 2">
            <a:extLst>
              <a:ext uri="{FF2B5EF4-FFF2-40B4-BE49-F238E27FC236}">
                <a16:creationId xmlns:a16="http://schemas.microsoft.com/office/drawing/2014/main" id="{00901B84-AE8A-F846-BF9C-73A09243A68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5700820E-BF7C-1348-9AB9-8D306B77FA7E}"/>
              </a:ext>
            </a:extLst>
          </p:cNvPr>
          <p:cNvSpPr/>
          <p:nvPr/>
        </p:nvSpPr>
        <p:spPr>
          <a:xfrm>
            <a:off x="1129552" y="1613648"/>
            <a:ext cx="10022541" cy="426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cxnSp>
        <p:nvCxnSpPr>
          <p:cNvPr id="11" name="Straight Connector 10">
            <a:extLst>
              <a:ext uri="{FF2B5EF4-FFF2-40B4-BE49-F238E27FC236}">
                <a16:creationId xmlns:a16="http://schemas.microsoft.com/office/drawing/2014/main" id="{4D0C8024-3BEB-5043-BC19-53A6CF8CD2E8}"/>
              </a:ext>
            </a:extLst>
          </p:cNvPr>
          <p:cNvCxnSpPr>
            <a:cxnSpLocks/>
          </p:cNvCxnSpPr>
          <p:nvPr/>
        </p:nvCxnSpPr>
        <p:spPr>
          <a:xfrm>
            <a:off x="4470399" y="1613648"/>
            <a:ext cx="0" cy="4267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1AD7B9-1E26-C640-A1C2-9DDCFD2FFED1}"/>
              </a:ext>
            </a:extLst>
          </p:cNvPr>
          <p:cNvCxnSpPr/>
          <p:nvPr/>
        </p:nvCxnSpPr>
        <p:spPr>
          <a:xfrm>
            <a:off x="7811246" y="1613648"/>
            <a:ext cx="0" cy="4267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A8D20D7-3AB2-CF4C-AAFA-68AB42E8A8F5}"/>
              </a:ext>
            </a:extLst>
          </p:cNvPr>
          <p:cNvCxnSpPr>
            <a:cxnSpLocks/>
          </p:cNvCxnSpPr>
          <p:nvPr/>
        </p:nvCxnSpPr>
        <p:spPr>
          <a:xfrm>
            <a:off x="11152093" y="1613648"/>
            <a:ext cx="0" cy="42672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3AE4859-07F4-854E-8382-DF33D0497AA5}"/>
              </a:ext>
            </a:extLst>
          </p:cNvPr>
          <p:cNvCxnSpPr>
            <a:cxnSpLocks/>
          </p:cNvCxnSpPr>
          <p:nvPr/>
        </p:nvCxnSpPr>
        <p:spPr>
          <a:xfrm>
            <a:off x="1129552" y="1613648"/>
            <a:ext cx="0" cy="4267200"/>
          </a:xfrm>
          <a:prstGeom prst="line">
            <a:avLst/>
          </a:prstGeom>
          <a:ln w="127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94BBF4B-52C4-8D40-8546-A8CB394FF557}"/>
              </a:ext>
            </a:extLst>
          </p:cNvPr>
          <p:cNvCxnSpPr>
            <a:cxnSpLocks/>
          </p:cNvCxnSpPr>
          <p:nvPr/>
        </p:nvCxnSpPr>
        <p:spPr>
          <a:xfrm flipH="1">
            <a:off x="1129554" y="5880848"/>
            <a:ext cx="10022541" cy="0"/>
          </a:xfrm>
          <a:prstGeom prst="line">
            <a:avLst/>
          </a:prstGeom>
          <a:ln w="127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5632731-2150-A84F-AB6D-67ACEC30C536}"/>
              </a:ext>
            </a:extLst>
          </p:cNvPr>
          <p:cNvCxnSpPr>
            <a:cxnSpLocks/>
          </p:cNvCxnSpPr>
          <p:nvPr/>
        </p:nvCxnSpPr>
        <p:spPr>
          <a:xfrm flipH="1">
            <a:off x="1129552" y="3036048"/>
            <a:ext cx="1002254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32F6C33-834F-7F40-9099-6187FEEB7AAA}"/>
              </a:ext>
            </a:extLst>
          </p:cNvPr>
          <p:cNvCxnSpPr>
            <a:cxnSpLocks/>
          </p:cNvCxnSpPr>
          <p:nvPr/>
        </p:nvCxnSpPr>
        <p:spPr>
          <a:xfrm flipH="1">
            <a:off x="1129552" y="4458448"/>
            <a:ext cx="1002254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F576F70-5741-FD47-B195-4A933EDAB233}"/>
              </a:ext>
            </a:extLst>
          </p:cNvPr>
          <p:cNvCxnSpPr>
            <a:cxnSpLocks/>
          </p:cNvCxnSpPr>
          <p:nvPr/>
        </p:nvCxnSpPr>
        <p:spPr>
          <a:xfrm flipH="1">
            <a:off x="1129552" y="1613648"/>
            <a:ext cx="1002254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A9BDDB8-C446-1049-B189-7EEF1C854009}"/>
              </a:ext>
            </a:extLst>
          </p:cNvPr>
          <p:cNvSpPr/>
          <p:nvPr/>
        </p:nvSpPr>
        <p:spPr>
          <a:xfrm>
            <a:off x="626978" y="2803861"/>
            <a:ext cx="184666" cy="18867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chemeClr val="tx1"/>
                </a:solidFill>
                <a:effectLst/>
                <a:uLnTx/>
                <a:uFillTx/>
                <a:latin typeface="Arial" panose="020B0604020202020204"/>
                <a:ea typeface="+mn-ea"/>
                <a:cs typeface="+mn-cs"/>
              </a:rPr>
              <a:t>Extent of product range</a:t>
            </a:r>
          </a:p>
        </p:txBody>
      </p:sp>
      <p:sp>
        <p:nvSpPr>
          <p:cNvPr id="77" name="Rectangle 76">
            <a:extLst>
              <a:ext uri="{FF2B5EF4-FFF2-40B4-BE49-F238E27FC236}">
                <a16:creationId xmlns:a16="http://schemas.microsoft.com/office/drawing/2014/main" id="{E318D029-6552-B247-AC29-217D84AE1D97}"/>
              </a:ext>
            </a:extLst>
          </p:cNvPr>
          <p:cNvSpPr/>
          <p:nvPr/>
        </p:nvSpPr>
        <p:spPr>
          <a:xfrm>
            <a:off x="4628699" y="6043658"/>
            <a:ext cx="3024246" cy="1873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chemeClr val="tx1"/>
                </a:solidFill>
                <a:effectLst/>
                <a:uLnTx/>
                <a:uFillTx/>
                <a:latin typeface="Arial" panose="020B0604020202020204"/>
                <a:ea typeface="+mn-ea"/>
                <a:cs typeface="+mn-cs"/>
              </a:rPr>
              <a:t>Typical customer [parameter] profile</a:t>
            </a:r>
            <a:r>
              <a:rPr kumimoji="0" lang="en-GB" sz="1200" b="1" i="0" u="none" strike="noStrike" kern="0" cap="none" spc="0" normalizeH="0" baseline="30000" noProof="0">
                <a:ln>
                  <a:noFill/>
                </a:ln>
                <a:solidFill>
                  <a:schemeClr val="tx1"/>
                </a:solidFill>
                <a:effectLst/>
                <a:uLnTx/>
                <a:uFillTx/>
                <a:latin typeface="Arial" panose="020B0604020202020204"/>
                <a:ea typeface="+mn-ea"/>
                <a:cs typeface="+mn-cs"/>
              </a:rPr>
              <a:t>1</a:t>
            </a:r>
          </a:p>
        </p:txBody>
      </p:sp>
      <p:sp>
        <p:nvSpPr>
          <p:cNvPr id="23" name="TextBox 22">
            <a:extLst>
              <a:ext uri="{FF2B5EF4-FFF2-40B4-BE49-F238E27FC236}">
                <a16:creationId xmlns:a16="http://schemas.microsoft.com/office/drawing/2014/main" id="{A2AD8251-E127-0B4C-A3C3-CD12FAC38513}"/>
              </a:ext>
            </a:extLst>
          </p:cNvPr>
          <p:cNvSpPr txBox="1"/>
          <p:nvPr/>
        </p:nvSpPr>
        <p:spPr>
          <a:xfrm>
            <a:off x="437143" y="1613648"/>
            <a:ext cx="66174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lumMod val="65000"/>
                  </a:schemeClr>
                </a:solidFill>
                <a:effectLst/>
                <a:uLnTx/>
                <a:uFillTx/>
                <a:latin typeface="Arial" panose="020B0604020202020204"/>
                <a:ea typeface="+mn-ea"/>
                <a:cs typeface="+mn-cs"/>
              </a:rPr>
              <a:t>Broad</a:t>
            </a:r>
          </a:p>
        </p:txBody>
      </p:sp>
      <p:sp>
        <p:nvSpPr>
          <p:cNvPr id="78" name="TextBox 77">
            <a:extLst>
              <a:ext uri="{FF2B5EF4-FFF2-40B4-BE49-F238E27FC236}">
                <a16:creationId xmlns:a16="http://schemas.microsoft.com/office/drawing/2014/main" id="{E88D8011-88B2-B745-8138-704D87B0319B}"/>
              </a:ext>
            </a:extLst>
          </p:cNvPr>
          <p:cNvSpPr txBox="1"/>
          <p:nvPr/>
        </p:nvSpPr>
        <p:spPr>
          <a:xfrm>
            <a:off x="291696" y="5603849"/>
            <a:ext cx="80719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lumMod val="65000"/>
                  </a:schemeClr>
                </a:solidFill>
                <a:effectLst/>
                <a:uLnTx/>
                <a:uFillTx/>
                <a:latin typeface="Arial" panose="020B0604020202020204"/>
                <a:ea typeface="+mn-ea"/>
                <a:cs typeface="+mn-cs"/>
              </a:rPr>
              <a:t>Narrow</a:t>
            </a:r>
          </a:p>
        </p:txBody>
      </p:sp>
      <p:sp>
        <p:nvSpPr>
          <p:cNvPr id="79" name="TextBox 78">
            <a:extLst>
              <a:ext uri="{FF2B5EF4-FFF2-40B4-BE49-F238E27FC236}">
                <a16:creationId xmlns:a16="http://schemas.microsoft.com/office/drawing/2014/main" id="{99757B24-B765-F646-9A03-DB2144D96DD8}"/>
              </a:ext>
            </a:extLst>
          </p:cNvPr>
          <p:cNvSpPr txBox="1"/>
          <p:nvPr/>
        </p:nvSpPr>
        <p:spPr>
          <a:xfrm>
            <a:off x="1129552" y="5907586"/>
            <a:ext cx="8071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lumMod val="65000"/>
                  </a:schemeClr>
                </a:solidFill>
                <a:effectLst/>
                <a:uLnTx/>
                <a:uFillTx/>
                <a:latin typeface="Arial" panose="020B0604020202020204"/>
                <a:ea typeface="+mn-ea"/>
                <a:cs typeface="+mn-cs"/>
              </a:rPr>
              <a:t>Low</a:t>
            </a:r>
          </a:p>
        </p:txBody>
      </p:sp>
      <p:sp>
        <p:nvSpPr>
          <p:cNvPr id="80" name="TextBox 79">
            <a:extLst>
              <a:ext uri="{FF2B5EF4-FFF2-40B4-BE49-F238E27FC236}">
                <a16:creationId xmlns:a16="http://schemas.microsoft.com/office/drawing/2014/main" id="{A5A23558-91D5-FC49-BD97-EBBB9CF20CB4}"/>
              </a:ext>
            </a:extLst>
          </p:cNvPr>
          <p:cNvSpPr txBox="1"/>
          <p:nvPr/>
        </p:nvSpPr>
        <p:spPr>
          <a:xfrm>
            <a:off x="10344899" y="5907586"/>
            <a:ext cx="80719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lumMod val="65000"/>
                  </a:schemeClr>
                </a:solidFill>
                <a:effectLst/>
                <a:uLnTx/>
                <a:uFillTx/>
                <a:latin typeface="Arial" panose="020B0604020202020204"/>
                <a:ea typeface="+mn-ea"/>
                <a:cs typeface="+mn-cs"/>
              </a:rPr>
              <a:t>High</a:t>
            </a:r>
          </a:p>
        </p:txBody>
      </p:sp>
      <p:sp>
        <p:nvSpPr>
          <p:cNvPr id="24" name="Oval 23">
            <a:extLst>
              <a:ext uri="{FF2B5EF4-FFF2-40B4-BE49-F238E27FC236}">
                <a16:creationId xmlns:a16="http://schemas.microsoft.com/office/drawing/2014/main" id="{9570CB0D-AF10-1C46-9101-8310EDEAE2CB}"/>
              </a:ext>
            </a:extLst>
          </p:cNvPr>
          <p:cNvSpPr/>
          <p:nvPr/>
        </p:nvSpPr>
        <p:spPr>
          <a:xfrm>
            <a:off x="2301832" y="4604912"/>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2" name="Oval 81">
            <a:extLst>
              <a:ext uri="{FF2B5EF4-FFF2-40B4-BE49-F238E27FC236}">
                <a16:creationId xmlns:a16="http://schemas.microsoft.com/office/drawing/2014/main" id="{ABAB050E-2426-F34F-B88C-9647C6C42067}"/>
              </a:ext>
            </a:extLst>
          </p:cNvPr>
          <p:cNvSpPr/>
          <p:nvPr/>
        </p:nvSpPr>
        <p:spPr>
          <a:xfrm>
            <a:off x="3386115" y="3963111"/>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[logo]</a:t>
            </a:r>
          </a:p>
        </p:txBody>
      </p:sp>
      <p:sp>
        <p:nvSpPr>
          <p:cNvPr id="84" name="Oval 83">
            <a:extLst>
              <a:ext uri="{FF2B5EF4-FFF2-40B4-BE49-F238E27FC236}">
                <a16:creationId xmlns:a16="http://schemas.microsoft.com/office/drawing/2014/main" id="{6ED0A651-55D0-9B46-B91E-E13582D599D7}"/>
              </a:ext>
            </a:extLst>
          </p:cNvPr>
          <p:cNvSpPr/>
          <p:nvPr/>
        </p:nvSpPr>
        <p:spPr>
          <a:xfrm>
            <a:off x="3468917" y="4784207"/>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5" name="Oval 84">
            <a:extLst>
              <a:ext uri="{FF2B5EF4-FFF2-40B4-BE49-F238E27FC236}">
                <a16:creationId xmlns:a16="http://schemas.microsoft.com/office/drawing/2014/main" id="{4412ABFC-E58A-E14E-AA01-3069104595F1}"/>
              </a:ext>
            </a:extLst>
          </p:cNvPr>
          <p:cNvSpPr/>
          <p:nvPr/>
        </p:nvSpPr>
        <p:spPr>
          <a:xfrm>
            <a:off x="3772014" y="2234974"/>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6" name="Oval 85">
            <a:extLst>
              <a:ext uri="{FF2B5EF4-FFF2-40B4-BE49-F238E27FC236}">
                <a16:creationId xmlns:a16="http://schemas.microsoft.com/office/drawing/2014/main" id="{438C7D39-D993-414F-ACF3-AE88FC187281}"/>
              </a:ext>
            </a:extLst>
          </p:cNvPr>
          <p:cNvSpPr/>
          <p:nvPr/>
        </p:nvSpPr>
        <p:spPr>
          <a:xfrm>
            <a:off x="4670641" y="2853850"/>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7" name="Oval 86">
            <a:extLst>
              <a:ext uri="{FF2B5EF4-FFF2-40B4-BE49-F238E27FC236}">
                <a16:creationId xmlns:a16="http://schemas.microsoft.com/office/drawing/2014/main" id="{4EF117BA-6B0F-8A46-A02E-35A17BC9CC12}"/>
              </a:ext>
            </a:extLst>
          </p:cNvPr>
          <p:cNvSpPr/>
          <p:nvPr/>
        </p:nvSpPr>
        <p:spPr>
          <a:xfrm>
            <a:off x="4813711" y="1957401"/>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8" name="Oval 87">
            <a:extLst>
              <a:ext uri="{FF2B5EF4-FFF2-40B4-BE49-F238E27FC236}">
                <a16:creationId xmlns:a16="http://schemas.microsoft.com/office/drawing/2014/main" id="{1B4A1234-1649-AC4B-8E2D-3E9202072440}"/>
              </a:ext>
            </a:extLst>
          </p:cNvPr>
          <p:cNvSpPr/>
          <p:nvPr/>
        </p:nvSpPr>
        <p:spPr>
          <a:xfrm>
            <a:off x="6054471" y="2298918"/>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9" name="Oval 88">
            <a:extLst>
              <a:ext uri="{FF2B5EF4-FFF2-40B4-BE49-F238E27FC236}">
                <a16:creationId xmlns:a16="http://schemas.microsoft.com/office/drawing/2014/main" id="{D48FD23F-D002-EE46-B342-39D33529E08D}"/>
              </a:ext>
            </a:extLst>
          </p:cNvPr>
          <p:cNvSpPr/>
          <p:nvPr/>
        </p:nvSpPr>
        <p:spPr>
          <a:xfrm>
            <a:off x="8044890" y="3054954"/>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90" name="Oval 89">
            <a:extLst>
              <a:ext uri="{FF2B5EF4-FFF2-40B4-BE49-F238E27FC236}">
                <a16:creationId xmlns:a16="http://schemas.microsoft.com/office/drawing/2014/main" id="{DF839E4F-895F-364B-A237-6E984C0ADC2A}"/>
              </a:ext>
            </a:extLst>
          </p:cNvPr>
          <p:cNvSpPr/>
          <p:nvPr/>
        </p:nvSpPr>
        <p:spPr>
          <a:xfrm>
            <a:off x="8088933" y="3835552"/>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91" name="Oval 90">
            <a:extLst>
              <a:ext uri="{FF2B5EF4-FFF2-40B4-BE49-F238E27FC236}">
                <a16:creationId xmlns:a16="http://schemas.microsoft.com/office/drawing/2014/main" id="{7EA649D6-89E1-3749-812A-BE9399D583E2}"/>
              </a:ext>
            </a:extLst>
          </p:cNvPr>
          <p:cNvSpPr/>
          <p:nvPr/>
        </p:nvSpPr>
        <p:spPr>
          <a:xfrm>
            <a:off x="9209876" y="3375904"/>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93" name="Oval 92">
            <a:extLst>
              <a:ext uri="{FF2B5EF4-FFF2-40B4-BE49-F238E27FC236}">
                <a16:creationId xmlns:a16="http://schemas.microsoft.com/office/drawing/2014/main" id="{05E0471D-85DF-EC40-96C3-C1C61EC5E24D}"/>
              </a:ext>
            </a:extLst>
          </p:cNvPr>
          <p:cNvSpPr/>
          <p:nvPr/>
        </p:nvSpPr>
        <p:spPr>
          <a:xfrm>
            <a:off x="9500473" y="2501916"/>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26" name="Rectangle 25">
            <a:extLst>
              <a:ext uri="{FF2B5EF4-FFF2-40B4-BE49-F238E27FC236}">
                <a16:creationId xmlns:a16="http://schemas.microsoft.com/office/drawing/2014/main" id="{727701D1-D117-B44E-862B-AA84A039E887}"/>
              </a:ext>
            </a:extLst>
          </p:cNvPr>
          <p:cNvSpPr/>
          <p:nvPr/>
        </p:nvSpPr>
        <p:spPr>
          <a:xfrm>
            <a:off x="1936746" y="3720761"/>
            <a:ext cx="2733895" cy="1883087"/>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accent2"/>
                </a:solidFill>
                <a:effectLst/>
                <a:uLnTx/>
                <a:uFillTx/>
                <a:latin typeface="Arial" panose="020B0604020202020204"/>
                <a:ea typeface="+mn-ea"/>
                <a:cs typeface="+mn-cs"/>
              </a:rPr>
              <a:t>Group 1 [players 1]</a:t>
            </a:r>
          </a:p>
        </p:txBody>
      </p:sp>
      <p:sp>
        <p:nvSpPr>
          <p:cNvPr id="94" name="Rectangle 93">
            <a:extLst>
              <a:ext uri="{FF2B5EF4-FFF2-40B4-BE49-F238E27FC236}">
                <a16:creationId xmlns:a16="http://schemas.microsoft.com/office/drawing/2014/main" id="{163B7A11-B282-054C-A91C-5D91E8134827}"/>
              </a:ext>
            </a:extLst>
          </p:cNvPr>
          <p:cNvSpPr/>
          <p:nvPr/>
        </p:nvSpPr>
        <p:spPr>
          <a:xfrm>
            <a:off x="7762865" y="2442591"/>
            <a:ext cx="2872768" cy="2310430"/>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accent2"/>
                </a:solidFill>
                <a:effectLst/>
                <a:uLnTx/>
                <a:uFillTx/>
                <a:latin typeface="Arial" panose="020B0604020202020204"/>
                <a:ea typeface="+mn-ea"/>
                <a:cs typeface="+mn-cs"/>
              </a:rPr>
              <a:t>Group 2 [players 2]</a:t>
            </a:r>
          </a:p>
        </p:txBody>
      </p:sp>
      <p:sp>
        <p:nvSpPr>
          <p:cNvPr id="95" name="Rectangle 94">
            <a:extLst>
              <a:ext uri="{FF2B5EF4-FFF2-40B4-BE49-F238E27FC236}">
                <a16:creationId xmlns:a16="http://schemas.microsoft.com/office/drawing/2014/main" id="{70707B9B-A17F-8242-9C4C-ECC94A1A02F3}"/>
              </a:ext>
            </a:extLst>
          </p:cNvPr>
          <p:cNvSpPr/>
          <p:nvPr/>
        </p:nvSpPr>
        <p:spPr>
          <a:xfrm>
            <a:off x="3413341" y="1694678"/>
            <a:ext cx="3736257" cy="1977874"/>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accent2"/>
                </a:solidFill>
                <a:effectLst/>
                <a:uLnTx/>
                <a:uFillTx/>
                <a:latin typeface="Arial" panose="020B0604020202020204"/>
                <a:ea typeface="+mn-ea"/>
                <a:cs typeface="+mn-cs"/>
              </a:rPr>
              <a:t>Group 3 [players 3]</a:t>
            </a:r>
          </a:p>
        </p:txBody>
      </p:sp>
      <p:sp>
        <p:nvSpPr>
          <p:cNvPr id="97" name="Footer Placeholder 2">
            <a:extLst>
              <a:ext uri="{FF2B5EF4-FFF2-40B4-BE49-F238E27FC236}">
                <a16:creationId xmlns:a16="http://schemas.microsoft.com/office/drawing/2014/main" id="{7BD65DB0-14CB-1E4A-8431-7AD8777CBB91}"/>
              </a:ext>
            </a:extLst>
          </p:cNvPr>
          <p:cNvSpPr txBox="1">
            <a:spLocks/>
          </p:cNvSpPr>
          <p:nvPr/>
        </p:nvSpPr>
        <p:spPr>
          <a:xfrm>
            <a:off x="467806" y="6127919"/>
            <a:ext cx="9393824"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Footnote: 1. Defined as [xx]</a:t>
            </a:r>
          </a:p>
        </p:txBody>
      </p:sp>
      <p:sp>
        <p:nvSpPr>
          <p:cNvPr id="5" name="Text Placeholder 4">
            <a:extLst>
              <a:ext uri="{FF2B5EF4-FFF2-40B4-BE49-F238E27FC236}">
                <a16:creationId xmlns:a16="http://schemas.microsoft.com/office/drawing/2014/main" id="{5F202D62-B3EA-527A-6422-8E44E0067B9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430561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High-level solution and vision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4</a:t>
            </a:r>
          </a:p>
        </p:txBody>
      </p:sp>
    </p:spTree>
    <p:extLst>
      <p:ext uri="{BB962C8B-B14F-4D97-AF65-F5344CB8AC3E}">
        <p14:creationId xmlns:p14="http://schemas.microsoft.com/office/powerpoint/2010/main" val="5053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A4B87-A7A2-1912-9506-168C178872BB}"/>
            </a:ext>
          </a:extLst>
        </p:cNvPr>
        <p:cNvGrpSpPr/>
        <p:nvPr/>
      </p:nvGrpSpPr>
      <p:grpSpPr>
        <a:xfrm>
          <a:off x="0" y="0"/>
          <a:ext cx="0" cy="0"/>
          <a:chOff x="0" y="0"/>
          <a:chExt cx="0" cy="0"/>
        </a:xfrm>
      </p:grpSpPr>
      <p:sp>
        <p:nvSpPr>
          <p:cNvPr id="44" name="Title 1">
            <a:extLst>
              <a:ext uri="{FF2B5EF4-FFF2-40B4-BE49-F238E27FC236}">
                <a16:creationId xmlns:a16="http://schemas.microsoft.com/office/drawing/2014/main" id="{1FC8964B-89D0-E1DB-D5A5-948CB8EB2C33}"/>
              </a:ext>
            </a:extLst>
          </p:cNvPr>
          <p:cNvSpPr>
            <a:spLocks noGrp="1"/>
          </p:cNvSpPr>
          <p:nvPr>
            <p:ph type="title"/>
          </p:nvPr>
        </p:nvSpPr>
        <p:spPr/>
        <p:txBody>
          <a:bodyPr vert="horz"/>
          <a:lstStyle/>
          <a:p>
            <a:r>
              <a:rPr lang="en-US" dirty="0"/>
              <a:t>In addition, it includes a best-practice guide to writing a compelling business case, along with guides for each section of the business case</a:t>
            </a:r>
            <a:endParaRPr lang="en-DK" dirty="0"/>
          </a:p>
        </p:txBody>
      </p:sp>
      <p:sp>
        <p:nvSpPr>
          <p:cNvPr id="4" name="Text Placeholder 3">
            <a:extLst>
              <a:ext uri="{FF2B5EF4-FFF2-40B4-BE49-F238E27FC236}">
                <a16:creationId xmlns:a16="http://schemas.microsoft.com/office/drawing/2014/main" id="{DCA09E97-E230-395B-D8F6-A8CBA698A938}"/>
              </a:ext>
            </a:extLst>
          </p:cNvPr>
          <p:cNvSpPr>
            <a:spLocks noGrp="1"/>
          </p:cNvSpPr>
          <p:nvPr>
            <p:ph type="body" sz="quarter" idx="17"/>
          </p:nvPr>
        </p:nvSpPr>
        <p:spPr/>
        <p:txBody>
          <a:bodyPr/>
          <a:lstStyle/>
          <a:p>
            <a:r>
              <a:rPr lang="en-US" dirty="0"/>
              <a:t>Template overview</a:t>
            </a:r>
          </a:p>
        </p:txBody>
      </p:sp>
      <p:grpSp>
        <p:nvGrpSpPr>
          <p:cNvPr id="27" name="Group 26">
            <a:extLst>
              <a:ext uri="{FF2B5EF4-FFF2-40B4-BE49-F238E27FC236}">
                <a16:creationId xmlns:a16="http://schemas.microsoft.com/office/drawing/2014/main" id="{BA0CE208-5437-F740-E3B5-A4F90A0F66E0}"/>
              </a:ext>
            </a:extLst>
          </p:cNvPr>
          <p:cNvGrpSpPr/>
          <p:nvPr/>
        </p:nvGrpSpPr>
        <p:grpSpPr>
          <a:xfrm>
            <a:off x="1153389" y="2721693"/>
            <a:ext cx="2634986" cy="2106740"/>
            <a:chOff x="1153389" y="2608133"/>
            <a:chExt cx="2634986" cy="2106740"/>
          </a:xfrm>
        </p:grpSpPr>
        <p:pic>
          <p:nvPicPr>
            <p:cNvPr id="3" name="Picture 2">
              <a:extLst>
                <a:ext uri="{FF2B5EF4-FFF2-40B4-BE49-F238E27FC236}">
                  <a16:creationId xmlns:a16="http://schemas.microsoft.com/office/drawing/2014/main" id="{D0FA2EEB-AE5B-D0A7-B338-C2158351474A}"/>
                </a:ext>
              </a:extLst>
            </p:cNvPr>
            <p:cNvPicPr>
              <a:picLocks noChangeAspect="1"/>
            </p:cNvPicPr>
            <p:nvPr/>
          </p:nvPicPr>
          <p:blipFill>
            <a:blip r:embed="rId3"/>
            <a:srcRect/>
            <a:stretch/>
          </p:blipFill>
          <p:spPr>
            <a:xfrm>
              <a:off x="1153389" y="2608133"/>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7DD31925-D359-24C9-6AB2-E5C260F835CC}"/>
                </a:ext>
              </a:extLst>
            </p:cNvPr>
            <p:cNvPicPr>
              <a:picLocks noChangeAspect="1"/>
            </p:cNvPicPr>
            <p:nvPr/>
          </p:nvPicPr>
          <p:blipFill>
            <a:blip r:embed="rId4"/>
            <a:srcRect/>
            <a:stretch/>
          </p:blipFill>
          <p:spPr>
            <a:xfrm>
              <a:off x="1534389" y="3134910"/>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86682E4-4794-B9F6-FD80-D819F282FC2D}"/>
                </a:ext>
              </a:extLst>
            </p:cNvPr>
            <p:cNvPicPr>
              <a:picLocks noChangeAspect="1"/>
            </p:cNvPicPr>
            <p:nvPr/>
          </p:nvPicPr>
          <p:blipFill>
            <a:blip r:embed="rId5"/>
            <a:srcRect/>
            <a:stretch/>
          </p:blipFill>
          <p:spPr>
            <a:xfrm>
              <a:off x="1915389" y="3661687"/>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grpSp>
      <p:pic>
        <p:nvPicPr>
          <p:cNvPr id="7" name="Picture 6">
            <a:extLst>
              <a:ext uri="{FF2B5EF4-FFF2-40B4-BE49-F238E27FC236}">
                <a16:creationId xmlns:a16="http://schemas.microsoft.com/office/drawing/2014/main" id="{F29AA62D-B2E4-B722-109E-6B80CE825764}"/>
              </a:ext>
            </a:extLst>
          </p:cNvPr>
          <p:cNvPicPr>
            <a:picLocks noChangeAspect="1"/>
          </p:cNvPicPr>
          <p:nvPr/>
        </p:nvPicPr>
        <p:blipFill>
          <a:blip r:embed="rId6"/>
          <a:srcRect/>
          <a:stretch/>
        </p:blipFill>
        <p:spPr>
          <a:xfrm>
            <a:off x="6012754" y="1434247"/>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CDB7923-900E-A9A8-D12B-7DB352747D23}"/>
              </a:ext>
            </a:extLst>
          </p:cNvPr>
          <p:cNvPicPr>
            <a:picLocks noChangeAspect="1"/>
          </p:cNvPicPr>
          <p:nvPr/>
        </p:nvPicPr>
        <p:blipFill>
          <a:blip r:embed="rId7"/>
          <a:srcRect/>
          <a:stretch/>
        </p:blipFill>
        <p:spPr>
          <a:xfrm>
            <a:off x="6012754" y="2643729"/>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3F5F081B-219B-AB8F-E88A-0F5E14CDC0EC}"/>
              </a:ext>
            </a:extLst>
          </p:cNvPr>
          <p:cNvPicPr>
            <a:picLocks noChangeAspect="1"/>
          </p:cNvPicPr>
          <p:nvPr/>
        </p:nvPicPr>
        <p:blipFill>
          <a:blip r:embed="rId8"/>
          <a:srcRect/>
          <a:stretch/>
        </p:blipFill>
        <p:spPr>
          <a:xfrm>
            <a:off x="6012754" y="3853211"/>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B5B4131-91DF-1890-5378-8C0C1CEA6196}"/>
              </a:ext>
            </a:extLst>
          </p:cNvPr>
          <p:cNvPicPr>
            <a:picLocks noChangeAspect="1"/>
          </p:cNvPicPr>
          <p:nvPr/>
        </p:nvPicPr>
        <p:blipFill>
          <a:blip r:embed="rId9"/>
          <a:srcRect/>
          <a:stretch/>
        </p:blipFill>
        <p:spPr>
          <a:xfrm>
            <a:off x="6012754" y="5062692"/>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cxnSp>
        <p:nvCxnSpPr>
          <p:cNvPr id="12" name="Elbow Connector 11">
            <a:extLst>
              <a:ext uri="{FF2B5EF4-FFF2-40B4-BE49-F238E27FC236}">
                <a16:creationId xmlns:a16="http://schemas.microsoft.com/office/drawing/2014/main" id="{4CD7FF80-9ED4-4C39-46E7-5CF9834DCA86}"/>
              </a:ext>
            </a:extLst>
          </p:cNvPr>
          <p:cNvCxnSpPr>
            <a:cxnSpLocks/>
            <a:endCxn id="7" idx="1"/>
          </p:cNvCxnSpPr>
          <p:nvPr/>
        </p:nvCxnSpPr>
        <p:spPr>
          <a:xfrm flipV="1">
            <a:off x="3923071" y="1960840"/>
            <a:ext cx="2089683" cy="1468160"/>
          </a:xfrm>
          <a:prstGeom prst="bentConnector3">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3922ADF5-EB91-EB06-B71D-705BEFB2D4C2}"/>
              </a:ext>
            </a:extLst>
          </p:cNvPr>
          <p:cNvCxnSpPr>
            <a:cxnSpLocks/>
            <a:endCxn id="10" idx="1"/>
          </p:cNvCxnSpPr>
          <p:nvPr/>
        </p:nvCxnSpPr>
        <p:spPr>
          <a:xfrm>
            <a:off x="3923073" y="3590226"/>
            <a:ext cx="2089681" cy="1999059"/>
          </a:xfrm>
          <a:prstGeom prst="bentConnector3">
            <a:avLst>
              <a:gd name="adj1" fmla="val 50000"/>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18AE4B72-E607-609B-8994-39A24DFBCC45}"/>
              </a:ext>
            </a:extLst>
          </p:cNvPr>
          <p:cNvCxnSpPr>
            <a:cxnSpLocks/>
            <a:endCxn id="9" idx="1"/>
          </p:cNvCxnSpPr>
          <p:nvPr/>
        </p:nvCxnSpPr>
        <p:spPr>
          <a:xfrm>
            <a:off x="3923071" y="3590226"/>
            <a:ext cx="2089683" cy="789578"/>
          </a:xfrm>
          <a:prstGeom prst="bentConnector3">
            <a:avLst>
              <a:gd name="adj1" fmla="val 50000"/>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D333D31-802D-7D3E-F24F-FA26391DB15E}"/>
              </a:ext>
            </a:extLst>
          </p:cNvPr>
          <p:cNvCxnSpPr>
            <a:cxnSpLocks/>
            <a:endCxn id="8" idx="1"/>
          </p:cNvCxnSpPr>
          <p:nvPr/>
        </p:nvCxnSpPr>
        <p:spPr>
          <a:xfrm flipV="1">
            <a:off x="3923071" y="3170322"/>
            <a:ext cx="2089683" cy="258678"/>
          </a:xfrm>
          <a:prstGeom prst="bentConnector3">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19ECD0-AE51-4BD5-1AFA-B8093D3763B1}"/>
              </a:ext>
            </a:extLst>
          </p:cNvPr>
          <p:cNvSpPr txBox="1"/>
          <p:nvPr/>
        </p:nvSpPr>
        <p:spPr>
          <a:xfrm>
            <a:off x="554736" y="1779431"/>
            <a:ext cx="4137185" cy="36281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dirty="0"/>
              <a:t>A general guide describes what a business case is, when it is used, and how to create a best-practice presentation…</a:t>
            </a:r>
          </a:p>
        </p:txBody>
      </p:sp>
      <p:sp>
        <p:nvSpPr>
          <p:cNvPr id="26" name="TextBox 25">
            <a:extLst>
              <a:ext uri="{FF2B5EF4-FFF2-40B4-BE49-F238E27FC236}">
                <a16:creationId xmlns:a16="http://schemas.microsoft.com/office/drawing/2014/main" id="{2B8A3CEC-ED9D-97E2-BC95-3574B0984006}"/>
              </a:ext>
            </a:extLst>
          </p:cNvPr>
          <p:cNvSpPr txBox="1"/>
          <p:nvPr/>
        </p:nvSpPr>
        <p:spPr>
          <a:xfrm>
            <a:off x="554735" y="5407876"/>
            <a:ext cx="4137185" cy="36281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…including tips and tricks and a checklist</a:t>
            </a:r>
          </a:p>
        </p:txBody>
      </p:sp>
      <p:sp>
        <p:nvSpPr>
          <p:cNvPr id="28" name="TextBox 27">
            <a:extLst>
              <a:ext uri="{FF2B5EF4-FFF2-40B4-BE49-F238E27FC236}">
                <a16:creationId xmlns:a16="http://schemas.microsoft.com/office/drawing/2014/main" id="{FBACA3F9-2C2A-4798-4FF0-F7F4520F2F1E}"/>
              </a:ext>
            </a:extLst>
          </p:cNvPr>
          <p:cNvSpPr txBox="1"/>
          <p:nvPr/>
        </p:nvSpPr>
        <p:spPr>
          <a:xfrm>
            <a:off x="8217207" y="3545819"/>
            <a:ext cx="3420057" cy="45848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dirty="0"/>
              <a:t>In addition, each section starts with a specific guide on how to complete that section and why it is important</a:t>
            </a:r>
          </a:p>
        </p:txBody>
      </p:sp>
    </p:spTree>
    <p:extLst>
      <p:ext uri="{BB962C8B-B14F-4D97-AF65-F5344CB8AC3E}">
        <p14:creationId xmlns:p14="http://schemas.microsoft.com/office/powerpoint/2010/main" val="994875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033FC-1436-614D-7BB2-FAC239F15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F5E862-1569-B0BC-2BEC-1B64663BB418}"/>
              </a:ext>
            </a:extLst>
          </p:cNvPr>
          <p:cNvSpPr>
            <a:spLocks noGrp="1"/>
          </p:cNvSpPr>
          <p:nvPr>
            <p:ph type="title"/>
          </p:nvPr>
        </p:nvSpPr>
        <p:spPr/>
        <p:txBody>
          <a:bodyPr/>
          <a:lstStyle/>
          <a:p>
            <a:r>
              <a:rPr lang="en-US" dirty="0"/>
              <a:t>High-level solution</a:t>
            </a:r>
          </a:p>
        </p:txBody>
      </p:sp>
      <p:sp>
        <p:nvSpPr>
          <p:cNvPr id="6" name="Subtitle 5">
            <a:extLst>
              <a:ext uri="{FF2B5EF4-FFF2-40B4-BE49-F238E27FC236}">
                <a16:creationId xmlns:a16="http://schemas.microsoft.com/office/drawing/2014/main" id="{2313F679-7A87-CCEC-9392-E6DCEEF81A6A}"/>
              </a:ext>
            </a:extLst>
          </p:cNvPr>
          <p:cNvSpPr>
            <a:spLocks noGrp="1"/>
          </p:cNvSpPr>
          <p:nvPr>
            <p:ph type="subTitle" idx="1"/>
          </p:nvPr>
        </p:nvSpPr>
        <p:spPr>
          <a:xfrm>
            <a:off x="554736" y="3659644"/>
            <a:ext cx="2514600" cy="276999"/>
          </a:xfrm>
        </p:spPr>
        <p:txBody>
          <a:bodyPr/>
          <a:lstStyle/>
          <a:p>
            <a:r>
              <a:rPr lang="en-US" dirty="0"/>
              <a:t>Slideworks guide</a:t>
            </a:r>
          </a:p>
        </p:txBody>
      </p:sp>
      <p:sp>
        <p:nvSpPr>
          <p:cNvPr id="3" name="Text Placeholder 2">
            <a:extLst>
              <a:ext uri="{FF2B5EF4-FFF2-40B4-BE49-F238E27FC236}">
                <a16:creationId xmlns:a16="http://schemas.microsoft.com/office/drawing/2014/main" id="{C8358E13-FDC1-EBDF-03D9-65C0CEDD228D}"/>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545119E2-DDC0-655C-F0F5-4EC51DC8AFA9}"/>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1-5 slides that describe your high-level solution and vision for solving the problem or grabbing the opportunity</a:t>
            </a:r>
          </a:p>
        </p:txBody>
      </p:sp>
      <p:sp>
        <p:nvSpPr>
          <p:cNvPr id="9" name="Rectangle 8">
            <a:extLst>
              <a:ext uri="{FF2B5EF4-FFF2-40B4-BE49-F238E27FC236}">
                <a16:creationId xmlns:a16="http://schemas.microsoft.com/office/drawing/2014/main" id="{9AF7303A-5570-F317-D9CB-6DBF7C1F1F7F}"/>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Use this section to outline your overall vision for solving the problem or grabbing the business opportunity. Sometimes this section can be skipped, </a:t>
            </a:r>
            <a:r>
              <a:rPr lang="en-US" sz="1600" dirty="0">
                <a:solidFill>
                  <a:schemeClr val="tx1"/>
                </a:solidFill>
                <a:latin typeface="Arial" panose="020B0604020202020204" pitchFamily="34" charset="0"/>
                <a:cs typeface="Arial" panose="020B0604020202020204" pitchFamily="34" charset="0"/>
              </a:rPr>
              <a:t>or used as a fly-in to options (see e.g., Case example #2)</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BF73A17-0019-EEED-08C6-C18EC17C0C9B}"/>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Start with a high-level description of the solution</a:t>
            </a: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For new products: lay out the general concept and explain how it fits with existing offerings</a:t>
            </a: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For efficiency projects: specify which business processes it will affect, and which costs it will eliminate or reduce or where it will speed things up</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Clarify the specific, measurable objectives that the project aims to achieve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Ensure these objectives align with the organization's strategic goals</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2088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4A0D-9F36-D1E8-03FE-C726FA74F3A8}"/>
              </a:ext>
            </a:extLst>
          </p:cNvPr>
          <p:cNvSpPr>
            <a:spLocks noGrp="1"/>
          </p:cNvSpPr>
          <p:nvPr>
            <p:ph type="title"/>
          </p:nvPr>
        </p:nvSpPr>
        <p:spPr/>
        <p:txBody>
          <a:bodyPr/>
          <a:lstStyle/>
          <a:p>
            <a:r>
              <a:rPr lang="en-US" dirty="0"/>
              <a:t>Vision</a:t>
            </a:r>
          </a:p>
        </p:txBody>
      </p:sp>
      <p:sp>
        <p:nvSpPr>
          <p:cNvPr id="4" name="Text Placeholder 3">
            <a:extLst>
              <a:ext uri="{FF2B5EF4-FFF2-40B4-BE49-F238E27FC236}">
                <a16:creationId xmlns:a16="http://schemas.microsoft.com/office/drawing/2014/main" id="{089BD5AF-BDEA-051C-2841-16CC6AB71F3F}"/>
              </a:ext>
            </a:extLst>
          </p:cNvPr>
          <p:cNvSpPr txBox="1">
            <a:spLocks/>
          </p:cNvSpPr>
          <p:nvPr/>
        </p:nvSpPr>
        <p:spPr>
          <a:xfrm>
            <a:off x="554736" y="2277037"/>
            <a:ext cx="3813048" cy="3305082"/>
          </a:xfrm>
          <a:prstGeom prst="rect">
            <a:avLst/>
          </a:prstGeom>
        </p:spPr>
        <p:txBody>
          <a:bodyPr l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2700"/>
            <a:r>
              <a:rPr lang="en-US" dirty="0">
                <a:solidFill>
                  <a:schemeClr val="tx1"/>
                </a:solidFill>
              </a:rPr>
              <a:t>[Insert vision of project/new business]</a:t>
            </a:r>
          </a:p>
        </p:txBody>
      </p:sp>
      <p:pic>
        <p:nvPicPr>
          <p:cNvPr id="5" name="Picture 2" descr="Gratis illustrationer af Bjerge">
            <a:extLst>
              <a:ext uri="{FF2B5EF4-FFF2-40B4-BE49-F238E27FC236}">
                <a16:creationId xmlns:a16="http://schemas.microsoft.com/office/drawing/2014/main" id="{2C883AAB-F189-D37B-25A2-B62F366572A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455312" y="653929"/>
            <a:ext cx="10736687" cy="620407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4B1C155A-2433-38E7-43F0-FB3C1F589B48}"/>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9BCEDB87-F819-37A0-875A-43D25D435B96}"/>
              </a:ext>
            </a:extLst>
          </p:cNvPr>
          <p:cNvSpPr txBox="1"/>
          <p:nvPr/>
        </p:nvSpPr>
        <p:spPr>
          <a:xfrm>
            <a:off x="11390243" y="-7553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348944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F7C4D-03DC-9CF4-BC88-DEF8B7F60B7A}"/>
              </a:ext>
            </a:extLst>
          </p:cNvPr>
          <p:cNvSpPr>
            <a:spLocks noGrp="1"/>
          </p:cNvSpPr>
          <p:nvPr>
            <p:ph type="title"/>
          </p:nvPr>
        </p:nvSpPr>
        <p:spPr/>
        <p:txBody>
          <a:bodyPr/>
          <a:lstStyle/>
          <a:p>
            <a:r>
              <a:rPr lang="en-US" dirty="0"/>
              <a:t>Vision</a:t>
            </a:r>
          </a:p>
        </p:txBody>
      </p:sp>
      <p:sp>
        <p:nvSpPr>
          <p:cNvPr id="8" name="TextBox 7">
            <a:extLst>
              <a:ext uri="{FF2B5EF4-FFF2-40B4-BE49-F238E27FC236}">
                <a16:creationId xmlns:a16="http://schemas.microsoft.com/office/drawing/2014/main" id="{00543E48-8F25-7FF6-2D66-EA3BD483A4CE}"/>
              </a:ext>
            </a:extLst>
          </p:cNvPr>
          <p:cNvSpPr txBox="1"/>
          <p:nvPr/>
        </p:nvSpPr>
        <p:spPr>
          <a:xfrm>
            <a:off x="554736" y="1859340"/>
            <a:ext cx="5065776" cy="369332"/>
          </a:xfrm>
          <a:prstGeom prst="rect">
            <a:avLst/>
          </a:prstGeom>
          <a:noFill/>
          <a:ln w="6350">
            <a:noFill/>
            <a:miter lim="800000"/>
          </a:ln>
        </p:spPr>
        <p:txBody>
          <a:bodyPr wrap="square" lIns="0">
            <a:spAutoFit/>
          </a:bodyPr>
          <a:lstStyle/>
          <a:p>
            <a:pPr>
              <a:defRPr/>
            </a:pPr>
            <a:r>
              <a:rPr lang="en-US" sz="1800" dirty="0">
                <a:latin typeface="Arial" panose="020B0604020202020204" pitchFamily="34" charset="0"/>
                <a:ea typeface="Graphik Regular" charset="0"/>
                <a:cs typeface="Arial" panose="020B0604020202020204" pitchFamily="34" charset="0"/>
              </a:rPr>
              <a:t>[Insert description of vision]</a:t>
            </a:r>
            <a:endParaRPr kumimoji="0" lang="en-US" sz="18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endParaRPr>
          </a:p>
        </p:txBody>
      </p:sp>
      <p:pic>
        <p:nvPicPr>
          <p:cNvPr id="10" name="Picture 9" descr="A person standing on a bridge&#10;&#10;Description automatically generated with low confidence">
            <a:extLst>
              <a:ext uri="{FF2B5EF4-FFF2-40B4-BE49-F238E27FC236}">
                <a16:creationId xmlns:a16="http://schemas.microsoft.com/office/drawing/2014/main" id="{E5F92D8A-D50F-6F12-A2B8-7AB5A6864819}"/>
              </a:ext>
            </a:extLst>
          </p:cNvPr>
          <p:cNvPicPr>
            <a:picLocks noChangeAspect="1"/>
          </p:cNvPicPr>
          <p:nvPr/>
        </p:nvPicPr>
        <p:blipFill>
          <a:blip r:embed="rId2"/>
          <a:stretch>
            <a:fillRect/>
          </a:stretch>
        </p:blipFill>
        <p:spPr>
          <a:xfrm>
            <a:off x="6096000" y="0"/>
            <a:ext cx="6070642" cy="6858000"/>
          </a:xfrm>
          <a:prstGeom prst="rect">
            <a:avLst/>
          </a:prstGeom>
        </p:spPr>
      </p:pic>
    </p:spTree>
    <p:extLst>
      <p:ext uri="{BB962C8B-B14F-4D97-AF65-F5344CB8AC3E}">
        <p14:creationId xmlns:p14="http://schemas.microsoft.com/office/powerpoint/2010/main" val="132846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694D2EF1-F229-8D8A-F0AD-74D0486272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21" name="think-cell data - do not delete" hidden="1">
                        <a:extLst>
                          <a:ext uri="{FF2B5EF4-FFF2-40B4-BE49-F238E27FC236}">
                            <a16:creationId xmlns:a16="http://schemas.microsoft.com/office/drawing/2014/main" id="{694D2EF1-F229-8D8A-F0AD-74D0486272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AD4918C3-BC38-1226-2795-DE5ECAE3629B}"/>
              </a:ext>
            </a:extLst>
          </p:cNvPr>
          <p:cNvSpPr/>
          <p:nvPr/>
        </p:nvSpPr>
        <p:spPr>
          <a:xfrm>
            <a:off x="569405" y="1707935"/>
            <a:ext cx="5163737" cy="570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a:rPr>
              <a:t>Business [opportunity/problem] </a:t>
            </a:r>
          </a:p>
        </p:txBody>
      </p:sp>
      <p:sp>
        <p:nvSpPr>
          <p:cNvPr id="18" name="Rectangle 17">
            <a:extLst>
              <a:ext uri="{FF2B5EF4-FFF2-40B4-BE49-F238E27FC236}">
                <a16:creationId xmlns:a16="http://schemas.microsoft.com/office/drawing/2014/main" id="{413871FD-50CD-A8D9-024B-29D55B2EFC93}"/>
              </a:ext>
            </a:extLst>
          </p:cNvPr>
          <p:cNvSpPr/>
          <p:nvPr/>
        </p:nvSpPr>
        <p:spPr>
          <a:xfrm>
            <a:off x="6513406" y="1707935"/>
            <a:ext cx="5163737" cy="5708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dirty="0">
                <a:ln>
                  <a:noFill/>
                </a:ln>
                <a:solidFill>
                  <a:schemeClr val="bg1"/>
                </a:solidFill>
                <a:effectLst/>
                <a:uLnTx/>
                <a:uFillTx/>
                <a:latin typeface="Arial" panose="020B0604020202020204"/>
                <a:ea typeface="+mn-ea"/>
                <a:cs typeface="+mn-cs"/>
              </a:rPr>
              <a:t>Suggested solution</a:t>
            </a:r>
          </a:p>
        </p:txBody>
      </p:sp>
      <p:sp>
        <p:nvSpPr>
          <p:cNvPr id="19" name="Oval 40">
            <a:extLst>
              <a:ext uri="{FF2B5EF4-FFF2-40B4-BE49-F238E27FC236}">
                <a16:creationId xmlns:a16="http://schemas.microsoft.com/office/drawing/2014/main" id="{4353505A-219B-585E-0D42-7227952882FB}"/>
              </a:ext>
            </a:extLst>
          </p:cNvPr>
          <p:cNvSpPr>
            <a:spLocks noChangeArrowheads="1"/>
          </p:cNvSpPr>
          <p:nvPr/>
        </p:nvSpPr>
        <p:spPr bwMode="blackWhite">
          <a:xfrm>
            <a:off x="569406" y="2278742"/>
            <a:ext cx="5163737" cy="3931557"/>
          </a:xfrm>
          <a:prstGeom prst="rect">
            <a:avLst/>
          </a:prstGeom>
          <a:solidFill>
            <a:schemeClr val="bg1">
              <a:lumMod val="95000"/>
            </a:schemeClr>
          </a:solidFill>
          <a:ln w="12700">
            <a:noFill/>
            <a:round/>
            <a:headEnd/>
            <a:tailEnd/>
          </a:ln>
          <a:effectLst/>
        </p:spPr>
        <p:txBody>
          <a:bodyPr wrap="square" lIns="91440" tIns="91440" rIns="91440" bIns="91440" anchor="t"/>
          <a:lstStyle/>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description of business problem or opportunity in bullet points]</a:t>
            </a:r>
          </a:p>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description of business problem or opportunity in bullet points]</a:t>
            </a:r>
            <a:endParaRPr lang="en-US" sz="1600" dirty="0">
              <a:latin typeface="Arial" panose="020B0604020202020204"/>
            </a:endParaRPr>
          </a:p>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description of business problem or opportunity in bullet points]</a:t>
            </a:r>
          </a:p>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600" dirty="0">
                <a:latin typeface="Arial" panose="020B0604020202020204"/>
              </a:rPr>
              <a:t>…</a:t>
            </a:r>
            <a:endParaRPr kumimoji="0" lang="en-US" sz="1600" b="0" i="0" u="none" strike="noStrike" kern="1200" cap="none" spc="0" normalizeH="0" baseline="0" noProof="0" dirty="0">
              <a:ln>
                <a:noFill/>
              </a:ln>
              <a:effectLst/>
              <a:uLnTx/>
              <a:uFillTx/>
              <a:latin typeface="Arial" panose="020B0604020202020204"/>
              <a:ea typeface="+mn-ea"/>
              <a:cs typeface="+mn-cs"/>
            </a:endParaRPr>
          </a:p>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a:ln>
                <a:noFill/>
              </a:ln>
              <a:effectLst/>
              <a:uLnTx/>
              <a:uFillTx/>
              <a:latin typeface="Arial" panose="020B0604020202020204"/>
              <a:ea typeface="+mn-ea"/>
              <a:cs typeface="+mn-cs"/>
            </a:endParaRPr>
          </a:p>
        </p:txBody>
      </p:sp>
      <p:sp>
        <p:nvSpPr>
          <p:cNvPr id="20" name="Oval 40">
            <a:extLst>
              <a:ext uri="{FF2B5EF4-FFF2-40B4-BE49-F238E27FC236}">
                <a16:creationId xmlns:a16="http://schemas.microsoft.com/office/drawing/2014/main" id="{85605E1D-31DD-04BA-F7B4-90ED667212A3}"/>
              </a:ext>
            </a:extLst>
          </p:cNvPr>
          <p:cNvSpPr>
            <a:spLocks noChangeArrowheads="1"/>
          </p:cNvSpPr>
          <p:nvPr/>
        </p:nvSpPr>
        <p:spPr bwMode="blackWhite">
          <a:xfrm>
            <a:off x="6513406" y="2278742"/>
            <a:ext cx="5163737" cy="3931557"/>
          </a:xfrm>
          <a:prstGeom prst="rect">
            <a:avLst/>
          </a:prstGeom>
          <a:solidFill>
            <a:schemeClr val="bg1">
              <a:lumMod val="95000"/>
            </a:schemeClr>
          </a:solidFill>
          <a:ln w="12700">
            <a:noFill/>
            <a:round/>
            <a:headEnd/>
            <a:tailEnd/>
          </a:ln>
          <a:effectLst/>
        </p:spPr>
        <p:txBody>
          <a:bodyPr wrap="square" lIns="91440" tIns="91440" rIns="91440" bIns="91440" anchor="t"/>
          <a:lstStyle/>
          <a:p>
            <a:pPr marL="339725" marR="0" lvl="0" indent="-2857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a:t>
            </a:r>
            <a:r>
              <a:rPr lang="en-US" sz="1600" dirty="0">
                <a:latin typeface="Arial" panose="020B0604020202020204"/>
              </a:rPr>
              <a:t>high-level solution in bullet points]</a:t>
            </a:r>
          </a:p>
          <a:p>
            <a:pPr marL="339725" marR="0" lvl="0" indent="-2857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a:t>
            </a:r>
            <a:r>
              <a:rPr lang="en-US" sz="1600" dirty="0">
                <a:latin typeface="Arial" panose="020B0604020202020204"/>
              </a:rPr>
              <a:t>high-level solution in bullet points]</a:t>
            </a:r>
          </a:p>
          <a:p>
            <a:pPr marL="339725" marR="0" lvl="0" indent="-2857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a:t>
            </a:r>
            <a:r>
              <a:rPr lang="en-US" sz="1600" dirty="0">
                <a:latin typeface="Arial" panose="020B0604020202020204"/>
              </a:rPr>
              <a:t>high-level solution in bullet points]</a:t>
            </a:r>
          </a:p>
          <a:p>
            <a:pPr marL="339725" marR="0" lvl="0" indent="-2857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a:t>
            </a:r>
          </a:p>
        </p:txBody>
      </p:sp>
      <p:sp>
        <p:nvSpPr>
          <p:cNvPr id="4" name="Title 3">
            <a:extLst>
              <a:ext uri="{FF2B5EF4-FFF2-40B4-BE49-F238E27FC236}">
                <a16:creationId xmlns:a16="http://schemas.microsoft.com/office/drawing/2014/main" id="{218604E7-6109-A630-6CD0-2C858C40CD4D}"/>
              </a:ext>
            </a:extLst>
          </p:cNvPr>
          <p:cNvSpPr>
            <a:spLocks noGrp="1"/>
          </p:cNvSpPr>
          <p:nvPr>
            <p:ph type="title"/>
          </p:nvPr>
        </p:nvSpPr>
        <p:spPr/>
        <p:txBody>
          <a:bodyPr/>
          <a:lstStyle/>
          <a:p>
            <a:r>
              <a:rPr lang="en-US" dirty="0"/>
              <a:t>We suggest [insert solution]</a:t>
            </a:r>
          </a:p>
        </p:txBody>
      </p:sp>
      <p:sp>
        <p:nvSpPr>
          <p:cNvPr id="3" name="Text Placeholder 2">
            <a:extLst>
              <a:ext uri="{FF2B5EF4-FFF2-40B4-BE49-F238E27FC236}">
                <a16:creationId xmlns:a16="http://schemas.microsoft.com/office/drawing/2014/main" id="{5B7A00C0-BC89-1319-0611-8B074974B809}"/>
              </a:ext>
            </a:extLst>
          </p:cNvPr>
          <p:cNvSpPr>
            <a:spLocks noGrp="1"/>
          </p:cNvSpPr>
          <p:nvPr>
            <p:ph type="body" sz="quarter" idx="17"/>
          </p:nvPr>
        </p:nvSpPr>
        <p:spPr/>
        <p:txBody>
          <a:bodyPr/>
          <a:lstStyle/>
          <a:p>
            <a:endParaRPr lang="en-US"/>
          </a:p>
        </p:txBody>
      </p:sp>
      <p:cxnSp>
        <p:nvCxnSpPr>
          <p:cNvPr id="5" name="Straight Connector 4">
            <a:extLst>
              <a:ext uri="{FF2B5EF4-FFF2-40B4-BE49-F238E27FC236}">
                <a16:creationId xmlns:a16="http://schemas.microsoft.com/office/drawing/2014/main" id="{A79F45E1-D182-8FF8-E22E-FCD14D806060}"/>
              </a:ext>
            </a:extLst>
          </p:cNvPr>
          <p:cNvCxnSpPr>
            <a:cxnSpLocks/>
          </p:cNvCxnSpPr>
          <p:nvPr/>
        </p:nvCxnSpPr>
        <p:spPr>
          <a:xfrm>
            <a:off x="6103000" y="1707936"/>
            <a:ext cx="0" cy="45023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E3C424E-0A6B-FCDB-D6FD-12BAA3981E86}"/>
              </a:ext>
            </a:extLst>
          </p:cNvPr>
          <p:cNvGrpSpPr/>
          <p:nvPr/>
        </p:nvGrpSpPr>
        <p:grpSpPr>
          <a:xfrm>
            <a:off x="5897801" y="3753378"/>
            <a:ext cx="410399" cy="411480"/>
            <a:chOff x="5945672" y="4205532"/>
            <a:chExt cx="410399" cy="411480"/>
          </a:xfrm>
          <a:solidFill>
            <a:schemeClr val="accent1"/>
          </a:solidFill>
        </p:grpSpPr>
        <p:sp>
          <p:nvSpPr>
            <p:cNvPr id="13" name="Oval 12">
              <a:extLst>
                <a:ext uri="{FF2B5EF4-FFF2-40B4-BE49-F238E27FC236}">
                  <a16:creationId xmlns:a16="http://schemas.microsoft.com/office/drawing/2014/main" id="{F03F1A47-2478-12BF-5AE8-A130269ACF88}"/>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Triangle 35">
              <a:extLst>
                <a:ext uri="{FF2B5EF4-FFF2-40B4-BE49-F238E27FC236}">
                  <a16:creationId xmlns:a16="http://schemas.microsoft.com/office/drawing/2014/main" id="{ED1A625A-CC97-D3AF-03D8-9BDE42B7659B}"/>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5" name="Rectangle 14">
              <a:extLst>
                <a:ext uri="{FF2B5EF4-FFF2-40B4-BE49-F238E27FC236}">
                  <a16:creationId xmlns:a16="http://schemas.microsoft.com/office/drawing/2014/main" id="{D334B20F-7F3B-3B93-319A-71C8C51281AB}"/>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2" name="Google Shape;507;p14">
            <a:extLst>
              <a:ext uri="{FF2B5EF4-FFF2-40B4-BE49-F238E27FC236}">
                <a16:creationId xmlns:a16="http://schemas.microsoft.com/office/drawing/2014/main" id="{808643AA-AFF3-9B0A-EC00-E8924BEC65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8487877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B6BF-3901-7E42-954E-106F968408D6}"/>
              </a:ext>
            </a:extLst>
          </p:cNvPr>
          <p:cNvSpPr>
            <a:spLocks noGrp="1"/>
          </p:cNvSpPr>
          <p:nvPr>
            <p:ph type="title"/>
          </p:nvPr>
        </p:nvSpPr>
        <p:spPr/>
        <p:txBody>
          <a:bodyPr/>
          <a:lstStyle/>
          <a:p>
            <a:r>
              <a:rPr lang="en-US" dirty="0"/>
              <a:t>Our vision and ambition with [project/business x]</a:t>
            </a:r>
          </a:p>
        </p:txBody>
      </p:sp>
      <p:sp>
        <p:nvSpPr>
          <p:cNvPr id="9" name="Subtitle 8">
            <a:extLst>
              <a:ext uri="{FF2B5EF4-FFF2-40B4-BE49-F238E27FC236}">
                <a16:creationId xmlns:a16="http://schemas.microsoft.com/office/drawing/2014/main" id="{7CFA66BF-A91D-93DA-47F2-B830C852CABE}"/>
              </a:ext>
            </a:extLst>
          </p:cNvPr>
          <p:cNvSpPr>
            <a:spLocks noGrp="1"/>
          </p:cNvSpPr>
          <p:nvPr>
            <p:ph type="subTitle" idx="1"/>
          </p:nvPr>
        </p:nvSpPr>
        <p:spPr/>
        <p:txBody>
          <a:bodyPr/>
          <a:lstStyle/>
          <a:p>
            <a:endParaRPr lang="en-US"/>
          </a:p>
        </p:txBody>
      </p:sp>
      <p:sp>
        <p:nvSpPr>
          <p:cNvPr id="5" name="Rectangle 4">
            <a:extLst>
              <a:ext uri="{FF2B5EF4-FFF2-40B4-BE49-F238E27FC236}">
                <a16:creationId xmlns:a16="http://schemas.microsoft.com/office/drawing/2014/main" id="{35A21FD8-6A41-AD4D-8568-25431B99819B}"/>
              </a:ext>
            </a:extLst>
          </p:cNvPr>
          <p:cNvSpPr/>
          <p:nvPr/>
        </p:nvSpPr>
        <p:spPr>
          <a:xfrm>
            <a:off x="611836" y="2110354"/>
            <a:ext cx="5197464" cy="477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Vision</a:t>
            </a:r>
          </a:p>
        </p:txBody>
      </p:sp>
      <p:sp>
        <p:nvSpPr>
          <p:cNvPr id="6" name="Rectangle 5">
            <a:extLst>
              <a:ext uri="{FF2B5EF4-FFF2-40B4-BE49-F238E27FC236}">
                <a16:creationId xmlns:a16="http://schemas.microsoft.com/office/drawing/2014/main" id="{9EDDA29C-FE51-BC4F-B6C1-EF55AE030FD3}"/>
              </a:ext>
            </a:extLst>
          </p:cNvPr>
          <p:cNvSpPr/>
          <p:nvPr/>
        </p:nvSpPr>
        <p:spPr>
          <a:xfrm>
            <a:off x="611836" y="2588155"/>
            <a:ext cx="5197464" cy="33124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spcBef>
                <a:spcPts val="400"/>
              </a:spcBef>
              <a:spcAft>
                <a:spcPts val="400"/>
              </a:spcAft>
            </a:pPr>
            <a:r>
              <a:rPr lang="en-US" sz="1600" dirty="0">
                <a:solidFill>
                  <a:schemeClr val="tx1"/>
                </a:solidFill>
              </a:rPr>
              <a:t>[Insert vision with creating a new business/project]</a:t>
            </a:r>
          </a:p>
        </p:txBody>
      </p:sp>
      <p:sp>
        <p:nvSpPr>
          <p:cNvPr id="7" name="Rectangle 6">
            <a:extLst>
              <a:ext uri="{FF2B5EF4-FFF2-40B4-BE49-F238E27FC236}">
                <a16:creationId xmlns:a16="http://schemas.microsoft.com/office/drawing/2014/main" id="{7C8848D7-976F-2F42-9919-C6B324D64F5A}"/>
              </a:ext>
            </a:extLst>
          </p:cNvPr>
          <p:cNvSpPr/>
          <p:nvPr/>
        </p:nvSpPr>
        <p:spPr>
          <a:xfrm>
            <a:off x="6382700" y="2110354"/>
            <a:ext cx="5197464" cy="477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Ambition</a:t>
            </a:r>
          </a:p>
        </p:txBody>
      </p:sp>
      <p:sp>
        <p:nvSpPr>
          <p:cNvPr id="8" name="Rectangle 7">
            <a:extLst>
              <a:ext uri="{FF2B5EF4-FFF2-40B4-BE49-F238E27FC236}">
                <a16:creationId xmlns:a16="http://schemas.microsoft.com/office/drawing/2014/main" id="{6A827FD5-035F-5C42-9761-1DF0206C5C2A}"/>
              </a:ext>
            </a:extLst>
          </p:cNvPr>
          <p:cNvSpPr/>
          <p:nvPr/>
        </p:nvSpPr>
        <p:spPr>
          <a:xfrm>
            <a:off x="6382700" y="2588155"/>
            <a:ext cx="5197464" cy="33124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spcBef>
                <a:spcPts val="400"/>
              </a:spcBef>
              <a:spcAft>
                <a:spcPts val="400"/>
              </a:spcAft>
            </a:pPr>
            <a:r>
              <a:rPr lang="en-US" sz="1600" dirty="0">
                <a:solidFill>
                  <a:schemeClr val="tx1"/>
                </a:solidFill>
              </a:rPr>
              <a:t>[Insert quantitative ambition, if possible]</a:t>
            </a:r>
          </a:p>
        </p:txBody>
      </p:sp>
      <p:sp>
        <p:nvSpPr>
          <p:cNvPr id="12" name="Text Placeholder 11">
            <a:extLst>
              <a:ext uri="{FF2B5EF4-FFF2-40B4-BE49-F238E27FC236}">
                <a16:creationId xmlns:a16="http://schemas.microsoft.com/office/drawing/2014/main" id="{1A859A6B-AD90-A1C7-A2FC-8EE0E1D5DB84}"/>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F3AB14B2-A3C6-CED1-437D-8CBD23B252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56997678-0979-CDD1-F101-64C771644F6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673231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555C-F275-F10A-AA3A-C2BD4A5A68F8}"/>
              </a:ext>
            </a:extLst>
          </p:cNvPr>
          <p:cNvSpPr>
            <a:spLocks noGrp="1"/>
          </p:cNvSpPr>
          <p:nvPr>
            <p:ph type="title"/>
          </p:nvPr>
        </p:nvSpPr>
        <p:spPr/>
        <p:txBody>
          <a:bodyPr/>
          <a:lstStyle/>
          <a:p>
            <a:r>
              <a:rPr lang="en-GB" dirty="0"/>
              <a:t>The overall vision and strategy for the project</a:t>
            </a:r>
            <a:endParaRPr lang="en-DK" dirty="0"/>
          </a:p>
        </p:txBody>
      </p:sp>
      <p:sp>
        <p:nvSpPr>
          <p:cNvPr id="4" name="Triangle 3">
            <a:extLst>
              <a:ext uri="{FF2B5EF4-FFF2-40B4-BE49-F238E27FC236}">
                <a16:creationId xmlns:a16="http://schemas.microsoft.com/office/drawing/2014/main" id="{516DE710-7B6D-DD4D-8BAF-B63DC3A54563}"/>
              </a:ext>
            </a:extLst>
          </p:cNvPr>
          <p:cNvSpPr/>
          <p:nvPr/>
        </p:nvSpPr>
        <p:spPr>
          <a:xfrm>
            <a:off x="2483363" y="1523204"/>
            <a:ext cx="9125376" cy="1295409"/>
          </a:xfrm>
          <a:prstGeom prst="triangle">
            <a:avLst>
              <a:gd name="adj" fmla="val 492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solidFill>
            </a:endParaRPr>
          </a:p>
        </p:txBody>
      </p:sp>
      <p:sp>
        <p:nvSpPr>
          <p:cNvPr id="5" name="Rectangle 4">
            <a:extLst>
              <a:ext uri="{FF2B5EF4-FFF2-40B4-BE49-F238E27FC236}">
                <a16:creationId xmlns:a16="http://schemas.microsoft.com/office/drawing/2014/main" id="{082701DF-A166-06D3-BBEB-2C44C8641ACD}"/>
              </a:ext>
            </a:extLst>
          </p:cNvPr>
          <p:cNvSpPr/>
          <p:nvPr/>
        </p:nvSpPr>
        <p:spPr>
          <a:xfrm>
            <a:off x="2450966" y="2886521"/>
            <a:ext cx="9190169" cy="111035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solidFill>
                <a:schemeClr val="tx1"/>
              </a:solidFill>
            </a:endParaRPr>
          </a:p>
        </p:txBody>
      </p:sp>
      <p:sp>
        <p:nvSpPr>
          <p:cNvPr id="6" name="Rectangle 5">
            <a:extLst>
              <a:ext uri="{FF2B5EF4-FFF2-40B4-BE49-F238E27FC236}">
                <a16:creationId xmlns:a16="http://schemas.microsoft.com/office/drawing/2014/main" id="{750D8400-4194-8A29-234D-BB46B61827A5}"/>
              </a:ext>
            </a:extLst>
          </p:cNvPr>
          <p:cNvSpPr/>
          <p:nvPr/>
        </p:nvSpPr>
        <p:spPr>
          <a:xfrm>
            <a:off x="2450965" y="4064779"/>
            <a:ext cx="9190169" cy="111035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7" name="Rectangle 6">
            <a:extLst>
              <a:ext uri="{FF2B5EF4-FFF2-40B4-BE49-F238E27FC236}">
                <a16:creationId xmlns:a16="http://schemas.microsoft.com/office/drawing/2014/main" id="{A642770C-15FA-3677-9E15-17B7CBFAB6B7}"/>
              </a:ext>
            </a:extLst>
          </p:cNvPr>
          <p:cNvSpPr/>
          <p:nvPr/>
        </p:nvSpPr>
        <p:spPr>
          <a:xfrm>
            <a:off x="2450969" y="5257249"/>
            <a:ext cx="9190169" cy="111035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8" name="TextBox 7">
            <a:extLst>
              <a:ext uri="{FF2B5EF4-FFF2-40B4-BE49-F238E27FC236}">
                <a16:creationId xmlns:a16="http://schemas.microsoft.com/office/drawing/2014/main" id="{DB33CA18-670A-8C3F-0EB1-E2243158AB12}"/>
              </a:ext>
            </a:extLst>
          </p:cNvPr>
          <p:cNvSpPr txBox="1"/>
          <p:nvPr/>
        </p:nvSpPr>
        <p:spPr>
          <a:xfrm>
            <a:off x="467806" y="2045930"/>
            <a:ext cx="1424068" cy="738664"/>
          </a:xfrm>
          <a:prstGeom prst="rect">
            <a:avLst/>
          </a:prstGeom>
          <a:noFill/>
        </p:spPr>
        <p:txBody>
          <a:bodyPr wrap="square" rtlCol="0">
            <a:spAutoFit/>
          </a:bodyPr>
          <a:lstStyle/>
          <a:p>
            <a:r>
              <a:rPr lang="en-GB" sz="1400" b="1" dirty="0"/>
              <a:t>What are we trying to accomplish?</a:t>
            </a:r>
            <a:endParaRPr lang="en-DK" sz="1400" b="1" dirty="0"/>
          </a:p>
        </p:txBody>
      </p:sp>
      <p:sp>
        <p:nvSpPr>
          <p:cNvPr id="9" name="TextBox 8">
            <a:extLst>
              <a:ext uri="{FF2B5EF4-FFF2-40B4-BE49-F238E27FC236}">
                <a16:creationId xmlns:a16="http://schemas.microsoft.com/office/drawing/2014/main" id="{EDBCF05A-D91C-B8B0-1DBA-49281AEACA27}"/>
              </a:ext>
            </a:extLst>
          </p:cNvPr>
          <p:cNvSpPr txBox="1"/>
          <p:nvPr/>
        </p:nvSpPr>
        <p:spPr>
          <a:xfrm>
            <a:off x="476035" y="3180086"/>
            <a:ext cx="1424068" cy="523220"/>
          </a:xfrm>
          <a:prstGeom prst="rect">
            <a:avLst/>
          </a:prstGeom>
          <a:noFill/>
        </p:spPr>
        <p:txBody>
          <a:bodyPr wrap="square" rtlCol="0">
            <a:spAutoFit/>
          </a:bodyPr>
          <a:lstStyle/>
          <a:p>
            <a:r>
              <a:rPr lang="en-GB" sz="1400" b="1" dirty="0"/>
              <a:t>Who should we target?</a:t>
            </a:r>
            <a:endParaRPr lang="en-DK" sz="1400" b="1" dirty="0"/>
          </a:p>
        </p:txBody>
      </p:sp>
      <p:sp>
        <p:nvSpPr>
          <p:cNvPr id="10" name="TextBox 9">
            <a:extLst>
              <a:ext uri="{FF2B5EF4-FFF2-40B4-BE49-F238E27FC236}">
                <a16:creationId xmlns:a16="http://schemas.microsoft.com/office/drawing/2014/main" id="{D7EA77BF-5839-B0BC-2D2F-8901382BEEEC}"/>
              </a:ext>
            </a:extLst>
          </p:cNvPr>
          <p:cNvSpPr txBox="1"/>
          <p:nvPr/>
        </p:nvSpPr>
        <p:spPr>
          <a:xfrm>
            <a:off x="476035" y="4250622"/>
            <a:ext cx="1424068" cy="738664"/>
          </a:xfrm>
          <a:prstGeom prst="rect">
            <a:avLst/>
          </a:prstGeom>
          <a:noFill/>
        </p:spPr>
        <p:txBody>
          <a:bodyPr wrap="square" rtlCol="0">
            <a:spAutoFit/>
          </a:bodyPr>
          <a:lstStyle/>
          <a:p>
            <a:r>
              <a:rPr lang="en-GB" sz="1400" b="1" dirty="0"/>
              <a:t>What is our distinctive proposition?</a:t>
            </a:r>
            <a:endParaRPr lang="en-DK" sz="1400" b="1" dirty="0"/>
          </a:p>
        </p:txBody>
      </p:sp>
      <p:sp>
        <p:nvSpPr>
          <p:cNvPr id="11" name="TextBox 10">
            <a:extLst>
              <a:ext uri="{FF2B5EF4-FFF2-40B4-BE49-F238E27FC236}">
                <a16:creationId xmlns:a16="http://schemas.microsoft.com/office/drawing/2014/main" id="{9E3CB8BB-32CB-0B62-E52F-7C740E623358}"/>
              </a:ext>
            </a:extLst>
          </p:cNvPr>
          <p:cNvSpPr txBox="1"/>
          <p:nvPr/>
        </p:nvSpPr>
        <p:spPr>
          <a:xfrm>
            <a:off x="476035" y="5536603"/>
            <a:ext cx="1424068" cy="523220"/>
          </a:xfrm>
          <a:prstGeom prst="rect">
            <a:avLst/>
          </a:prstGeom>
          <a:noFill/>
        </p:spPr>
        <p:txBody>
          <a:bodyPr wrap="square" rtlCol="0">
            <a:spAutoFit/>
          </a:bodyPr>
          <a:lstStyle/>
          <a:p>
            <a:r>
              <a:rPr lang="en-GB" sz="1400" b="1" dirty="0"/>
              <a:t>How will we deliver it?</a:t>
            </a:r>
            <a:endParaRPr lang="en-DK" sz="1400" b="1" dirty="0"/>
          </a:p>
        </p:txBody>
      </p:sp>
      <p:pic>
        <p:nvPicPr>
          <p:cNvPr id="13" name="Picture 12" descr="Shape&#10;&#10;Description automatically generated with low confidence">
            <a:extLst>
              <a:ext uri="{FF2B5EF4-FFF2-40B4-BE49-F238E27FC236}">
                <a16:creationId xmlns:a16="http://schemas.microsoft.com/office/drawing/2014/main" id="{7468FE78-E39A-5E25-10FD-0A110FBE98E6}"/>
              </a:ext>
            </a:extLst>
          </p:cNvPr>
          <p:cNvPicPr>
            <a:picLocks noChangeAspect="1"/>
          </p:cNvPicPr>
          <p:nvPr/>
        </p:nvPicPr>
        <p:blipFill>
          <a:blip r:embed="rId2"/>
          <a:stretch>
            <a:fillRect/>
          </a:stretch>
        </p:blipFill>
        <p:spPr>
          <a:xfrm flipH="1">
            <a:off x="1858727" y="3277251"/>
            <a:ext cx="328891" cy="328891"/>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50932026-128A-99EC-9AFB-7B47E19D5B33}"/>
              </a:ext>
            </a:extLst>
          </p:cNvPr>
          <p:cNvPicPr>
            <a:picLocks noChangeAspect="1"/>
          </p:cNvPicPr>
          <p:nvPr/>
        </p:nvPicPr>
        <p:blipFill>
          <a:blip r:embed="rId3"/>
          <a:stretch>
            <a:fillRect/>
          </a:stretch>
        </p:blipFill>
        <p:spPr>
          <a:xfrm flipH="1">
            <a:off x="1838995" y="5634413"/>
            <a:ext cx="327600" cy="3276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8F4EDF1F-BDF3-C421-A91B-CA58B49622E2}"/>
              </a:ext>
            </a:extLst>
          </p:cNvPr>
          <p:cNvPicPr>
            <a:picLocks noChangeAspect="1"/>
          </p:cNvPicPr>
          <p:nvPr/>
        </p:nvPicPr>
        <p:blipFill>
          <a:blip r:embed="rId4"/>
          <a:stretch>
            <a:fillRect/>
          </a:stretch>
        </p:blipFill>
        <p:spPr>
          <a:xfrm>
            <a:off x="1819898" y="4446606"/>
            <a:ext cx="346697" cy="346697"/>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D1956C05-6149-FD18-05B7-02F66A635E16}"/>
              </a:ext>
            </a:extLst>
          </p:cNvPr>
          <p:cNvPicPr>
            <a:picLocks noChangeAspect="1"/>
          </p:cNvPicPr>
          <p:nvPr/>
        </p:nvPicPr>
        <p:blipFill>
          <a:blip r:embed="rId5"/>
          <a:stretch>
            <a:fillRect/>
          </a:stretch>
        </p:blipFill>
        <p:spPr>
          <a:xfrm>
            <a:off x="1869202" y="2256054"/>
            <a:ext cx="318416" cy="318416"/>
          </a:xfrm>
          <a:prstGeom prst="rect">
            <a:avLst/>
          </a:prstGeom>
        </p:spPr>
      </p:pic>
      <p:sp>
        <p:nvSpPr>
          <p:cNvPr id="20" name="TextBox 19">
            <a:extLst>
              <a:ext uri="{FF2B5EF4-FFF2-40B4-BE49-F238E27FC236}">
                <a16:creationId xmlns:a16="http://schemas.microsoft.com/office/drawing/2014/main" id="{64815EB3-2C36-BEB6-F38E-8F50EBDD0C0D}"/>
              </a:ext>
            </a:extLst>
          </p:cNvPr>
          <p:cNvSpPr txBox="1"/>
          <p:nvPr/>
        </p:nvSpPr>
        <p:spPr>
          <a:xfrm>
            <a:off x="4581430" y="2092097"/>
            <a:ext cx="4835950" cy="276999"/>
          </a:xfrm>
          <a:prstGeom prst="rect">
            <a:avLst/>
          </a:prstGeom>
          <a:noFill/>
        </p:spPr>
        <p:txBody>
          <a:bodyPr wrap="square" rtlCol="0">
            <a:spAutoFit/>
          </a:bodyPr>
          <a:lstStyle/>
          <a:p>
            <a:pPr algn="ctr"/>
            <a:r>
              <a:rPr lang="en-GB" sz="1200" dirty="0">
                <a:solidFill>
                  <a:schemeClr val="bg1"/>
                </a:solidFill>
              </a:rPr>
              <a:t>[Insert description of vision and ambition]</a:t>
            </a:r>
            <a:endParaRPr lang="en-DK" sz="1200" dirty="0">
              <a:solidFill>
                <a:schemeClr val="bg1"/>
              </a:solidFill>
            </a:endParaRPr>
          </a:p>
        </p:txBody>
      </p:sp>
      <p:sp>
        <p:nvSpPr>
          <p:cNvPr id="21" name="TextBox 20">
            <a:extLst>
              <a:ext uri="{FF2B5EF4-FFF2-40B4-BE49-F238E27FC236}">
                <a16:creationId xmlns:a16="http://schemas.microsoft.com/office/drawing/2014/main" id="{97343C75-A4E7-B4FB-E8E9-0D2B4F930B07}"/>
              </a:ext>
            </a:extLst>
          </p:cNvPr>
          <p:cNvSpPr txBox="1"/>
          <p:nvPr/>
        </p:nvSpPr>
        <p:spPr>
          <a:xfrm>
            <a:off x="4262490" y="3026198"/>
            <a:ext cx="7346248" cy="461665"/>
          </a:xfrm>
          <a:prstGeom prst="rect">
            <a:avLst/>
          </a:prstGeom>
          <a:noFill/>
        </p:spPr>
        <p:txBody>
          <a:bodyPr wrap="square" rtlCol="0">
            <a:spAutoFit/>
          </a:bodyPr>
          <a:lstStyle/>
          <a:p>
            <a:pPr>
              <a:spcAft>
                <a:spcPts val="1200"/>
              </a:spcAft>
            </a:pPr>
            <a:r>
              <a:rPr lang="en-GB" sz="1200" dirty="0"/>
              <a:t>[Insert description of which customer segments you are going after and, if relevant, which part of the value chain]</a:t>
            </a:r>
            <a:endParaRPr lang="en-DK" sz="1200" dirty="0"/>
          </a:p>
        </p:txBody>
      </p:sp>
      <p:sp>
        <p:nvSpPr>
          <p:cNvPr id="22" name="TextBox 21">
            <a:extLst>
              <a:ext uri="{FF2B5EF4-FFF2-40B4-BE49-F238E27FC236}">
                <a16:creationId xmlns:a16="http://schemas.microsoft.com/office/drawing/2014/main" id="{424E4659-EB1A-4574-F62A-6BE1AB3FA068}"/>
              </a:ext>
            </a:extLst>
          </p:cNvPr>
          <p:cNvSpPr txBox="1"/>
          <p:nvPr/>
        </p:nvSpPr>
        <p:spPr>
          <a:xfrm>
            <a:off x="2566988" y="3026198"/>
            <a:ext cx="1903494" cy="830997"/>
          </a:xfrm>
          <a:prstGeom prst="rect">
            <a:avLst/>
          </a:prstGeom>
          <a:noFill/>
        </p:spPr>
        <p:txBody>
          <a:bodyPr wrap="square" rtlCol="0">
            <a:spAutoFit/>
          </a:bodyPr>
          <a:lstStyle/>
          <a:p>
            <a:r>
              <a:rPr lang="en-GB" sz="1200" b="1" dirty="0"/>
              <a:t>Customer segmentation and value chain prioritization</a:t>
            </a:r>
            <a:endParaRPr lang="en-DK" sz="1200" b="1" dirty="0"/>
          </a:p>
        </p:txBody>
      </p:sp>
      <p:sp>
        <p:nvSpPr>
          <p:cNvPr id="23" name="TextBox 22">
            <a:extLst>
              <a:ext uri="{FF2B5EF4-FFF2-40B4-BE49-F238E27FC236}">
                <a16:creationId xmlns:a16="http://schemas.microsoft.com/office/drawing/2014/main" id="{59864DC9-BD7D-8BBE-1EEC-52A099D2AD8F}"/>
              </a:ext>
            </a:extLst>
          </p:cNvPr>
          <p:cNvSpPr txBox="1"/>
          <p:nvPr/>
        </p:nvSpPr>
        <p:spPr>
          <a:xfrm>
            <a:off x="2568138" y="4389122"/>
            <a:ext cx="1903494" cy="461665"/>
          </a:xfrm>
          <a:prstGeom prst="rect">
            <a:avLst/>
          </a:prstGeom>
          <a:noFill/>
        </p:spPr>
        <p:txBody>
          <a:bodyPr wrap="square" rtlCol="0">
            <a:spAutoFit/>
          </a:bodyPr>
          <a:lstStyle/>
          <a:p>
            <a:r>
              <a:rPr lang="en-GB" sz="1200" b="1" dirty="0"/>
              <a:t>Value </a:t>
            </a:r>
            <a:br>
              <a:rPr lang="en-GB" sz="1200" b="1" dirty="0"/>
            </a:br>
            <a:r>
              <a:rPr lang="en-GB" sz="1200" b="1" dirty="0"/>
              <a:t>proposition</a:t>
            </a:r>
            <a:endParaRPr lang="en-DK" sz="1200" b="1" dirty="0"/>
          </a:p>
        </p:txBody>
      </p:sp>
      <p:sp>
        <p:nvSpPr>
          <p:cNvPr id="24" name="TextBox 23">
            <a:extLst>
              <a:ext uri="{FF2B5EF4-FFF2-40B4-BE49-F238E27FC236}">
                <a16:creationId xmlns:a16="http://schemas.microsoft.com/office/drawing/2014/main" id="{8BD3B810-B70B-4F2B-B5D4-324F900ED69C}"/>
              </a:ext>
            </a:extLst>
          </p:cNvPr>
          <p:cNvSpPr txBox="1"/>
          <p:nvPr/>
        </p:nvSpPr>
        <p:spPr>
          <a:xfrm>
            <a:off x="2577561" y="5567381"/>
            <a:ext cx="1903494" cy="461665"/>
          </a:xfrm>
          <a:prstGeom prst="rect">
            <a:avLst/>
          </a:prstGeom>
          <a:noFill/>
        </p:spPr>
        <p:txBody>
          <a:bodyPr wrap="square" rtlCol="0">
            <a:spAutoFit/>
          </a:bodyPr>
          <a:lstStyle/>
          <a:p>
            <a:r>
              <a:rPr lang="en-GB" sz="1200" b="1" dirty="0"/>
              <a:t>Go-to-market</a:t>
            </a:r>
            <a:br>
              <a:rPr lang="en-GB" sz="1200" b="1" dirty="0"/>
            </a:br>
            <a:r>
              <a:rPr lang="en-GB" sz="1200" b="1" dirty="0"/>
              <a:t>model</a:t>
            </a:r>
            <a:endParaRPr lang="en-DK" sz="1200" b="1" dirty="0"/>
          </a:p>
        </p:txBody>
      </p:sp>
      <p:sp>
        <p:nvSpPr>
          <p:cNvPr id="25" name="TextBox 24">
            <a:extLst>
              <a:ext uri="{FF2B5EF4-FFF2-40B4-BE49-F238E27FC236}">
                <a16:creationId xmlns:a16="http://schemas.microsoft.com/office/drawing/2014/main" id="{8387B00D-EFE7-CDD6-3109-AF355AFBF714}"/>
              </a:ext>
            </a:extLst>
          </p:cNvPr>
          <p:cNvSpPr txBox="1"/>
          <p:nvPr/>
        </p:nvSpPr>
        <p:spPr>
          <a:xfrm>
            <a:off x="4262489" y="4142901"/>
            <a:ext cx="7346249" cy="276999"/>
          </a:xfrm>
          <a:prstGeom prst="rect">
            <a:avLst/>
          </a:prstGeom>
          <a:noFill/>
        </p:spPr>
        <p:txBody>
          <a:bodyPr wrap="square" rtlCol="0">
            <a:spAutoFit/>
          </a:bodyPr>
          <a:lstStyle/>
          <a:p>
            <a:pPr>
              <a:spcAft>
                <a:spcPts val="1200"/>
              </a:spcAft>
            </a:pPr>
            <a:r>
              <a:rPr lang="en-GB" sz="1200" dirty="0"/>
              <a:t>[Insert description of value propositions and key product features, if relevant]</a:t>
            </a:r>
            <a:endParaRPr lang="en-DK" sz="1200" dirty="0"/>
          </a:p>
        </p:txBody>
      </p:sp>
      <p:sp>
        <p:nvSpPr>
          <p:cNvPr id="27" name="TextBox 26">
            <a:extLst>
              <a:ext uri="{FF2B5EF4-FFF2-40B4-BE49-F238E27FC236}">
                <a16:creationId xmlns:a16="http://schemas.microsoft.com/office/drawing/2014/main" id="{20C4FE8F-34F1-D07F-7D80-1A3E1D334427}"/>
              </a:ext>
            </a:extLst>
          </p:cNvPr>
          <p:cNvSpPr txBox="1"/>
          <p:nvPr/>
        </p:nvSpPr>
        <p:spPr>
          <a:xfrm>
            <a:off x="4262489" y="5319982"/>
            <a:ext cx="7225317" cy="276999"/>
          </a:xfrm>
          <a:prstGeom prst="rect">
            <a:avLst/>
          </a:prstGeom>
          <a:noFill/>
        </p:spPr>
        <p:txBody>
          <a:bodyPr wrap="square" rtlCol="0">
            <a:spAutoFit/>
          </a:bodyPr>
          <a:lstStyle/>
          <a:p>
            <a:pPr>
              <a:spcAft>
                <a:spcPts val="1200"/>
              </a:spcAft>
            </a:pPr>
            <a:r>
              <a:rPr lang="en-GB" sz="1200" dirty="0"/>
              <a:t>[Insert description of channels, distribution strategy, team etc.]</a:t>
            </a:r>
            <a:endParaRPr lang="en-DK" sz="1200" dirty="0"/>
          </a:p>
        </p:txBody>
      </p:sp>
      <p:sp>
        <p:nvSpPr>
          <p:cNvPr id="3" name="Footer Placeholder 2">
            <a:extLst>
              <a:ext uri="{FF2B5EF4-FFF2-40B4-BE49-F238E27FC236}">
                <a16:creationId xmlns:a16="http://schemas.microsoft.com/office/drawing/2014/main" id="{BBC254D4-F6BD-1721-AD0E-0DCBD70FD29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8" name="Text Placeholder 17">
            <a:extLst>
              <a:ext uri="{FF2B5EF4-FFF2-40B4-BE49-F238E27FC236}">
                <a16:creationId xmlns:a16="http://schemas.microsoft.com/office/drawing/2014/main" id="{97ABE207-8D38-D62C-67AF-572E85B2943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7954723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34D999-61E2-754E-970E-63062D99B94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3B34D999-61E2-754E-970E-63062D99B94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6" name="Google Shape;164;p30">
            <a:extLst>
              <a:ext uri="{FF2B5EF4-FFF2-40B4-BE49-F238E27FC236}">
                <a16:creationId xmlns:a16="http://schemas.microsoft.com/office/drawing/2014/main" id="{B1FCB06A-01B5-D242-8D8F-BC3A995BBD71}"/>
              </a:ext>
            </a:extLst>
          </p:cNvPr>
          <p:cNvGrpSpPr/>
          <p:nvPr/>
        </p:nvGrpSpPr>
        <p:grpSpPr>
          <a:xfrm>
            <a:off x="0" y="0"/>
            <a:ext cx="6297800" cy="6864400"/>
            <a:chOff x="0" y="0"/>
            <a:chExt cx="4723350" cy="5148300"/>
          </a:xfrm>
          <a:solidFill>
            <a:srgbClr val="E6E6E6"/>
          </a:solidFill>
        </p:grpSpPr>
        <p:sp>
          <p:nvSpPr>
            <p:cNvPr id="7" name="Google Shape;165;p30">
              <a:extLst>
                <a:ext uri="{FF2B5EF4-FFF2-40B4-BE49-F238E27FC236}">
                  <a16:creationId xmlns:a16="http://schemas.microsoft.com/office/drawing/2014/main" id="{40A04385-EB74-9044-9DAB-1D99182A4A2E}"/>
                </a:ext>
              </a:extLst>
            </p:cNvPr>
            <p:cNvSpPr/>
            <p:nvPr/>
          </p:nvSpPr>
          <p:spPr>
            <a:xfrm>
              <a:off x="3963450" y="4800"/>
              <a:ext cx="759900" cy="5143500"/>
            </a:xfrm>
            <a:prstGeom prst="diamond">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effectLst/>
                <a:uLnTx/>
                <a:uFillTx/>
                <a:latin typeface="Arial"/>
                <a:ea typeface="+mn-ea"/>
                <a:cs typeface="Arial"/>
                <a:sym typeface="Arial"/>
              </a:endParaRPr>
            </a:p>
          </p:txBody>
        </p:sp>
        <p:sp>
          <p:nvSpPr>
            <p:cNvPr id="8" name="Google Shape;166;p30">
              <a:extLst>
                <a:ext uri="{FF2B5EF4-FFF2-40B4-BE49-F238E27FC236}">
                  <a16:creationId xmlns:a16="http://schemas.microsoft.com/office/drawing/2014/main" id="{FE45F81C-9715-9D4C-8860-21C3800BF3E8}"/>
                </a:ext>
              </a:extLst>
            </p:cNvPr>
            <p:cNvSpPr/>
            <p:nvPr/>
          </p:nvSpPr>
          <p:spPr>
            <a:xfrm>
              <a:off x="0" y="0"/>
              <a:ext cx="4343400" cy="5143500"/>
            </a:xfrm>
            <a:prstGeom prst="rect">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effectLst/>
                <a:uLnTx/>
                <a:uFillTx/>
                <a:latin typeface="Arial"/>
                <a:ea typeface="+mn-ea"/>
                <a:cs typeface="Arial"/>
                <a:sym typeface="Arial"/>
              </a:endParaRPr>
            </a:p>
          </p:txBody>
        </p:sp>
      </p:grpSp>
      <p:sp>
        <p:nvSpPr>
          <p:cNvPr id="10" name="Google Shape;167;p30">
            <a:extLst>
              <a:ext uri="{FF2B5EF4-FFF2-40B4-BE49-F238E27FC236}">
                <a16:creationId xmlns:a16="http://schemas.microsoft.com/office/drawing/2014/main" id="{04B91CE6-4690-3740-B6E4-EA2B0709CA3B}"/>
              </a:ext>
            </a:extLst>
          </p:cNvPr>
          <p:cNvSpPr txBox="1"/>
          <p:nvPr/>
        </p:nvSpPr>
        <p:spPr>
          <a:xfrm>
            <a:off x="1398349" y="1677075"/>
            <a:ext cx="3902647" cy="9216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15000"/>
              </a:lnSpc>
              <a:spcBef>
                <a:spcPts val="0"/>
              </a:spcBef>
              <a:spcAft>
                <a:spcPts val="2133"/>
              </a:spcAft>
              <a:buClr>
                <a:srgbClr val="000000"/>
              </a:buClr>
              <a:buSzTx/>
              <a:buFontTx/>
              <a:buNone/>
              <a:tabLst/>
              <a:defRPr/>
            </a:pPr>
            <a:r>
              <a:rPr kumimoji="0" lang="en" sz="2500" b="1"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current state]</a:t>
            </a:r>
            <a:endParaRPr kumimoji="0" sz="2500" b="1"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p:txBody>
      </p:sp>
      <p:sp>
        <p:nvSpPr>
          <p:cNvPr id="11" name="Google Shape;168;p30">
            <a:extLst>
              <a:ext uri="{FF2B5EF4-FFF2-40B4-BE49-F238E27FC236}">
                <a16:creationId xmlns:a16="http://schemas.microsoft.com/office/drawing/2014/main" id="{AA4B38DB-1E55-E149-9370-215CEA231EC2}"/>
              </a:ext>
            </a:extLst>
          </p:cNvPr>
          <p:cNvSpPr txBox="1"/>
          <p:nvPr/>
        </p:nvSpPr>
        <p:spPr>
          <a:xfrm>
            <a:off x="6748930" y="1677075"/>
            <a:ext cx="3856569" cy="9216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15000"/>
              </a:lnSpc>
              <a:spcBef>
                <a:spcPts val="0"/>
              </a:spcBef>
              <a:spcAft>
                <a:spcPts val="2133"/>
              </a:spcAft>
              <a:buClr>
                <a:srgbClr val="000000"/>
              </a:buClr>
              <a:buSzTx/>
              <a:buFontTx/>
              <a:buNone/>
              <a:tabLst/>
              <a:defRPr/>
            </a:pPr>
            <a:r>
              <a:rPr kumimoji="0" lang="en" sz="2500" b="1"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future vision]</a:t>
            </a:r>
            <a:endParaRPr kumimoji="0" sz="2500" b="1"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p:txBody>
      </p:sp>
      <p:sp>
        <p:nvSpPr>
          <p:cNvPr id="12" name="Google Shape;169;p30">
            <a:extLst>
              <a:ext uri="{FF2B5EF4-FFF2-40B4-BE49-F238E27FC236}">
                <a16:creationId xmlns:a16="http://schemas.microsoft.com/office/drawing/2014/main" id="{BEC491BC-0C45-0E4D-B613-0F01BABFEFEC}"/>
              </a:ext>
            </a:extLst>
          </p:cNvPr>
          <p:cNvSpPr txBox="1"/>
          <p:nvPr/>
        </p:nvSpPr>
        <p:spPr>
          <a:xfrm>
            <a:off x="578499" y="2446681"/>
            <a:ext cx="4742402" cy="32820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50000"/>
              </a:lnSpc>
              <a:spcBef>
                <a:spcPts val="0"/>
              </a:spcBef>
              <a:spcAft>
                <a:spcPts val="2133"/>
              </a:spcAft>
              <a:buClr>
                <a:srgbClr val="000000"/>
              </a:buClr>
              <a:buSzTx/>
              <a:buFontTx/>
              <a:buNone/>
              <a:tabLst/>
              <a:defRPr/>
            </a:pP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Products first]</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Static and standard]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Optimized for certainty]</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p>
        </p:txBody>
      </p:sp>
      <p:sp>
        <p:nvSpPr>
          <p:cNvPr id="13" name="Google Shape;170;p30">
            <a:extLst>
              <a:ext uri="{FF2B5EF4-FFF2-40B4-BE49-F238E27FC236}">
                <a16:creationId xmlns:a16="http://schemas.microsoft.com/office/drawing/2014/main" id="{839E45FD-AAB8-7C4B-91CA-9B2C5D237AC5}"/>
              </a:ext>
            </a:extLst>
          </p:cNvPr>
          <p:cNvSpPr txBox="1"/>
          <p:nvPr/>
        </p:nvSpPr>
        <p:spPr>
          <a:xfrm>
            <a:off x="6761899" y="2446681"/>
            <a:ext cx="4851602" cy="3282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Users first]</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Dynamic and bespoke]</a:t>
            </a: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Optimized for change]</a:t>
            </a: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2133"/>
              </a:spcAft>
              <a:buClr>
                <a:srgbClr val="000000"/>
              </a:buClr>
              <a:buSzTx/>
              <a:buFontTx/>
              <a:buNone/>
              <a:tabLst/>
              <a:defRPr/>
            </a:pP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p:txBody>
      </p:sp>
      <p:sp>
        <p:nvSpPr>
          <p:cNvPr id="5" name="Text Placeholder 4">
            <a:extLst>
              <a:ext uri="{FF2B5EF4-FFF2-40B4-BE49-F238E27FC236}">
                <a16:creationId xmlns:a16="http://schemas.microsoft.com/office/drawing/2014/main" id="{ABDB6BCD-2675-5F5F-57C0-5A68EF7C3F8A}"/>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785219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Ambition is threefold with an overall goal of [insert]</a:t>
            </a:r>
            <a:endParaRPr lang="en-US" dirty="0"/>
          </a:p>
        </p:txBody>
      </p:sp>
      <p:sp>
        <p:nvSpPr>
          <p:cNvPr id="5" name="Subtitle 4">
            <a:extLst>
              <a:ext uri="{FF2B5EF4-FFF2-40B4-BE49-F238E27FC236}">
                <a16:creationId xmlns:a16="http://schemas.microsoft.com/office/drawing/2014/main" id="{38011572-6ED8-63C8-F18D-41441C146D6F}"/>
              </a:ext>
            </a:extLst>
          </p:cNvPr>
          <p:cNvSpPr>
            <a:spLocks noGrp="1"/>
          </p:cNvSpPr>
          <p:nvPr>
            <p:ph type="subTitle" idx="1"/>
          </p:nvPr>
        </p:nvSpPr>
        <p:spPr/>
        <p:txBody>
          <a:bodyPr/>
          <a:lstStyle/>
          <a:p>
            <a:endParaRPr lang="en-US"/>
          </a:p>
        </p:txBody>
      </p:sp>
      <p:sp>
        <p:nvSpPr>
          <p:cNvPr id="7" name="Rectangle 6">
            <a:extLst>
              <a:ext uri="{FF2B5EF4-FFF2-40B4-BE49-F238E27FC236}">
                <a16:creationId xmlns:a16="http://schemas.microsoft.com/office/drawing/2014/main" id="{F7D0F283-4EAA-A054-FF43-3364E8BDC658}"/>
              </a:ext>
            </a:extLst>
          </p:cNvPr>
          <p:cNvSpPr/>
          <p:nvPr/>
        </p:nvSpPr>
        <p:spPr>
          <a:xfrm>
            <a:off x="1112382"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[Priority/goal #1]</a:t>
            </a:r>
          </a:p>
          <a:p>
            <a:pPr algn="ctr"/>
            <a:endParaRPr lang="en-GB" sz="1400" dirty="0">
              <a:solidFill>
                <a:schemeClr val="tx1"/>
              </a:solidFill>
            </a:endParaRPr>
          </a:p>
          <a:p>
            <a:pPr algn="ctr"/>
            <a:r>
              <a:rPr lang="en-GB" sz="1400" dirty="0">
                <a:solidFill>
                  <a:schemeClr val="tx1"/>
                </a:solidFill>
              </a:rPr>
              <a:t>[Insert description]</a:t>
            </a:r>
          </a:p>
        </p:txBody>
      </p:sp>
      <p:sp>
        <p:nvSpPr>
          <p:cNvPr id="8" name="Rectangle 7">
            <a:extLst>
              <a:ext uri="{FF2B5EF4-FFF2-40B4-BE49-F238E27FC236}">
                <a16:creationId xmlns:a16="http://schemas.microsoft.com/office/drawing/2014/main" id="{8A1CEC3D-916B-B223-106C-F9B054351E2D}"/>
              </a:ext>
            </a:extLst>
          </p:cNvPr>
          <p:cNvSpPr/>
          <p:nvPr/>
        </p:nvSpPr>
        <p:spPr>
          <a:xfrm>
            <a:off x="4756268"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[Priority/goal #2]</a:t>
            </a:r>
          </a:p>
          <a:p>
            <a:pPr algn="ctr"/>
            <a:endParaRPr lang="en-GB" sz="1400" dirty="0">
              <a:solidFill>
                <a:schemeClr val="tx1"/>
              </a:solidFill>
            </a:endParaRPr>
          </a:p>
          <a:p>
            <a:pPr algn="ctr"/>
            <a:r>
              <a:rPr lang="en-GB" sz="1400" dirty="0">
                <a:solidFill>
                  <a:schemeClr val="tx1"/>
                </a:solidFill>
              </a:rPr>
              <a:t>[Insert description]</a:t>
            </a:r>
          </a:p>
        </p:txBody>
      </p:sp>
      <p:sp>
        <p:nvSpPr>
          <p:cNvPr id="9" name="Rectangle 8">
            <a:extLst>
              <a:ext uri="{FF2B5EF4-FFF2-40B4-BE49-F238E27FC236}">
                <a16:creationId xmlns:a16="http://schemas.microsoft.com/office/drawing/2014/main" id="{D4C46C37-6791-6FEE-DC43-60769F36AB31}"/>
              </a:ext>
            </a:extLst>
          </p:cNvPr>
          <p:cNvSpPr/>
          <p:nvPr/>
        </p:nvSpPr>
        <p:spPr>
          <a:xfrm>
            <a:off x="8400154"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[Priority/goal #3]</a:t>
            </a:r>
          </a:p>
          <a:p>
            <a:pPr algn="ctr"/>
            <a:endParaRPr lang="en-GB" sz="1400" dirty="0">
              <a:solidFill>
                <a:schemeClr val="tx1"/>
              </a:solidFill>
            </a:endParaRPr>
          </a:p>
          <a:p>
            <a:pPr algn="ctr"/>
            <a:r>
              <a:rPr lang="en-GB" sz="1400" dirty="0">
                <a:solidFill>
                  <a:schemeClr val="tx1"/>
                </a:solidFill>
              </a:rPr>
              <a:t>[Insert description]</a:t>
            </a:r>
          </a:p>
        </p:txBody>
      </p:sp>
      <p:sp>
        <p:nvSpPr>
          <p:cNvPr id="10" name="Oval 9">
            <a:extLst>
              <a:ext uri="{FF2B5EF4-FFF2-40B4-BE49-F238E27FC236}">
                <a16:creationId xmlns:a16="http://schemas.microsoft.com/office/drawing/2014/main" id="{263F6B44-D46E-9145-F0D1-9A2B5A12F86D}"/>
              </a:ext>
            </a:extLst>
          </p:cNvPr>
          <p:cNvSpPr>
            <a:spLocks noChangeAspect="1"/>
          </p:cNvSpPr>
          <p:nvPr/>
        </p:nvSpPr>
        <p:spPr>
          <a:xfrm>
            <a:off x="1780585"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Oval 10">
            <a:extLst>
              <a:ext uri="{FF2B5EF4-FFF2-40B4-BE49-F238E27FC236}">
                <a16:creationId xmlns:a16="http://schemas.microsoft.com/office/drawing/2014/main" id="{CC85B6BD-7F4E-20F3-7F49-0AF11C2095B5}"/>
              </a:ext>
            </a:extLst>
          </p:cNvPr>
          <p:cNvSpPr>
            <a:spLocks noChangeAspect="1"/>
          </p:cNvSpPr>
          <p:nvPr/>
        </p:nvSpPr>
        <p:spPr>
          <a:xfrm>
            <a:off x="5424471"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Oval 11">
            <a:extLst>
              <a:ext uri="{FF2B5EF4-FFF2-40B4-BE49-F238E27FC236}">
                <a16:creationId xmlns:a16="http://schemas.microsoft.com/office/drawing/2014/main" id="{496187BC-E733-2880-7C6E-4FC1D84446A6}"/>
              </a:ext>
            </a:extLst>
          </p:cNvPr>
          <p:cNvSpPr>
            <a:spLocks noChangeAspect="1"/>
          </p:cNvSpPr>
          <p:nvPr/>
        </p:nvSpPr>
        <p:spPr>
          <a:xfrm>
            <a:off x="9068357"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Right Brace 12">
            <a:extLst>
              <a:ext uri="{FF2B5EF4-FFF2-40B4-BE49-F238E27FC236}">
                <a16:creationId xmlns:a16="http://schemas.microsoft.com/office/drawing/2014/main" id="{C76FF13E-E6D7-5243-B561-72A2751EB075}"/>
              </a:ext>
            </a:extLst>
          </p:cNvPr>
          <p:cNvSpPr/>
          <p:nvPr/>
        </p:nvSpPr>
        <p:spPr>
          <a:xfrm rot="5400000">
            <a:off x="5962526" y="442233"/>
            <a:ext cx="266949" cy="98011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13">
            <a:extLst>
              <a:ext uri="{FF2B5EF4-FFF2-40B4-BE49-F238E27FC236}">
                <a16:creationId xmlns:a16="http://schemas.microsoft.com/office/drawing/2014/main" id="{B6229249-C74F-009F-0C51-417927E509A7}"/>
              </a:ext>
            </a:extLst>
          </p:cNvPr>
          <p:cNvSpPr/>
          <p:nvPr/>
        </p:nvSpPr>
        <p:spPr>
          <a:xfrm>
            <a:off x="1195439" y="5671769"/>
            <a:ext cx="9801121"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Achieve [insert overall goal or competitive advantage achieved]</a:t>
            </a:r>
            <a:endParaRPr lang="en-GB" sz="1400" b="1" dirty="0">
              <a:solidFill>
                <a:schemeClr val="bg1"/>
              </a:solidFill>
            </a:endParaRPr>
          </a:p>
        </p:txBody>
      </p:sp>
      <p:pic>
        <p:nvPicPr>
          <p:cNvPr id="15" name="Picture 14">
            <a:extLst>
              <a:ext uri="{FF2B5EF4-FFF2-40B4-BE49-F238E27FC236}">
                <a16:creationId xmlns:a16="http://schemas.microsoft.com/office/drawing/2014/main" id="{A6F4ADFB-504E-4B81-4EB0-49E163BCA292}"/>
              </a:ext>
            </a:extLst>
          </p:cNvPr>
          <p:cNvPicPr>
            <a:picLocks noChangeAspect="1"/>
          </p:cNvPicPr>
          <p:nvPr/>
        </p:nvPicPr>
        <p:blipFill>
          <a:blip r:embed="rId2"/>
          <a:stretch>
            <a:fillRect/>
          </a:stretch>
        </p:blipFill>
        <p:spPr>
          <a:xfrm>
            <a:off x="5751002" y="2262953"/>
            <a:ext cx="606938" cy="606938"/>
          </a:xfrm>
          <a:prstGeom prst="rect">
            <a:avLst/>
          </a:prstGeom>
        </p:spPr>
      </p:pic>
      <p:pic>
        <p:nvPicPr>
          <p:cNvPr id="16" name="Picture 15">
            <a:extLst>
              <a:ext uri="{FF2B5EF4-FFF2-40B4-BE49-F238E27FC236}">
                <a16:creationId xmlns:a16="http://schemas.microsoft.com/office/drawing/2014/main" id="{72A67B6C-7F7B-BA44-D838-D433DBC85030}"/>
              </a:ext>
            </a:extLst>
          </p:cNvPr>
          <p:cNvPicPr>
            <a:picLocks noChangeAspect="1"/>
          </p:cNvPicPr>
          <p:nvPr/>
        </p:nvPicPr>
        <p:blipFill>
          <a:blip r:embed="rId3"/>
          <a:stretch>
            <a:fillRect/>
          </a:stretch>
        </p:blipFill>
        <p:spPr>
          <a:xfrm>
            <a:off x="2106385" y="2262222"/>
            <a:ext cx="608400" cy="608400"/>
          </a:xfrm>
          <a:prstGeom prst="rect">
            <a:avLst/>
          </a:prstGeom>
        </p:spPr>
      </p:pic>
      <p:pic>
        <p:nvPicPr>
          <p:cNvPr id="17" name="Picture 16">
            <a:extLst>
              <a:ext uri="{FF2B5EF4-FFF2-40B4-BE49-F238E27FC236}">
                <a16:creationId xmlns:a16="http://schemas.microsoft.com/office/drawing/2014/main" id="{A7F9F914-ECF7-D3EF-288E-8AD1619E428A}"/>
              </a:ext>
            </a:extLst>
          </p:cNvPr>
          <p:cNvPicPr>
            <a:picLocks noChangeAspect="1"/>
          </p:cNvPicPr>
          <p:nvPr/>
        </p:nvPicPr>
        <p:blipFill>
          <a:blip r:embed="rId4"/>
          <a:stretch>
            <a:fillRect/>
          </a:stretch>
        </p:blipFill>
        <p:spPr>
          <a:xfrm>
            <a:off x="9394157" y="2262222"/>
            <a:ext cx="608400" cy="608400"/>
          </a:xfrm>
          <a:prstGeom prst="rect">
            <a:avLst/>
          </a:prstGeom>
        </p:spPr>
      </p:pic>
      <p:sp>
        <p:nvSpPr>
          <p:cNvPr id="3" name="Footer Placeholder 2">
            <a:extLst>
              <a:ext uri="{FF2B5EF4-FFF2-40B4-BE49-F238E27FC236}">
                <a16:creationId xmlns:a16="http://schemas.microsoft.com/office/drawing/2014/main" id="{5266F60A-2232-0E9F-3019-A5F82DD6924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8" name="Text Placeholder 17">
            <a:extLst>
              <a:ext uri="{FF2B5EF4-FFF2-40B4-BE49-F238E27FC236}">
                <a16:creationId xmlns:a16="http://schemas.microsoft.com/office/drawing/2014/main" id="{51161385-1C27-1E65-28AB-7631369E215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942344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a:extLst>
              <a:ext uri="{FF2B5EF4-FFF2-40B4-BE49-F238E27FC236}">
                <a16:creationId xmlns:a16="http://schemas.microsoft.com/office/drawing/2014/main" id="{162A6FB6-BC6D-6215-6A71-410DECC25491}"/>
              </a:ext>
            </a:extLst>
          </p:cNvPr>
          <p:cNvSpPr/>
          <p:nvPr/>
        </p:nvSpPr>
        <p:spPr>
          <a:xfrm>
            <a:off x="8809686" y="1928335"/>
            <a:ext cx="2827578" cy="668138"/>
          </a:xfrm>
          <a:prstGeom prst="chevron">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Solutions</a:t>
            </a:r>
          </a:p>
        </p:txBody>
      </p:sp>
      <p:graphicFrame>
        <p:nvGraphicFramePr>
          <p:cNvPr id="13" name="think-cell data - do not delete" hidden="1">
            <a:extLst>
              <a:ext uri="{FF2B5EF4-FFF2-40B4-BE49-F238E27FC236}">
                <a16:creationId xmlns:a16="http://schemas.microsoft.com/office/drawing/2014/main" id="{C0F74D07-2096-63DD-9C32-763CC80C27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13" name="think-cell data - do not delete" hidden="1">
                        <a:extLst>
                          <a:ext uri="{FF2B5EF4-FFF2-40B4-BE49-F238E27FC236}">
                            <a16:creationId xmlns:a16="http://schemas.microsoft.com/office/drawing/2014/main" id="{C0F74D07-2096-63DD-9C32-763CC80C27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B5E15F9-01FC-BA3F-770E-A0F599986F58}"/>
              </a:ext>
            </a:extLst>
          </p:cNvPr>
          <p:cNvSpPr>
            <a:spLocks noGrp="1"/>
          </p:cNvSpPr>
          <p:nvPr>
            <p:ph type="title"/>
          </p:nvPr>
        </p:nvSpPr>
        <p:spPr/>
        <p:txBody>
          <a:bodyPr vert="horz"/>
          <a:lstStyle/>
          <a:p>
            <a:r>
              <a:rPr lang="en-US" dirty="0"/>
              <a:t>There are several potential solutions to [insert problem]</a:t>
            </a:r>
          </a:p>
        </p:txBody>
      </p:sp>
      <p:sp>
        <p:nvSpPr>
          <p:cNvPr id="5" name="Subtitle 4">
            <a:extLst>
              <a:ext uri="{FF2B5EF4-FFF2-40B4-BE49-F238E27FC236}">
                <a16:creationId xmlns:a16="http://schemas.microsoft.com/office/drawing/2014/main" id="{16D0BD10-5D0A-4AF6-96BA-5DDBF80872D5}"/>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EA8D30F-0E13-F1F5-4ADC-ED983878309E}"/>
              </a:ext>
            </a:extLst>
          </p:cNvPr>
          <p:cNvSpPr>
            <a:spLocks noGrp="1"/>
          </p:cNvSpPr>
          <p:nvPr>
            <p:ph type="body" sz="quarter" idx="17"/>
          </p:nvPr>
        </p:nvSpPr>
        <p:spPr/>
        <p:txBody>
          <a:bodyPr/>
          <a:lstStyle/>
          <a:p>
            <a:endParaRPr lang="en-US"/>
          </a:p>
        </p:txBody>
      </p:sp>
      <p:sp>
        <p:nvSpPr>
          <p:cNvPr id="8" name="Pentagon 7">
            <a:extLst>
              <a:ext uri="{FF2B5EF4-FFF2-40B4-BE49-F238E27FC236}">
                <a16:creationId xmlns:a16="http://schemas.microsoft.com/office/drawing/2014/main" id="{575AB8F2-A155-0C41-095C-A8A10D955A4C}"/>
              </a:ext>
            </a:extLst>
          </p:cNvPr>
          <p:cNvSpPr/>
          <p:nvPr/>
        </p:nvSpPr>
        <p:spPr>
          <a:xfrm>
            <a:off x="554736" y="1928335"/>
            <a:ext cx="2959802" cy="668138"/>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Problem</a:t>
            </a:r>
          </a:p>
        </p:txBody>
      </p:sp>
      <p:sp>
        <p:nvSpPr>
          <p:cNvPr id="9" name="Chevron 8">
            <a:extLst>
              <a:ext uri="{FF2B5EF4-FFF2-40B4-BE49-F238E27FC236}">
                <a16:creationId xmlns:a16="http://schemas.microsoft.com/office/drawing/2014/main" id="{63E17F22-1B5F-1B5F-00E7-3465954DF167}"/>
              </a:ext>
            </a:extLst>
          </p:cNvPr>
          <p:cNvSpPr/>
          <p:nvPr/>
        </p:nvSpPr>
        <p:spPr>
          <a:xfrm>
            <a:off x="3394535" y="1928335"/>
            <a:ext cx="2827578" cy="668138"/>
          </a:xfrm>
          <a:prstGeom prst="chevron">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Operational issues</a:t>
            </a:r>
          </a:p>
        </p:txBody>
      </p:sp>
      <p:sp>
        <p:nvSpPr>
          <p:cNvPr id="10" name="Chevron 9">
            <a:extLst>
              <a:ext uri="{FF2B5EF4-FFF2-40B4-BE49-F238E27FC236}">
                <a16:creationId xmlns:a16="http://schemas.microsoft.com/office/drawing/2014/main" id="{649C7E31-C64D-F5EE-3C43-2B95C77A3467}"/>
              </a:ext>
            </a:extLst>
          </p:cNvPr>
          <p:cNvSpPr/>
          <p:nvPr/>
        </p:nvSpPr>
        <p:spPr>
          <a:xfrm>
            <a:off x="6102110" y="1928335"/>
            <a:ext cx="2827578" cy="668138"/>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Root causes</a:t>
            </a:r>
          </a:p>
        </p:txBody>
      </p:sp>
      <p:sp>
        <p:nvSpPr>
          <p:cNvPr id="14" name="TextBox 13">
            <a:extLst>
              <a:ext uri="{FF2B5EF4-FFF2-40B4-BE49-F238E27FC236}">
                <a16:creationId xmlns:a16="http://schemas.microsoft.com/office/drawing/2014/main" id="{0071611C-BAC6-2A68-0D3F-7A9879FAF402}"/>
              </a:ext>
            </a:extLst>
          </p:cNvPr>
          <p:cNvSpPr txBox="1"/>
          <p:nvPr/>
        </p:nvSpPr>
        <p:spPr>
          <a:xfrm>
            <a:off x="554736" y="3878907"/>
            <a:ext cx="2324942" cy="1246495"/>
          </a:xfrm>
          <a:prstGeom prst="rect">
            <a:avLst/>
          </a:prstGeom>
          <a:noFill/>
        </p:spPr>
        <p:txBody>
          <a:bodyPr wrap="square" rtlCol="0" anchor="ctr">
            <a:noAutofit/>
          </a:bodyPr>
          <a:lstStyle/>
          <a:p>
            <a:pPr>
              <a:spcAft>
                <a:spcPts val="600"/>
              </a:spcAft>
            </a:pPr>
            <a:r>
              <a:rPr lang="en-US" sz="1400" dirty="0"/>
              <a:t>[Insert description of problem e.g., </a:t>
            </a:r>
          </a:p>
          <a:p>
            <a:pPr>
              <a:spcAft>
                <a:spcPts val="600"/>
              </a:spcAft>
            </a:pPr>
            <a:r>
              <a:rPr lang="en-US" sz="1400" dirty="0"/>
              <a:t>Power fluctuates up to 100 times daily over the past 12 months]</a:t>
            </a:r>
          </a:p>
        </p:txBody>
      </p:sp>
      <p:sp>
        <p:nvSpPr>
          <p:cNvPr id="15" name="TextBox 14">
            <a:extLst>
              <a:ext uri="{FF2B5EF4-FFF2-40B4-BE49-F238E27FC236}">
                <a16:creationId xmlns:a16="http://schemas.microsoft.com/office/drawing/2014/main" id="{A6C480C2-5108-4638-2028-2D2E09C0918E}"/>
              </a:ext>
            </a:extLst>
          </p:cNvPr>
          <p:cNvSpPr txBox="1"/>
          <p:nvPr/>
        </p:nvSpPr>
        <p:spPr>
          <a:xfrm>
            <a:off x="3879167" y="2686208"/>
            <a:ext cx="1858314" cy="954107"/>
          </a:xfrm>
          <a:prstGeom prst="rect">
            <a:avLst/>
          </a:prstGeom>
          <a:noFill/>
        </p:spPr>
        <p:txBody>
          <a:bodyPr wrap="square" rtlCol="0">
            <a:spAutoFit/>
          </a:bodyPr>
          <a:lstStyle/>
          <a:p>
            <a:pPr>
              <a:spcAft>
                <a:spcPts val="600"/>
              </a:spcAft>
            </a:pPr>
            <a:r>
              <a:rPr lang="en-US" sz="1400" dirty="0"/>
              <a:t>[Insert issues identified e.g., Inconsistent fuel flow to the turbine]</a:t>
            </a:r>
          </a:p>
        </p:txBody>
      </p:sp>
      <p:sp>
        <p:nvSpPr>
          <p:cNvPr id="16" name="TextBox 15">
            <a:extLst>
              <a:ext uri="{FF2B5EF4-FFF2-40B4-BE49-F238E27FC236}">
                <a16:creationId xmlns:a16="http://schemas.microsoft.com/office/drawing/2014/main" id="{24513E7C-EF80-1B03-72D1-DAEF9C02B13F}"/>
              </a:ext>
            </a:extLst>
          </p:cNvPr>
          <p:cNvSpPr txBox="1"/>
          <p:nvPr/>
        </p:nvSpPr>
        <p:spPr>
          <a:xfrm>
            <a:off x="6586742" y="2686208"/>
            <a:ext cx="1858314" cy="954107"/>
          </a:xfrm>
          <a:prstGeom prst="rect">
            <a:avLst/>
          </a:prstGeom>
          <a:noFill/>
        </p:spPr>
        <p:txBody>
          <a:bodyPr wrap="square" rtlCol="0">
            <a:spAutoFit/>
          </a:bodyPr>
          <a:lstStyle/>
          <a:p>
            <a:pPr>
              <a:spcAft>
                <a:spcPts val="600"/>
              </a:spcAft>
            </a:pPr>
            <a:r>
              <a:rPr lang="en-US" sz="1400" dirty="0"/>
              <a:t>[Insert root cause of issue e.g., Intermittent sensor failures]</a:t>
            </a:r>
            <a:endParaRPr lang="en-US" sz="1400" b="1" dirty="0"/>
          </a:p>
        </p:txBody>
      </p:sp>
      <p:sp>
        <p:nvSpPr>
          <p:cNvPr id="17" name="TextBox 16">
            <a:extLst>
              <a:ext uri="{FF2B5EF4-FFF2-40B4-BE49-F238E27FC236}">
                <a16:creationId xmlns:a16="http://schemas.microsoft.com/office/drawing/2014/main" id="{529E2F74-859E-4CCE-ED92-568853A3A465}"/>
              </a:ext>
            </a:extLst>
          </p:cNvPr>
          <p:cNvSpPr txBox="1"/>
          <p:nvPr/>
        </p:nvSpPr>
        <p:spPr>
          <a:xfrm>
            <a:off x="9294318" y="2686207"/>
            <a:ext cx="1858314" cy="738664"/>
          </a:xfrm>
          <a:prstGeom prst="rect">
            <a:avLst/>
          </a:prstGeom>
          <a:noFill/>
        </p:spPr>
        <p:txBody>
          <a:bodyPr wrap="square" rtlCol="0">
            <a:spAutoFit/>
          </a:bodyPr>
          <a:lstStyle/>
          <a:p>
            <a:pPr>
              <a:spcAft>
                <a:spcPts val="600"/>
              </a:spcAft>
            </a:pPr>
            <a:r>
              <a:rPr lang="en-US" sz="1400" dirty="0"/>
              <a:t>[Insert potential solution e.g., Replace all sensors]</a:t>
            </a:r>
            <a:endParaRPr lang="en-US" sz="1400" b="1" dirty="0"/>
          </a:p>
        </p:txBody>
      </p:sp>
      <p:cxnSp>
        <p:nvCxnSpPr>
          <p:cNvPr id="18" name="Straight Arrow Connector 17">
            <a:extLst>
              <a:ext uri="{FF2B5EF4-FFF2-40B4-BE49-F238E27FC236}">
                <a16:creationId xmlns:a16="http://schemas.microsoft.com/office/drawing/2014/main" id="{2F238387-4310-DDA9-52FD-6D8ED04B3FBE}"/>
              </a:ext>
            </a:extLst>
          </p:cNvPr>
          <p:cNvCxnSpPr>
            <a:cxnSpLocks/>
          </p:cNvCxnSpPr>
          <p:nvPr/>
        </p:nvCxnSpPr>
        <p:spPr>
          <a:xfrm>
            <a:off x="5824992" y="2947818"/>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C6F1F52-8925-12A4-5835-DF8DB6C37420}"/>
              </a:ext>
            </a:extLst>
          </p:cNvPr>
          <p:cNvCxnSpPr>
            <a:cxnSpLocks/>
          </p:cNvCxnSpPr>
          <p:nvPr/>
        </p:nvCxnSpPr>
        <p:spPr>
          <a:xfrm>
            <a:off x="8532567" y="2947818"/>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83EC950-2703-1BE2-D84E-C2A9F8A909D8}"/>
              </a:ext>
            </a:extLst>
          </p:cNvPr>
          <p:cNvCxnSpPr>
            <a:cxnSpLocks/>
          </p:cNvCxnSpPr>
          <p:nvPr/>
        </p:nvCxnSpPr>
        <p:spPr>
          <a:xfrm rot="16200000">
            <a:off x="7521149" y="-329637"/>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05AA71-B9CE-108B-0F91-F24F2D6DE02D}"/>
              </a:ext>
            </a:extLst>
          </p:cNvPr>
          <p:cNvSpPr txBox="1"/>
          <p:nvPr/>
        </p:nvSpPr>
        <p:spPr>
          <a:xfrm>
            <a:off x="3879167" y="3953746"/>
            <a:ext cx="1858314" cy="523220"/>
          </a:xfrm>
          <a:prstGeom prst="rect">
            <a:avLst/>
          </a:prstGeom>
          <a:noFill/>
        </p:spPr>
        <p:txBody>
          <a:bodyPr wrap="square" rtlCol="0">
            <a:spAutoFit/>
          </a:bodyPr>
          <a:lstStyle/>
          <a:p>
            <a:pPr>
              <a:spcAft>
                <a:spcPts val="600"/>
              </a:spcAft>
            </a:pPr>
            <a:r>
              <a:rPr lang="en-US" sz="1400" dirty="0"/>
              <a:t>[Insert issues identified]</a:t>
            </a:r>
            <a:endParaRPr lang="en-US" sz="1400" b="1" dirty="0"/>
          </a:p>
        </p:txBody>
      </p:sp>
      <p:sp>
        <p:nvSpPr>
          <p:cNvPr id="26" name="TextBox 25">
            <a:extLst>
              <a:ext uri="{FF2B5EF4-FFF2-40B4-BE49-F238E27FC236}">
                <a16:creationId xmlns:a16="http://schemas.microsoft.com/office/drawing/2014/main" id="{E909D4FE-DA8F-1D79-A476-110F4447D18D}"/>
              </a:ext>
            </a:extLst>
          </p:cNvPr>
          <p:cNvSpPr txBox="1"/>
          <p:nvPr/>
        </p:nvSpPr>
        <p:spPr>
          <a:xfrm>
            <a:off x="6586742" y="3953746"/>
            <a:ext cx="1858314" cy="523220"/>
          </a:xfrm>
          <a:prstGeom prst="rect">
            <a:avLst/>
          </a:prstGeom>
          <a:noFill/>
        </p:spPr>
        <p:txBody>
          <a:bodyPr wrap="square" rtlCol="0">
            <a:spAutoFit/>
          </a:bodyPr>
          <a:lstStyle/>
          <a:p>
            <a:pPr>
              <a:spcAft>
                <a:spcPts val="600"/>
              </a:spcAft>
            </a:pPr>
            <a:r>
              <a:rPr lang="en-US" sz="1400" dirty="0"/>
              <a:t>[Insert root cause of issue]</a:t>
            </a:r>
            <a:endParaRPr lang="en-US" sz="1400" b="1" dirty="0"/>
          </a:p>
        </p:txBody>
      </p:sp>
      <p:sp>
        <p:nvSpPr>
          <p:cNvPr id="27" name="TextBox 26">
            <a:extLst>
              <a:ext uri="{FF2B5EF4-FFF2-40B4-BE49-F238E27FC236}">
                <a16:creationId xmlns:a16="http://schemas.microsoft.com/office/drawing/2014/main" id="{625F9613-A099-83B6-C35B-3CBBDF0150F2}"/>
              </a:ext>
            </a:extLst>
          </p:cNvPr>
          <p:cNvSpPr txBox="1"/>
          <p:nvPr/>
        </p:nvSpPr>
        <p:spPr>
          <a:xfrm>
            <a:off x="9294318" y="3953745"/>
            <a:ext cx="1858314" cy="523220"/>
          </a:xfrm>
          <a:prstGeom prst="rect">
            <a:avLst/>
          </a:prstGeom>
          <a:noFill/>
        </p:spPr>
        <p:txBody>
          <a:bodyPr wrap="square" rtlCol="0">
            <a:spAutoFit/>
          </a:bodyPr>
          <a:lstStyle/>
          <a:p>
            <a:pPr>
              <a:spcAft>
                <a:spcPts val="600"/>
              </a:spcAft>
            </a:pPr>
            <a:r>
              <a:rPr lang="en-US" sz="1400" dirty="0"/>
              <a:t>[Insert potential solution]</a:t>
            </a:r>
            <a:endParaRPr lang="en-US" sz="1400" b="1" dirty="0"/>
          </a:p>
        </p:txBody>
      </p:sp>
      <p:cxnSp>
        <p:nvCxnSpPr>
          <p:cNvPr id="28" name="Straight Arrow Connector 27">
            <a:extLst>
              <a:ext uri="{FF2B5EF4-FFF2-40B4-BE49-F238E27FC236}">
                <a16:creationId xmlns:a16="http://schemas.microsoft.com/office/drawing/2014/main" id="{DB4FCD70-2F71-DE9E-AFF1-923425FD5CB5}"/>
              </a:ext>
            </a:extLst>
          </p:cNvPr>
          <p:cNvCxnSpPr>
            <a:cxnSpLocks/>
          </p:cNvCxnSpPr>
          <p:nvPr/>
        </p:nvCxnSpPr>
        <p:spPr>
          <a:xfrm>
            <a:off x="5824992" y="4215356"/>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9624441-B404-FB0A-E6BA-1C796D5C9BC3}"/>
              </a:ext>
            </a:extLst>
          </p:cNvPr>
          <p:cNvCxnSpPr>
            <a:cxnSpLocks/>
          </p:cNvCxnSpPr>
          <p:nvPr/>
        </p:nvCxnSpPr>
        <p:spPr>
          <a:xfrm>
            <a:off x="8532567" y="4215356"/>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98C63F5-A7B7-E150-DC1E-8F1622BDE192}"/>
              </a:ext>
            </a:extLst>
          </p:cNvPr>
          <p:cNvCxnSpPr>
            <a:cxnSpLocks/>
          </p:cNvCxnSpPr>
          <p:nvPr/>
        </p:nvCxnSpPr>
        <p:spPr>
          <a:xfrm rot="16200000">
            <a:off x="7521149" y="938008"/>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6221E2D-4D18-35E0-70B8-ECDA389F8A27}"/>
              </a:ext>
            </a:extLst>
          </p:cNvPr>
          <p:cNvSpPr txBox="1"/>
          <p:nvPr/>
        </p:nvSpPr>
        <p:spPr>
          <a:xfrm>
            <a:off x="3879167" y="5221391"/>
            <a:ext cx="1858314" cy="523220"/>
          </a:xfrm>
          <a:prstGeom prst="rect">
            <a:avLst/>
          </a:prstGeom>
          <a:noFill/>
        </p:spPr>
        <p:txBody>
          <a:bodyPr wrap="square" rtlCol="0">
            <a:spAutoFit/>
          </a:bodyPr>
          <a:lstStyle/>
          <a:p>
            <a:pPr>
              <a:spcAft>
                <a:spcPts val="600"/>
              </a:spcAft>
            </a:pPr>
            <a:r>
              <a:rPr lang="en-US" sz="1400" dirty="0"/>
              <a:t>[Insert issues identified]</a:t>
            </a:r>
            <a:endParaRPr lang="en-US" sz="1400" b="1" dirty="0"/>
          </a:p>
        </p:txBody>
      </p:sp>
      <p:sp>
        <p:nvSpPr>
          <p:cNvPr id="33" name="TextBox 32">
            <a:extLst>
              <a:ext uri="{FF2B5EF4-FFF2-40B4-BE49-F238E27FC236}">
                <a16:creationId xmlns:a16="http://schemas.microsoft.com/office/drawing/2014/main" id="{6BD9CD2F-21A6-B72A-1ECB-FC051CDACE33}"/>
              </a:ext>
            </a:extLst>
          </p:cNvPr>
          <p:cNvSpPr txBox="1"/>
          <p:nvPr/>
        </p:nvSpPr>
        <p:spPr>
          <a:xfrm>
            <a:off x="6586742" y="5221391"/>
            <a:ext cx="1858314" cy="523220"/>
          </a:xfrm>
          <a:prstGeom prst="rect">
            <a:avLst/>
          </a:prstGeom>
          <a:noFill/>
        </p:spPr>
        <p:txBody>
          <a:bodyPr wrap="square" rtlCol="0">
            <a:spAutoFit/>
          </a:bodyPr>
          <a:lstStyle/>
          <a:p>
            <a:pPr>
              <a:spcAft>
                <a:spcPts val="600"/>
              </a:spcAft>
            </a:pPr>
            <a:r>
              <a:rPr lang="en-US" sz="1400" dirty="0"/>
              <a:t>[Insert root cause of issue]</a:t>
            </a:r>
            <a:endParaRPr lang="en-US" sz="1400" b="1" dirty="0"/>
          </a:p>
        </p:txBody>
      </p:sp>
      <p:sp>
        <p:nvSpPr>
          <p:cNvPr id="34" name="TextBox 33">
            <a:extLst>
              <a:ext uri="{FF2B5EF4-FFF2-40B4-BE49-F238E27FC236}">
                <a16:creationId xmlns:a16="http://schemas.microsoft.com/office/drawing/2014/main" id="{A6A9DC77-3DC9-744B-959A-D1215A70C09F}"/>
              </a:ext>
            </a:extLst>
          </p:cNvPr>
          <p:cNvSpPr txBox="1"/>
          <p:nvPr/>
        </p:nvSpPr>
        <p:spPr>
          <a:xfrm>
            <a:off x="9294318" y="5221390"/>
            <a:ext cx="1858314" cy="523220"/>
          </a:xfrm>
          <a:prstGeom prst="rect">
            <a:avLst/>
          </a:prstGeom>
          <a:noFill/>
        </p:spPr>
        <p:txBody>
          <a:bodyPr wrap="square" rtlCol="0">
            <a:spAutoFit/>
          </a:bodyPr>
          <a:lstStyle/>
          <a:p>
            <a:pPr>
              <a:spcAft>
                <a:spcPts val="600"/>
              </a:spcAft>
            </a:pPr>
            <a:r>
              <a:rPr lang="en-US" sz="1400" dirty="0"/>
              <a:t>[Insert potential solution]</a:t>
            </a:r>
            <a:endParaRPr lang="en-US" sz="1400" b="1" dirty="0"/>
          </a:p>
        </p:txBody>
      </p:sp>
      <p:cxnSp>
        <p:nvCxnSpPr>
          <p:cNvPr id="35" name="Straight Arrow Connector 34">
            <a:extLst>
              <a:ext uri="{FF2B5EF4-FFF2-40B4-BE49-F238E27FC236}">
                <a16:creationId xmlns:a16="http://schemas.microsoft.com/office/drawing/2014/main" id="{0019CC59-C833-52B1-3E53-10942C4734F3}"/>
              </a:ext>
            </a:extLst>
          </p:cNvPr>
          <p:cNvCxnSpPr>
            <a:cxnSpLocks/>
          </p:cNvCxnSpPr>
          <p:nvPr/>
        </p:nvCxnSpPr>
        <p:spPr>
          <a:xfrm>
            <a:off x="5824992" y="5483001"/>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AF10AF2-4049-F473-5E5E-D226D2DD9E1C}"/>
              </a:ext>
            </a:extLst>
          </p:cNvPr>
          <p:cNvCxnSpPr>
            <a:cxnSpLocks/>
          </p:cNvCxnSpPr>
          <p:nvPr/>
        </p:nvCxnSpPr>
        <p:spPr>
          <a:xfrm>
            <a:off x="8532567" y="5483001"/>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 name="Right Brace 5">
            <a:extLst>
              <a:ext uri="{FF2B5EF4-FFF2-40B4-BE49-F238E27FC236}">
                <a16:creationId xmlns:a16="http://schemas.microsoft.com/office/drawing/2014/main" id="{38848C8B-DB6A-C22C-6BC3-15A0FAD8E7D7}"/>
              </a:ext>
            </a:extLst>
          </p:cNvPr>
          <p:cNvSpPr/>
          <p:nvPr/>
        </p:nvSpPr>
        <p:spPr>
          <a:xfrm>
            <a:off x="3102440" y="2828827"/>
            <a:ext cx="204584" cy="3346654"/>
          </a:xfrm>
          <a:prstGeom prst="rightBrac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Google Shape;507;p14">
            <a:extLst>
              <a:ext uri="{FF2B5EF4-FFF2-40B4-BE49-F238E27FC236}">
                <a16:creationId xmlns:a16="http://schemas.microsoft.com/office/drawing/2014/main" id="{D4505681-5A76-4356-88EC-27F1672D34D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9" name="Google Shape;538;p14">
            <a:extLst>
              <a:ext uri="{FF2B5EF4-FFF2-40B4-BE49-F238E27FC236}">
                <a16:creationId xmlns:a16="http://schemas.microsoft.com/office/drawing/2014/main" id="{3E46771F-DEFD-335F-F2E1-500C84EADF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201327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5AD8CB55-9DDF-DEBC-94AD-5131C65C656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Object 9" hidden="1">
                        <a:extLst>
                          <a:ext uri="{FF2B5EF4-FFF2-40B4-BE49-F238E27FC236}">
                            <a16:creationId xmlns:a16="http://schemas.microsoft.com/office/drawing/2014/main" id="{5AD8CB55-9DDF-DEBC-94AD-5131C65C656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vert="horz"/>
          <a:lstStyle/>
          <a:p>
            <a:r>
              <a:rPr lang="en-US" dirty="0"/>
              <a:t>We see a strong fit to our overall [insert strategy]</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5" name="Oval 61">
            <a:extLst>
              <a:ext uri="{FF2B5EF4-FFF2-40B4-BE49-F238E27FC236}">
                <a16:creationId xmlns:a16="http://schemas.microsoft.com/office/drawing/2014/main" id="{F532D2DA-A16A-D316-2A47-1D10763F7496}"/>
              </a:ext>
            </a:extLst>
          </p:cNvPr>
          <p:cNvSpPr>
            <a:spLocks noChangeAspect="1"/>
          </p:cNvSpPr>
          <p:nvPr/>
        </p:nvSpPr>
        <p:spPr>
          <a:xfrm>
            <a:off x="526137" y="1928674"/>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61">
            <a:extLst>
              <a:ext uri="{FF2B5EF4-FFF2-40B4-BE49-F238E27FC236}">
                <a16:creationId xmlns:a16="http://schemas.microsoft.com/office/drawing/2014/main" id="{BC61B54C-805E-FF7A-0EE7-19D341A4DF67}"/>
              </a:ext>
            </a:extLst>
          </p:cNvPr>
          <p:cNvSpPr>
            <a:spLocks noChangeAspect="1"/>
          </p:cNvSpPr>
          <p:nvPr/>
        </p:nvSpPr>
        <p:spPr>
          <a:xfrm>
            <a:off x="526137" y="3500139"/>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Oval 61">
            <a:extLst>
              <a:ext uri="{FF2B5EF4-FFF2-40B4-BE49-F238E27FC236}">
                <a16:creationId xmlns:a16="http://schemas.microsoft.com/office/drawing/2014/main" id="{458529BB-DC38-DE7F-D0AD-A73BFAA69BF7}"/>
              </a:ext>
            </a:extLst>
          </p:cNvPr>
          <p:cNvSpPr>
            <a:spLocks noChangeAspect="1"/>
          </p:cNvSpPr>
          <p:nvPr/>
        </p:nvSpPr>
        <p:spPr>
          <a:xfrm>
            <a:off x="526137" y="5071603"/>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Pladsholder til indhold 2">
            <a:extLst>
              <a:ext uri="{FF2B5EF4-FFF2-40B4-BE49-F238E27FC236}">
                <a16:creationId xmlns:a16="http://schemas.microsoft.com/office/drawing/2014/main" id="{F76995CD-E6D3-691B-898F-365D75FC7399}"/>
              </a:ext>
            </a:extLst>
          </p:cNvPr>
          <p:cNvSpPr txBox="1">
            <a:spLocks/>
          </p:cNvSpPr>
          <p:nvPr/>
        </p:nvSpPr>
        <p:spPr>
          <a:xfrm>
            <a:off x="1872702" y="5071603"/>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latin typeface="Arial" panose="020B0604020202020204" pitchFamily="34" charset="0"/>
                <a:cs typeface="Arial" panose="020B0604020202020204" pitchFamily="34" charset="0"/>
              </a:rPr>
              <a:t>[Insert how project/business x complements current strategy]</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p:txBody>
      </p:sp>
      <p:sp>
        <p:nvSpPr>
          <p:cNvPr id="12" name="Pladsholder til indhold 2">
            <a:extLst>
              <a:ext uri="{FF2B5EF4-FFF2-40B4-BE49-F238E27FC236}">
                <a16:creationId xmlns:a16="http://schemas.microsoft.com/office/drawing/2014/main" id="{E444FF00-B941-144A-AF68-8B0C76D29D4B}"/>
              </a:ext>
            </a:extLst>
          </p:cNvPr>
          <p:cNvSpPr txBox="1">
            <a:spLocks/>
          </p:cNvSpPr>
          <p:nvPr/>
        </p:nvSpPr>
        <p:spPr>
          <a:xfrm>
            <a:off x="1872702" y="1928674"/>
            <a:ext cx="9764562" cy="118872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1"/>
                </a:solidFill>
                <a:latin typeface="Arial" panose="020B0604020202020204" pitchFamily="34" charset="0"/>
                <a:cs typeface="Arial" panose="020B0604020202020204" pitchFamily="34" charset="0"/>
              </a:rPr>
              <a:t>[Insert how project/business x complements current strategy]</a:t>
            </a:r>
          </a:p>
          <a:p>
            <a:pPr marL="285750" indent="-285750">
              <a:spcBef>
                <a:spcPts val="6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[Insert description]</a:t>
            </a:r>
          </a:p>
        </p:txBody>
      </p:sp>
      <p:sp>
        <p:nvSpPr>
          <p:cNvPr id="13" name="Pladsholder til indhold 2">
            <a:extLst>
              <a:ext uri="{FF2B5EF4-FFF2-40B4-BE49-F238E27FC236}">
                <a16:creationId xmlns:a16="http://schemas.microsoft.com/office/drawing/2014/main" id="{C9E046CE-B919-D18C-7C81-BCCF684ECF5A}"/>
              </a:ext>
            </a:extLst>
          </p:cNvPr>
          <p:cNvSpPr txBox="1">
            <a:spLocks/>
          </p:cNvSpPr>
          <p:nvPr/>
        </p:nvSpPr>
        <p:spPr>
          <a:xfrm>
            <a:off x="1872702" y="3500139"/>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latin typeface="Arial" panose="020B0604020202020204" pitchFamily="34" charset="0"/>
                <a:cs typeface="Arial" panose="020B0604020202020204" pitchFamily="34" charset="0"/>
              </a:rPr>
              <a:t>[Insert how project/business x complements current strategy]</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p:txBody>
      </p:sp>
      <p:pic>
        <p:nvPicPr>
          <p:cNvPr id="19" name="Picture 18">
            <a:extLst>
              <a:ext uri="{FF2B5EF4-FFF2-40B4-BE49-F238E27FC236}">
                <a16:creationId xmlns:a16="http://schemas.microsoft.com/office/drawing/2014/main" id="{D7811C78-CF7A-1D36-54E9-561DE45CEA26}"/>
              </a:ext>
            </a:extLst>
          </p:cNvPr>
          <p:cNvPicPr>
            <a:picLocks noChangeAspect="1"/>
          </p:cNvPicPr>
          <p:nvPr/>
        </p:nvPicPr>
        <p:blipFill>
          <a:blip r:embed="rId5"/>
          <a:stretch>
            <a:fillRect/>
          </a:stretch>
        </p:blipFill>
        <p:spPr>
          <a:xfrm>
            <a:off x="841605" y="5387071"/>
            <a:ext cx="557784" cy="557784"/>
          </a:xfrm>
          <a:prstGeom prst="rect">
            <a:avLst/>
          </a:prstGeom>
        </p:spPr>
      </p:pic>
      <p:pic>
        <p:nvPicPr>
          <p:cNvPr id="21" name="Picture 20">
            <a:extLst>
              <a:ext uri="{FF2B5EF4-FFF2-40B4-BE49-F238E27FC236}">
                <a16:creationId xmlns:a16="http://schemas.microsoft.com/office/drawing/2014/main" id="{9001CF16-78D9-B793-C036-8EF0B7AB149A}"/>
              </a:ext>
            </a:extLst>
          </p:cNvPr>
          <p:cNvPicPr>
            <a:picLocks noChangeAspect="1"/>
          </p:cNvPicPr>
          <p:nvPr/>
        </p:nvPicPr>
        <p:blipFill>
          <a:blip r:embed="rId6"/>
          <a:stretch>
            <a:fillRect/>
          </a:stretch>
        </p:blipFill>
        <p:spPr>
          <a:xfrm>
            <a:off x="841605" y="3815607"/>
            <a:ext cx="557784" cy="557784"/>
          </a:xfrm>
          <a:prstGeom prst="rect">
            <a:avLst/>
          </a:prstGeom>
        </p:spPr>
      </p:pic>
      <p:pic>
        <p:nvPicPr>
          <p:cNvPr id="22" name="Picture 21">
            <a:extLst>
              <a:ext uri="{FF2B5EF4-FFF2-40B4-BE49-F238E27FC236}">
                <a16:creationId xmlns:a16="http://schemas.microsoft.com/office/drawing/2014/main" id="{791695A2-6B50-E476-5DBD-81CCA90B3761}"/>
              </a:ext>
            </a:extLst>
          </p:cNvPr>
          <p:cNvPicPr>
            <a:picLocks noChangeAspect="1"/>
          </p:cNvPicPr>
          <p:nvPr/>
        </p:nvPicPr>
        <p:blipFill>
          <a:blip r:embed="rId7"/>
          <a:stretch>
            <a:fillRect/>
          </a:stretch>
        </p:blipFill>
        <p:spPr>
          <a:xfrm>
            <a:off x="841605" y="2244142"/>
            <a:ext cx="557784" cy="557784"/>
          </a:xfrm>
          <a:prstGeom prst="rect">
            <a:avLst/>
          </a:prstGeom>
        </p:spPr>
      </p:pic>
      <p:sp>
        <p:nvSpPr>
          <p:cNvPr id="4" name="Footer Placeholder 2">
            <a:extLst>
              <a:ext uri="{FF2B5EF4-FFF2-40B4-BE49-F238E27FC236}">
                <a16:creationId xmlns:a16="http://schemas.microsoft.com/office/drawing/2014/main" id="{7C72B886-8EB6-5A4F-5A58-D283CFAE7CD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 name="Text Placeholder 13">
            <a:extLst>
              <a:ext uri="{FF2B5EF4-FFF2-40B4-BE49-F238E27FC236}">
                <a16:creationId xmlns:a16="http://schemas.microsoft.com/office/drawing/2014/main" id="{B1300475-F103-C101-7AE1-8E9AD1C13132}"/>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81335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a:t>How we recommend using the template (I/III)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a:t>Template overview</a:t>
            </a:r>
          </a:p>
        </p:txBody>
      </p:sp>
      <p:sp>
        <p:nvSpPr>
          <p:cNvPr id="15" name="TextBox 14">
            <a:extLst>
              <a:ext uri="{FF2B5EF4-FFF2-40B4-BE49-F238E27FC236}">
                <a16:creationId xmlns:a16="http://schemas.microsoft.com/office/drawing/2014/main" id="{51062DF9-7612-B49A-9397-97E05582F2B3}"/>
              </a:ext>
            </a:extLst>
          </p:cNvPr>
          <p:cNvSpPr txBox="1"/>
          <p:nvPr/>
        </p:nvSpPr>
        <p:spPr>
          <a:xfrm>
            <a:off x="467807" y="1661489"/>
            <a:ext cx="1811192" cy="738664"/>
          </a:xfrm>
          <a:prstGeom prst="rect">
            <a:avLst/>
          </a:prstGeom>
          <a:noFill/>
        </p:spPr>
        <p:txBody>
          <a:bodyPr wrap="square" rtlCol="0">
            <a:spAutoFit/>
          </a:bodyPr>
          <a:lstStyle/>
          <a:p>
            <a:r>
              <a:rPr lang="en-US" sz="1400" b="1" dirty="0"/>
              <a:t>This template consist of four main parts:</a:t>
            </a:r>
          </a:p>
        </p:txBody>
      </p:sp>
      <p:sp>
        <p:nvSpPr>
          <p:cNvPr id="16" name="TextBox 15">
            <a:extLst>
              <a:ext uri="{FF2B5EF4-FFF2-40B4-BE49-F238E27FC236}">
                <a16:creationId xmlns:a16="http://schemas.microsoft.com/office/drawing/2014/main" id="{3B8761DE-D1CF-4E57-3568-6794F054746D}"/>
              </a:ext>
            </a:extLst>
          </p:cNvPr>
          <p:cNvSpPr txBox="1"/>
          <p:nvPr/>
        </p:nvSpPr>
        <p:spPr>
          <a:xfrm>
            <a:off x="2251716" y="1738241"/>
            <a:ext cx="2580890" cy="461665"/>
          </a:xfrm>
          <a:prstGeom prst="rect">
            <a:avLst/>
          </a:prstGeom>
          <a:noFill/>
        </p:spPr>
        <p:txBody>
          <a:bodyPr wrap="square">
            <a:spAutoFit/>
          </a:bodyPr>
          <a:lstStyle/>
          <a:p>
            <a:r>
              <a:rPr lang="en-US" sz="1200" dirty="0"/>
              <a:t>Best practice guide on writing effective business cases</a:t>
            </a:r>
          </a:p>
        </p:txBody>
      </p:sp>
      <p:sp>
        <p:nvSpPr>
          <p:cNvPr id="17" name="TextBox 16">
            <a:extLst>
              <a:ext uri="{FF2B5EF4-FFF2-40B4-BE49-F238E27FC236}">
                <a16:creationId xmlns:a16="http://schemas.microsoft.com/office/drawing/2014/main" id="{021BFB81-4324-F13D-D481-88D8B11DDDB6}"/>
              </a:ext>
            </a:extLst>
          </p:cNvPr>
          <p:cNvSpPr txBox="1"/>
          <p:nvPr/>
        </p:nvSpPr>
        <p:spPr>
          <a:xfrm>
            <a:off x="2251716" y="2309622"/>
            <a:ext cx="2580890" cy="461665"/>
          </a:xfrm>
          <a:prstGeom prst="rect">
            <a:avLst/>
          </a:prstGeom>
          <a:noFill/>
        </p:spPr>
        <p:txBody>
          <a:bodyPr wrap="square">
            <a:spAutoFit/>
          </a:bodyPr>
          <a:lstStyle/>
          <a:p>
            <a:r>
              <a:rPr lang="en-US" sz="1200" b="1" dirty="0"/>
              <a:t>The template slides themselves that are ready to be filled in</a:t>
            </a:r>
          </a:p>
        </p:txBody>
      </p:sp>
      <p:sp>
        <p:nvSpPr>
          <p:cNvPr id="18" name="Left Brace 17">
            <a:extLst>
              <a:ext uri="{FF2B5EF4-FFF2-40B4-BE49-F238E27FC236}">
                <a16:creationId xmlns:a16="http://schemas.microsoft.com/office/drawing/2014/main" id="{181A6D52-EF2F-B758-980A-4307BD4C0920}"/>
              </a:ext>
            </a:extLst>
          </p:cNvPr>
          <p:cNvSpPr/>
          <p:nvPr/>
        </p:nvSpPr>
        <p:spPr>
          <a:xfrm>
            <a:off x="4766595" y="1768132"/>
            <a:ext cx="186584" cy="401883"/>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Left Brace 18">
            <a:extLst>
              <a:ext uri="{FF2B5EF4-FFF2-40B4-BE49-F238E27FC236}">
                <a16:creationId xmlns:a16="http://schemas.microsoft.com/office/drawing/2014/main" id="{A70D662D-676C-09BD-78EB-135F817AFCE2}"/>
              </a:ext>
            </a:extLst>
          </p:cNvPr>
          <p:cNvSpPr/>
          <p:nvPr/>
        </p:nvSpPr>
        <p:spPr>
          <a:xfrm>
            <a:off x="4766595" y="3515679"/>
            <a:ext cx="186584" cy="40320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27008A01-2E40-7D30-CB41-C0F0C467BC1E}"/>
              </a:ext>
            </a:extLst>
          </p:cNvPr>
          <p:cNvSpPr/>
          <p:nvPr/>
        </p:nvSpPr>
        <p:spPr>
          <a:xfrm>
            <a:off x="4766595" y="2339513"/>
            <a:ext cx="186584" cy="401883"/>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4A379E01-72D3-2389-2208-9F8E3CC04F2A}"/>
              </a:ext>
            </a:extLst>
          </p:cNvPr>
          <p:cNvSpPr txBox="1"/>
          <p:nvPr/>
        </p:nvSpPr>
        <p:spPr>
          <a:xfrm>
            <a:off x="2251716" y="3467834"/>
            <a:ext cx="2449197" cy="461665"/>
          </a:xfrm>
          <a:prstGeom prst="rect">
            <a:avLst/>
          </a:prstGeom>
          <a:noFill/>
        </p:spPr>
        <p:txBody>
          <a:bodyPr wrap="square">
            <a:spAutoFit/>
          </a:bodyPr>
          <a:lstStyle/>
          <a:p>
            <a:r>
              <a:rPr lang="en-US" sz="1200" dirty="0"/>
              <a:t>Tips and tricks for making your business case even better</a:t>
            </a:r>
          </a:p>
        </p:txBody>
      </p:sp>
      <p:sp>
        <p:nvSpPr>
          <p:cNvPr id="2" name="Google Shape;194;p2">
            <a:extLst>
              <a:ext uri="{FF2B5EF4-FFF2-40B4-BE49-F238E27FC236}">
                <a16:creationId xmlns:a16="http://schemas.microsoft.com/office/drawing/2014/main" id="{EAF8EDF5-2DFD-41B2-DCD8-A960524C1465}"/>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Best-practice guide: How to write a compelling business case</a:t>
            </a:r>
          </a:p>
          <a:p>
            <a:pPr marL="342900" indent="-342900">
              <a:lnSpc>
                <a:spcPct val="200000"/>
              </a:lnSpc>
              <a:spcBef>
                <a:spcPts val="0"/>
              </a:spcBef>
              <a:spcAft>
                <a:spcPts val="1200"/>
              </a:spcAft>
              <a:buClr>
                <a:schemeClr val="accent1"/>
              </a:buClr>
              <a:buSzPts val="1500"/>
              <a:buFont typeface="Arial"/>
              <a:buAutoNum type="arabicPeriod"/>
            </a:pPr>
            <a:r>
              <a:rPr lang="en-US" sz="1400" b="1" dirty="0">
                <a:solidFill>
                  <a:schemeClr val="tx1"/>
                </a:solidFill>
              </a:rPr>
              <a:t>Business case template</a:t>
            </a:r>
          </a:p>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Real-life case examples</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Checklist and tips for presentations</a:t>
            </a:r>
          </a:p>
        </p:txBody>
      </p:sp>
      <p:sp>
        <p:nvSpPr>
          <p:cNvPr id="3" name="Google Shape;195;p2">
            <a:extLst>
              <a:ext uri="{FF2B5EF4-FFF2-40B4-BE49-F238E27FC236}">
                <a16:creationId xmlns:a16="http://schemas.microsoft.com/office/drawing/2014/main" id="{999FC745-3597-5A05-DFF1-E68427313E91}"/>
              </a:ext>
            </a:extLst>
          </p:cNvPr>
          <p:cNvSpPr/>
          <p:nvPr/>
        </p:nvSpPr>
        <p:spPr>
          <a:xfrm>
            <a:off x="4991582" y="1807073"/>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err="1">
                <a:solidFill>
                  <a:schemeClr val="bg1"/>
                </a:solidFill>
                <a:latin typeface="Arial"/>
                <a:ea typeface="Arial"/>
                <a:cs typeface="Arial"/>
                <a:sym typeface="Arial"/>
              </a:rPr>
              <a:t>i</a:t>
            </a:r>
            <a:endParaRPr>
              <a:solidFill>
                <a:schemeClr val="bg1"/>
              </a:solidFill>
            </a:endParaRPr>
          </a:p>
        </p:txBody>
      </p:sp>
      <p:sp>
        <p:nvSpPr>
          <p:cNvPr id="5" name="Google Shape;196;p2">
            <a:extLst>
              <a:ext uri="{FF2B5EF4-FFF2-40B4-BE49-F238E27FC236}">
                <a16:creationId xmlns:a16="http://schemas.microsoft.com/office/drawing/2014/main" id="{E569A58D-A20D-3F1A-AD53-D8FC4F998B2B}"/>
              </a:ext>
            </a:extLst>
          </p:cNvPr>
          <p:cNvSpPr/>
          <p:nvPr/>
        </p:nvSpPr>
        <p:spPr>
          <a:xfrm>
            <a:off x="4991582" y="2378454"/>
            <a:ext cx="324000" cy="324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a:t>
            </a:r>
            <a:endParaRPr dirty="0">
              <a:solidFill>
                <a:schemeClr val="bg1"/>
              </a:solidFill>
            </a:endParaRPr>
          </a:p>
        </p:txBody>
      </p:sp>
      <p:sp>
        <p:nvSpPr>
          <p:cNvPr id="7" name="Google Shape;197;p2">
            <a:extLst>
              <a:ext uri="{FF2B5EF4-FFF2-40B4-BE49-F238E27FC236}">
                <a16:creationId xmlns:a16="http://schemas.microsoft.com/office/drawing/2014/main" id="{7A238407-D6AF-327D-D8F7-7229DEE5B126}"/>
              </a:ext>
            </a:extLst>
          </p:cNvPr>
          <p:cNvSpPr/>
          <p:nvPr/>
        </p:nvSpPr>
        <p:spPr>
          <a:xfrm>
            <a:off x="4991582" y="294983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iii</a:t>
            </a:r>
            <a:endParaRPr>
              <a:solidFill>
                <a:schemeClr val="bg1"/>
              </a:solidFill>
            </a:endParaRPr>
          </a:p>
        </p:txBody>
      </p:sp>
      <p:sp>
        <p:nvSpPr>
          <p:cNvPr id="20" name="Google Shape;197;p2">
            <a:extLst>
              <a:ext uri="{FF2B5EF4-FFF2-40B4-BE49-F238E27FC236}">
                <a16:creationId xmlns:a16="http://schemas.microsoft.com/office/drawing/2014/main" id="{3B08B1EE-6BA2-C0CE-77F8-3548F7A91A83}"/>
              </a:ext>
            </a:extLst>
          </p:cNvPr>
          <p:cNvSpPr/>
          <p:nvPr/>
        </p:nvSpPr>
        <p:spPr>
          <a:xfrm>
            <a:off x="4991582" y="353666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iv</a:t>
            </a:r>
            <a:endParaRPr>
              <a:solidFill>
                <a:schemeClr val="bg1"/>
              </a:solidFill>
            </a:endParaRPr>
          </a:p>
        </p:txBody>
      </p:sp>
      <p:sp>
        <p:nvSpPr>
          <p:cNvPr id="28" name="Left Brace 27">
            <a:extLst>
              <a:ext uri="{FF2B5EF4-FFF2-40B4-BE49-F238E27FC236}">
                <a16:creationId xmlns:a16="http://schemas.microsoft.com/office/drawing/2014/main" id="{F110C359-86CF-7E5E-DB78-17BD332A9938}"/>
              </a:ext>
            </a:extLst>
          </p:cNvPr>
          <p:cNvSpPr/>
          <p:nvPr/>
        </p:nvSpPr>
        <p:spPr>
          <a:xfrm>
            <a:off x="4766595" y="2910893"/>
            <a:ext cx="186584" cy="401883"/>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5226FABC-5103-78F8-38B2-30675F747E31}"/>
              </a:ext>
            </a:extLst>
          </p:cNvPr>
          <p:cNvSpPr txBox="1"/>
          <p:nvPr/>
        </p:nvSpPr>
        <p:spPr>
          <a:xfrm>
            <a:off x="2251716" y="2881002"/>
            <a:ext cx="2449197" cy="461665"/>
          </a:xfrm>
          <a:prstGeom prst="rect">
            <a:avLst/>
          </a:prstGeom>
          <a:noFill/>
        </p:spPr>
        <p:txBody>
          <a:bodyPr wrap="square">
            <a:spAutoFit/>
          </a:bodyPr>
          <a:lstStyle/>
          <a:p>
            <a:r>
              <a:rPr lang="en-US" sz="1200" dirty="0"/>
              <a:t>Real-life examples of a business case</a:t>
            </a:r>
          </a:p>
        </p:txBody>
      </p:sp>
    </p:spTree>
    <p:extLst>
      <p:ext uri="{BB962C8B-B14F-4D97-AF65-F5344CB8AC3E}">
        <p14:creationId xmlns:p14="http://schemas.microsoft.com/office/powerpoint/2010/main" val="21541922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[Project/business x] will allow [insert company] to be [insert how this will give you a competitive advantage]</a:t>
            </a:r>
          </a:p>
        </p:txBody>
      </p:sp>
      <p:sp>
        <p:nvSpPr>
          <p:cNvPr id="17" name="Subtitle 16">
            <a:extLst>
              <a:ext uri="{FF2B5EF4-FFF2-40B4-BE49-F238E27FC236}">
                <a16:creationId xmlns:a16="http://schemas.microsoft.com/office/drawing/2014/main" id="{50994D50-23C0-CC93-611E-E3971A00D51A}"/>
              </a:ext>
            </a:extLst>
          </p:cNvPr>
          <p:cNvSpPr>
            <a:spLocks noGrp="1"/>
          </p:cNvSpPr>
          <p:nvPr>
            <p:ph type="subTitle" idx="1"/>
          </p:nvPr>
        </p:nvSpPr>
        <p:spPr/>
        <p:txBody>
          <a:bodyPr/>
          <a:lstStyle/>
          <a:p>
            <a:endParaRPr lang="en-US"/>
          </a:p>
        </p:txBody>
      </p:sp>
      <p:sp>
        <p:nvSpPr>
          <p:cNvPr id="5" name="Rectangle 4">
            <a:extLst>
              <a:ext uri="{FF2B5EF4-FFF2-40B4-BE49-F238E27FC236}">
                <a16:creationId xmlns:a16="http://schemas.microsoft.com/office/drawing/2014/main" id="{86DCB1D8-3B3A-173F-62CC-CB595C259274}"/>
              </a:ext>
            </a:extLst>
          </p:cNvPr>
          <p:cNvSpPr/>
          <p:nvPr/>
        </p:nvSpPr>
        <p:spPr>
          <a:xfrm>
            <a:off x="554735" y="2203994"/>
            <a:ext cx="11082527" cy="3831818"/>
          </a:xfrm>
          <a:prstGeom prst="rect">
            <a:avLst/>
          </a:prstGeom>
        </p:spPr>
        <p:txBody>
          <a:bodyPr wrap="square" lIns="540000">
            <a:spAutoFit/>
          </a:bodyPr>
          <a:lstStyle/>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p:txBody>
      </p:sp>
      <p:sp>
        <p:nvSpPr>
          <p:cNvPr id="6" name="Oval 5">
            <a:extLst>
              <a:ext uri="{FF2B5EF4-FFF2-40B4-BE49-F238E27FC236}">
                <a16:creationId xmlns:a16="http://schemas.microsoft.com/office/drawing/2014/main" id="{532FD792-F706-AE56-9C13-499190D53FF8}"/>
              </a:ext>
            </a:extLst>
          </p:cNvPr>
          <p:cNvSpPr/>
          <p:nvPr/>
        </p:nvSpPr>
        <p:spPr>
          <a:xfrm>
            <a:off x="674904" y="238644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938EBBF-F476-3FE9-0587-48300EC479D6}"/>
              </a:ext>
            </a:extLst>
          </p:cNvPr>
          <p:cNvSpPr/>
          <p:nvPr/>
        </p:nvSpPr>
        <p:spPr>
          <a:xfrm>
            <a:off x="674904" y="304053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D466E08B-BCD5-EF5C-E06D-AB5E0868D87F}"/>
              </a:ext>
            </a:extLst>
          </p:cNvPr>
          <p:cNvSpPr/>
          <p:nvPr/>
        </p:nvSpPr>
        <p:spPr>
          <a:xfrm>
            <a:off x="674904" y="369462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D5B7D258-DA8B-1008-0641-3179A9497BFB}"/>
              </a:ext>
            </a:extLst>
          </p:cNvPr>
          <p:cNvSpPr/>
          <p:nvPr/>
        </p:nvSpPr>
        <p:spPr>
          <a:xfrm>
            <a:off x="674904" y="434871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1219718C-43DC-9E1D-D8B4-5BC8F1ABA303}"/>
              </a:ext>
            </a:extLst>
          </p:cNvPr>
          <p:cNvSpPr/>
          <p:nvPr/>
        </p:nvSpPr>
        <p:spPr>
          <a:xfrm>
            <a:off x="674904" y="500280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8D5A8DE6-8A9C-1A5C-42A0-2C4BF0249206}"/>
              </a:ext>
            </a:extLst>
          </p:cNvPr>
          <p:cNvSpPr/>
          <p:nvPr/>
        </p:nvSpPr>
        <p:spPr>
          <a:xfrm>
            <a:off x="674904" y="5656889"/>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B3C7DAC4-C3C8-00B5-D7AE-8B8AC0C859A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Text Placeholder 9">
            <a:extLst>
              <a:ext uri="{FF2B5EF4-FFF2-40B4-BE49-F238E27FC236}">
                <a16:creationId xmlns:a16="http://schemas.microsoft.com/office/drawing/2014/main" id="{A093169D-205C-389B-0A70-26F72CE4728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008868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8604E7-6109-A630-6CD0-2C858C40CD4D}"/>
              </a:ext>
            </a:extLst>
          </p:cNvPr>
          <p:cNvSpPr>
            <a:spLocks noGrp="1"/>
          </p:cNvSpPr>
          <p:nvPr>
            <p:ph type="title"/>
          </p:nvPr>
        </p:nvSpPr>
        <p:spPr/>
        <p:txBody>
          <a:bodyPr/>
          <a:lstStyle/>
          <a:p>
            <a:r>
              <a:rPr lang="en-US" kern="0" dirty="0"/>
              <a:t>This solution fits into our overall strategy</a:t>
            </a:r>
            <a:endParaRPr lang="en-US" dirty="0"/>
          </a:p>
        </p:txBody>
      </p:sp>
      <p:sp>
        <p:nvSpPr>
          <p:cNvPr id="5" name="Subtitle 4">
            <a:extLst>
              <a:ext uri="{FF2B5EF4-FFF2-40B4-BE49-F238E27FC236}">
                <a16:creationId xmlns:a16="http://schemas.microsoft.com/office/drawing/2014/main" id="{0F1B7112-9516-88D4-B6EF-EAF95BBDB3FA}"/>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10511B3E-881A-856B-54AB-CE80B18A60D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9F05A381-C399-1910-51B0-107EBEC7384E}"/>
              </a:ext>
            </a:extLst>
          </p:cNvPr>
          <p:cNvSpPr/>
          <p:nvPr/>
        </p:nvSpPr>
        <p:spPr>
          <a:xfrm>
            <a:off x="547688" y="3384077"/>
            <a:ext cx="1458093" cy="2843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bg1"/>
                </a:solidFill>
              </a:rPr>
              <a:t>Strategic objectives</a:t>
            </a:r>
          </a:p>
        </p:txBody>
      </p:sp>
      <p:sp>
        <p:nvSpPr>
          <p:cNvPr id="9" name="Rectangle 8">
            <a:extLst>
              <a:ext uri="{FF2B5EF4-FFF2-40B4-BE49-F238E27FC236}">
                <a16:creationId xmlns:a16="http://schemas.microsoft.com/office/drawing/2014/main" id="{DB566CC1-6E17-AC38-62F8-F7E9DE99864E}"/>
              </a:ext>
            </a:extLst>
          </p:cNvPr>
          <p:cNvSpPr/>
          <p:nvPr/>
        </p:nvSpPr>
        <p:spPr>
          <a:xfrm>
            <a:off x="547688" y="1784556"/>
            <a:ext cx="1458093" cy="7173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bg1"/>
                </a:solidFill>
              </a:rPr>
              <a:t>Mission</a:t>
            </a:r>
          </a:p>
        </p:txBody>
      </p:sp>
      <p:sp>
        <p:nvSpPr>
          <p:cNvPr id="10" name="Rectangle 9">
            <a:extLst>
              <a:ext uri="{FF2B5EF4-FFF2-40B4-BE49-F238E27FC236}">
                <a16:creationId xmlns:a16="http://schemas.microsoft.com/office/drawing/2014/main" id="{69D5BB39-49B2-139C-7311-06177EFD321A}"/>
              </a:ext>
            </a:extLst>
          </p:cNvPr>
          <p:cNvSpPr/>
          <p:nvPr/>
        </p:nvSpPr>
        <p:spPr>
          <a:xfrm>
            <a:off x="547688" y="2584019"/>
            <a:ext cx="1458093" cy="717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bg1"/>
                </a:solidFill>
              </a:rPr>
              <a:t>Vision</a:t>
            </a:r>
          </a:p>
        </p:txBody>
      </p:sp>
      <p:sp>
        <p:nvSpPr>
          <p:cNvPr id="11" name="Rectangle 10">
            <a:extLst>
              <a:ext uri="{FF2B5EF4-FFF2-40B4-BE49-F238E27FC236}">
                <a16:creationId xmlns:a16="http://schemas.microsoft.com/office/drawing/2014/main" id="{E8EFF2B6-4FAA-8351-EFFE-D6700BB480E5}"/>
              </a:ext>
            </a:extLst>
          </p:cNvPr>
          <p:cNvSpPr/>
          <p:nvPr/>
        </p:nvSpPr>
        <p:spPr>
          <a:xfrm>
            <a:off x="2094271" y="2584316"/>
            <a:ext cx="9492892" cy="717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[Insert company vision statement]</a:t>
            </a:r>
          </a:p>
        </p:txBody>
      </p:sp>
      <p:sp>
        <p:nvSpPr>
          <p:cNvPr id="13" name="Rectangle 12">
            <a:extLst>
              <a:ext uri="{FF2B5EF4-FFF2-40B4-BE49-F238E27FC236}">
                <a16:creationId xmlns:a16="http://schemas.microsoft.com/office/drawing/2014/main" id="{58F4EA79-0F80-EF75-3CF4-751E2C641204}"/>
              </a:ext>
            </a:extLst>
          </p:cNvPr>
          <p:cNvSpPr/>
          <p:nvPr/>
        </p:nvSpPr>
        <p:spPr>
          <a:xfrm>
            <a:off x="2094271" y="1784556"/>
            <a:ext cx="9492892" cy="717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[Insert company mission statement]</a:t>
            </a:r>
          </a:p>
        </p:txBody>
      </p:sp>
      <p:sp>
        <p:nvSpPr>
          <p:cNvPr id="8" name="Rectangle 7">
            <a:extLst>
              <a:ext uri="{FF2B5EF4-FFF2-40B4-BE49-F238E27FC236}">
                <a16:creationId xmlns:a16="http://schemas.microsoft.com/office/drawing/2014/main" id="{413BBE26-F8E3-7A84-6B84-9DE916CF3FF1}"/>
              </a:ext>
            </a:extLst>
          </p:cNvPr>
          <p:cNvSpPr/>
          <p:nvPr/>
        </p:nvSpPr>
        <p:spPr>
          <a:xfrm>
            <a:off x="2094271" y="3384077"/>
            <a:ext cx="9492892" cy="28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solidFill>
                <a:schemeClr val="tx1"/>
              </a:solidFill>
            </a:endParaRPr>
          </a:p>
        </p:txBody>
      </p:sp>
      <p:sp>
        <p:nvSpPr>
          <p:cNvPr id="14" name="Rectangle: Rounded Corners 21">
            <a:extLst>
              <a:ext uri="{FF2B5EF4-FFF2-40B4-BE49-F238E27FC236}">
                <a16:creationId xmlns:a16="http://schemas.microsoft.com/office/drawing/2014/main" id="{B8D0C206-5048-DCF1-32CC-5E96E5F59D63}"/>
              </a:ext>
            </a:extLst>
          </p:cNvPr>
          <p:cNvSpPr/>
          <p:nvPr/>
        </p:nvSpPr>
        <p:spPr bwMode="auto">
          <a:xfrm>
            <a:off x="2227516" y="5461368"/>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15" name="Rectangle: Rounded Corners 22">
            <a:extLst>
              <a:ext uri="{FF2B5EF4-FFF2-40B4-BE49-F238E27FC236}">
                <a16:creationId xmlns:a16="http://schemas.microsoft.com/office/drawing/2014/main" id="{FBF390CD-95D7-F6A0-CC55-C76485F2D704}"/>
              </a:ext>
            </a:extLst>
          </p:cNvPr>
          <p:cNvSpPr/>
          <p:nvPr/>
        </p:nvSpPr>
        <p:spPr bwMode="auto">
          <a:xfrm>
            <a:off x="4583604" y="5461368"/>
            <a:ext cx="2154051" cy="593631"/>
          </a:xfrm>
          <a:prstGeom prst="rect">
            <a:avLst/>
          </a:prstGeom>
          <a:solidFill>
            <a:schemeClr val="accent2"/>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solidFill>
                  <a:schemeClr val="bg1"/>
                </a:solidFill>
                <a:latin typeface="Arial" panose="020B0604020202020204"/>
                <a:cs typeface="Times New Roman" pitchFamily="18" charset="0"/>
              </a:rPr>
              <a:t>[Insert strategic objective]</a:t>
            </a:r>
          </a:p>
        </p:txBody>
      </p:sp>
      <p:sp>
        <p:nvSpPr>
          <p:cNvPr id="16" name="Rectangle: Rounded Corners 23">
            <a:extLst>
              <a:ext uri="{FF2B5EF4-FFF2-40B4-BE49-F238E27FC236}">
                <a16:creationId xmlns:a16="http://schemas.microsoft.com/office/drawing/2014/main" id="{55230DC7-5C2F-DAB1-CD69-B6EB26624230}"/>
              </a:ext>
            </a:extLst>
          </p:cNvPr>
          <p:cNvSpPr/>
          <p:nvPr/>
        </p:nvSpPr>
        <p:spPr bwMode="auto">
          <a:xfrm>
            <a:off x="6942415" y="5461368"/>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17" name="Rectangle: Rounded Corners 24">
            <a:extLst>
              <a:ext uri="{FF2B5EF4-FFF2-40B4-BE49-F238E27FC236}">
                <a16:creationId xmlns:a16="http://schemas.microsoft.com/office/drawing/2014/main" id="{B5AD82E3-0349-9782-1884-EC080A5E2ACC}"/>
              </a:ext>
            </a:extLst>
          </p:cNvPr>
          <p:cNvSpPr/>
          <p:nvPr/>
        </p:nvSpPr>
        <p:spPr bwMode="auto">
          <a:xfrm>
            <a:off x="9299867" y="5461368"/>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2" name="Rectangle: Rounded Corners 33">
            <a:extLst>
              <a:ext uri="{FF2B5EF4-FFF2-40B4-BE49-F238E27FC236}">
                <a16:creationId xmlns:a16="http://schemas.microsoft.com/office/drawing/2014/main" id="{FEC446F8-F48B-657E-8DF6-453ED4BE5C52}"/>
              </a:ext>
            </a:extLst>
          </p:cNvPr>
          <p:cNvSpPr/>
          <p:nvPr/>
        </p:nvSpPr>
        <p:spPr bwMode="auto">
          <a:xfrm>
            <a:off x="2227516" y="3877940"/>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3" name="Rectangle: Rounded Corners 34">
            <a:extLst>
              <a:ext uri="{FF2B5EF4-FFF2-40B4-BE49-F238E27FC236}">
                <a16:creationId xmlns:a16="http://schemas.microsoft.com/office/drawing/2014/main" id="{7E8D91C6-73AC-3C1E-FB58-5290F299C708}"/>
              </a:ext>
            </a:extLst>
          </p:cNvPr>
          <p:cNvSpPr/>
          <p:nvPr/>
        </p:nvSpPr>
        <p:spPr bwMode="auto">
          <a:xfrm>
            <a:off x="4583604" y="3877940"/>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4" name="Rectangle: Rounded Corners 35">
            <a:extLst>
              <a:ext uri="{FF2B5EF4-FFF2-40B4-BE49-F238E27FC236}">
                <a16:creationId xmlns:a16="http://schemas.microsoft.com/office/drawing/2014/main" id="{70773B44-2B2C-29CF-2AB6-5D3AA2160BEA}"/>
              </a:ext>
            </a:extLst>
          </p:cNvPr>
          <p:cNvSpPr/>
          <p:nvPr/>
        </p:nvSpPr>
        <p:spPr bwMode="auto">
          <a:xfrm>
            <a:off x="6942416" y="3877940"/>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5" name="Rectangle: Rounded Corners 36">
            <a:extLst>
              <a:ext uri="{FF2B5EF4-FFF2-40B4-BE49-F238E27FC236}">
                <a16:creationId xmlns:a16="http://schemas.microsoft.com/office/drawing/2014/main" id="{91C784E4-C5AA-99C0-0384-B00F128BD913}"/>
              </a:ext>
            </a:extLst>
          </p:cNvPr>
          <p:cNvSpPr/>
          <p:nvPr/>
        </p:nvSpPr>
        <p:spPr bwMode="auto">
          <a:xfrm>
            <a:off x="9299867" y="3877941"/>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3" name="Rectangle: Rounded Corners 33">
            <a:extLst>
              <a:ext uri="{FF2B5EF4-FFF2-40B4-BE49-F238E27FC236}">
                <a16:creationId xmlns:a16="http://schemas.microsoft.com/office/drawing/2014/main" id="{E013B714-3BE3-0EC6-959D-FE623D19AD3D}"/>
              </a:ext>
            </a:extLst>
          </p:cNvPr>
          <p:cNvSpPr/>
          <p:nvPr/>
        </p:nvSpPr>
        <p:spPr bwMode="auto">
          <a:xfrm>
            <a:off x="2211310" y="3534414"/>
            <a:ext cx="2154051" cy="261163"/>
          </a:xfrm>
          <a:prstGeom prst="rect">
            <a:avLst/>
          </a:prstGeom>
          <a:no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b="1" dirty="0">
                <a:latin typeface="Arial" panose="020B0604020202020204"/>
                <a:cs typeface="Times New Roman" pitchFamily="18" charset="0"/>
              </a:rPr>
              <a:t>[Insert strategic pillar]</a:t>
            </a:r>
          </a:p>
        </p:txBody>
      </p:sp>
      <p:sp>
        <p:nvSpPr>
          <p:cNvPr id="12" name="Rectangle: Rounded Corners 33">
            <a:extLst>
              <a:ext uri="{FF2B5EF4-FFF2-40B4-BE49-F238E27FC236}">
                <a16:creationId xmlns:a16="http://schemas.microsoft.com/office/drawing/2014/main" id="{C8EE25E6-97B7-F736-3A8E-C2A712498370}"/>
              </a:ext>
            </a:extLst>
          </p:cNvPr>
          <p:cNvSpPr/>
          <p:nvPr/>
        </p:nvSpPr>
        <p:spPr bwMode="auto">
          <a:xfrm>
            <a:off x="4574162" y="3534414"/>
            <a:ext cx="2154051" cy="261163"/>
          </a:xfrm>
          <a:prstGeom prst="rect">
            <a:avLst/>
          </a:prstGeom>
          <a:no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b="1" dirty="0">
                <a:latin typeface="Arial" panose="020B0604020202020204"/>
                <a:cs typeface="Times New Roman" pitchFamily="18" charset="0"/>
              </a:rPr>
              <a:t>[Insert strategic pillar]</a:t>
            </a:r>
          </a:p>
        </p:txBody>
      </p:sp>
      <p:sp>
        <p:nvSpPr>
          <p:cNvPr id="26" name="Rectangle: Rounded Corners 33">
            <a:extLst>
              <a:ext uri="{FF2B5EF4-FFF2-40B4-BE49-F238E27FC236}">
                <a16:creationId xmlns:a16="http://schemas.microsoft.com/office/drawing/2014/main" id="{3A4C05BF-85F3-34CA-4CF9-F1E3B834AD3E}"/>
              </a:ext>
            </a:extLst>
          </p:cNvPr>
          <p:cNvSpPr/>
          <p:nvPr/>
        </p:nvSpPr>
        <p:spPr bwMode="auto">
          <a:xfrm>
            <a:off x="9299867" y="3534414"/>
            <a:ext cx="2154051" cy="261163"/>
          </a:xfrm>
          <a:prstGeom prst="rect">
            <a:avLst/>
          </a:prstGeom>
          <a:no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b="1" dirty="0">
                <a:latin typeface="Arial" panose="020B0604020202020204"/>
                <a:cs typeface="Times New Roman" pitchFamily="18" charset="0"/>
              </a:rPr>
              <a:t>[Insert strategic pillar]</a:t>
            </a:r>
          </a:p>
        </p:txBody>
      </p:sp>
      <p:sp>
        <p:nvSpPr>
          <p:cNvPr id="27" name="Rectangle: Rounded Corners 33">
            <a:extLst>
              <a:ext uri="{FF2B5EF4-FFF2-40B4-BE49-F238E27FC236}">
                <a16:creationId xmlns:a16="http://schemas.microsoft.com/office/drawing/2014/main" id="{77D33B8A-4EE1-CA2E-7A3E-427E87A3BA95}"/>
              </a:ext>
            </a:extLst>
          </p:cNvPr>
          <p:cNvSpPr/>
          <p:nvPr/>
        </p:nvSpPr>
        <p:spPr bwMode="auto">
          <a:xfrm>
            <a:off x="6937014" y="3534414"/>
            <a:ext cx="2154051" cy="261163"/>
          </a:xfrm>
          <a:prstGeom prst="rect">
            <a:avLst/>
          </a:prstGeom>
          <a:no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b="1" dirty="0">
                <a:latin typeface="Arial" panose="020B0604020202020204"/>
                <a:cs typeface="Times New Roman" pitchFamily="18" charset="0"/>
              </a:rPr>
              <a:t>[Insert strategic pillar]</a:t>
            </a:r>
          </a:p>
        </p:txBody>
      </p:sp>
      <p:cxnSp>
        <p:nvCxnSpPr>
          <p:cNvPr id="29" name="Straight Arrow Connector 28">
            <a:extLst>
              <a:ext uri="{FF2B5EF4-FFF2-40B4-BE49-F238E27FC236}">
                <a16:creationId xmlns:a16="http://schemas.microsoft.com/office/drawing/2014/main" id="{554A57FD-D729-2A35-4BDF-5B9F135E1766}"/>
              </a:ext>
            </a:extLst>
          </p:cNvPr>
          <p:cNvCxnSpPr>
            <a:cxnSpLocks/>
          </p:cNvCxnSpPr>
          <p:nvPr/>
        </p:nvCxnSpPr>
        <p:spPr>
          <a:xfrm>
            <a:off x="3304542" y="4471571"/>
            <a:ext cx="0" cy="989797"/>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5B912C-FB9E-7593-1F2C-C14AAE0924B6}"/>
              </a:ext>
            </a:extLst>
          </p:cNvPr>
          <p:cNvCxnSpPr>
            <a:cxnSpLocks/>
          </p:cNvCxnSpPr>
          <p:nvPr/>
        </p:nvCxnSpPr>
        <p:spPr>
          <a:xfrm>
            <a:off x="5661992" y="4471571"/>
            <a:ext cx="0" cy="989797"/>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C759FC-6538-2AB0-69C1-7EE7C621870F}"/>
              </a:ext>
            </a:extLst>
          </p:cNvPr>
          <p:cNvCxnSpPr>
            <a:cxnSpLocks/>
          </p:cNvCxnSpPr>
          <p:nvPr/>
        </p:nvCxnSpPr>
        <p:spPr>
          <a:xfrm>
            <a:off x="8019442" y="4471571"/>
            <a:ext cx="0" cy="989797"/>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C2510DB-F658-21AF-663B-D720BE4AAED6}"/>
              </a:ext>
            </a:extLst>
          </p:cNvPr>
          <p:cNvCxnSpPr>
            <a:cxnSpLocks/>
          </p:cNvCxnSpPr>
          <p:nvPr/>
        </p:nvCxnSpPr>
        <p:spPr>
          <a:xfrm>
            <a:off x="10376892" y="4471571"/>
            <a:ext cx="0" cy="989797"/>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9">
            <a:extLst>
              <a:ext uri="{FF2B5EF4-FFF2-40B4-BE49-F238E27FC236}">
                <a16:creationId xmlns:a16="http://schemas.microsoft.com/office/drawing/2014/main" id="{7713B89F-8927-C241-150E-BB32EF975BB2}"/>
              </a:ext>
            </a:extLst>
          </p:cNvPr>
          <p:cNvSpPr/>
          <p:nvPr/>
        </p:nvSpPr>
        <p:spPr bwMode="auto">
          <a:xfrm>
            <a:off x="2227516" y="4669654"/>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19" name="Rectangle: Rounded Corners 30">
            <a:extLst>
              <a:ext uri="{FF2B5EF4-FFF2-40B4-BE49-F238E27FC236}">
                <a16:creationId xmlns:a16="http://schemas.microsoft.com/office/drawing/2014/main" id="{D0BD3152-CBE4-C82B-77DD-A72A2403639B}"/>
              </a:ext>
            </a:extLst>
          </p:cNvPr>
          <p:cNvSpPr/>
          <p:nvPr/>
        </p:nvSpPr>
        <p:spPr bwMode="auto">
          <a:xfrm>
            <a:off x="4583604" y="4669654"/>
            <a:ext cx="2154051" cy="593631"/>
          </a:xfrm>
          <a:prstGeom prst="rect">
            <a:avLst/>
          </a:prstGeom>
          <a:solidFill>
            <a:schemeClr val="accent2"/>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solidFill>
                  <a:schemeClr val="bg1"/>
                </a:solidFill>
                <a:latin typeface="Arial" panose="020B0604020202020204"/>
                <a:cs typeface="Times New Roman" pitchFamily="18" charset="0"/>
              </a:rPr>
              <a:t>[Insert strategic objective]</a:t>
            </a:r>
          </a:p>
        </p:txBody>
      </p:sp>
      <p:sp>
        <p:nvSpPr>
          <p:cNvPr id="20" name="Rectangle: Rounded Corners 31">
            <a:extLst>
              <a:ext uri="{FF2B5EF4-FFF2-40B4-BE49-F238E27FC236}">
                <a16:creationId xmlns:a16="http://schemas.microsoft.com/office/drawing/2014/main" id="{61197193-892E-3425-D349-798CD6E32CA0}"/>
              </a:ext>
            </a:extLst>
          </p:cNvPr>
          <p:cNvSpPr/>
          <p:nvPr/>
        </p:nvSpPr>
        <p:spPr bwMode="auto">
          <a:xfrm>
            <a:off x="6942415" y="4669654"/>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1" name="Rectangle: Rounded Corners 32">
            <a:extLst>
              <a:ext uri="{FF2B5EF4-FFF2-40B4-BE49-F238E27FC236}">
                <a16:creationId xmlns:a16="http://schemas.microsoft.com/office/drawing/2014/main" id="{74B786E9-E8C8-D6B6-2905-7EA77646CD71}"/>
              </a:ext>
            </a:extLst>
          </p:cNvPr>
          <p:cNvSpPr/>
          <p:nvPr/>
        </p:nvSpPr>
        <p:spPr bwMode="auto">
          <a:xfrm>
            <a:off x="9299867" y="4669654"/>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33" name="Rectangle 32">
            <a:extLst>
              <a:ext uri="{FF2B5EF4-FFF2-40B4-BE49-F238E27FC236}">
                <a16:creationId xmlns:a16="http://schemas.microsoft.com/office/drawing/2014/main" id="{3DA42184-FFB4-1574-468D-756C0972793C}"/>
              </a:ext>
            </a:extLst>
          </p:cNvPr>
          <p:cNvSpPr/>
          <p:nvPr/>
        </p:nvSpPr>
        <p:spPr>
          <a:xfrm>
            <a:off x="9299867" y="0"/>
            <a:ext cx="2892133" cy="1086612"/>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Slideworks note: Use color to highlight which strategic objective the solution fits into</a:t>
            </a:r>
          </a:p>
        </p:txBody>
      </p:sp>
      <p:sp>
        <p:nvSpPr>
          <p:cNvPr id="2" name="Google Shape;507;p14">
            <a:extLst>
              <a:ext uri="{FF2B5EF4-FFF2-40B4-BE49-F238E27FC236}">
                <a16:creationId xmlns:a16="http://schemas.microsoft.com/office/drawing/2014/main" id="{12D5BBC4-806E-904F-92B9-AC732D16B32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356090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Options analysis</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5</a:t>
            </a:r>
          </a:p>
        </p:txBody>
      </p:sp>
    </p:spTree>
    <p:extLst>
      <p:ext uri="{BB962C8B-B14F-4D97-AF65-F5344CB8AC3E}">
        <p14:creationId xmlns:p14="http://schemas.microsoft.com/office/powerpoint/2010/main" val="41653996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6BCAF-16D8-E175-7C4D-FEC1EE49F6C2}"/>
              </a:ext>
            </a:extLst>
          </p:cNvPr>
          <p:cNvSpPr>
            <a:spLocks noGrp="1"/>
          </p:cNvSpPr>
          <p:nvPr>
            <p:ph type="title"/>
          </p:nvPr>
        </p:nvSpPr>
        <p:spPr/>
        <p:txBody>
          <a:bodyPr/>
          <a:lstStyle/>
          <a:p>
            <a:r>
              <a:rPr lang="en-US" dirty="0"/>
              <a:t>Options analysis</a:t>
            </a:r>
          </a:p>
        </p:txBody>
      </p:sp>
      <p:sp>
        <p:nvSpPr>
          <p:cNvPr id="5" name="Subtitle 4">
            <a:extLst>
              <a:ext uri="{FF2B5EF4-FFF2-40B4-BE49-F238E27FC236}">
                <a16:creationId xmlns:a16="http://schemas.microsoft.com/office/drawing/2014/main" id="{225C0BD0-8F03-5B72-9AC1-E2034D940ADD}"/>
              </a:ext>
            </a:extLst>
          </p:cNvPr>
          <p:cNvSpPr>
            <a:spLocks noGrp="1"/>
          </p:cNvSpPr>
          <p:nvPr>
            <p:ph type="subTitle" idx="1"/>
          </p:nvPr>
        </p:nvSpPr>
        <p:spPr>
          <a:xfrm>
            <a:off x="554736" y="3659644"/>
            <a:ext cx="2514600" cy="276999"/>
          </a:xfrm>
        </p:spPr>
        <p:txBody>
          <a:bodyPr/>
          <a:lstStyle/>
          <a:p>
            <a:r>
              <a:rPr lang="en-US" dirty="0"/>
              <a:t>Slideworks guide</a:t>
            </a:r>
          </a:p>
        </p:txBody>
      </p:sp>
      <p:sp>
        <p:nvSpPr>
          <p:cNvPr id="2" name="Text Placeholder 1">
            <a:extLst>
              <a:ext uri="{FF2B5EF4-FFF2-40B4-BE49-F238E27FC236}">
                <a16:creationId xmlns:a16="http://schemas.microsoft.com/office/drawing/2014/main" id="{DF000540-D72F-479B-71D3-37D4BAC1A5DE}"/>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F967E216-09A9-7EC8-A49C-BAFEAFEE562C}"/>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1-5 slides that describe your high-level solution and vision for solving the problem or grabbing the opportunity</a:t>
            </a:r>
          </a:p>
        </p:txBody>
      </p:sp>
      <p:sp>
        <p:nvSpPr>
          <p:cNvPr id="8" name="Rectangle 7">
            <a:extLst>
              <a:ext uri="{FF2B5EF4-FFF2-40B4-BE49-F238E27FC236}">
                <a16:creationId xmlns:a16="http://schemas.microsoft.com/office/drawing/2014/main" id="{ACD43699-2EB1-1883-D7D5-A911EC25F523}"/>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I</a:t>
            </a:r>
            <a:r>
              <a:rPr lang="en-US" sz="1600" i="0" dirty="0">
                <a:solidFill>
                  <a:schemeClr val="tx1"/>
                </a:solidFill>
                <a:effectLst/>
                <a:latin typeface="Arial" panose="020B0604020202020204" pitchFamily="34" charset="0"/>
                <a:cs typeface="Arial" panose="020B0604020202020204" pitchFamily="34" charset="0"/>
              </a:rPr>
              <a:t>dentify and evaluate different options for addressing the problem, including a "do nothing" option as a baseline for comparison. This section can sometimes be skipped if there is no more than one option (e.g., for a new product)</a:t>
            </a:r>
          </a:p>
        </p:txBody>
      </p:sp>
      <p:sp>
        <p:nvSpPr>
          <p:cNvPr id="9" name="Rectangle 8">
            <a:extLst>
              <a:ext uri="{FF2B5EF4-FFF2-40B4-BE49-F238E27FC236}">
                <a16:creationId xmlns:a16="http://schemas.microsoft.com/office/drawing/2014/main" id="{501B06F7-5439-3266-53F3-DBCA80A094C7}"/>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each option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Assess the pros and cons of each option, considering factors like cost, feasibility, risk, and potential benefits (make sure these evaluation criteria align with what your stakeholders feel is important to measure 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Highlight key differences between options to make it easier for your stakeholders to compare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This section can also overlap with section 6 if you choose to do a deeper description of each option</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7870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A92C07-A29B-2239-8FC7-FF1F82930768}"/>
              </a:ext>
            </a:extLst>
          </p:cNvPr>
          <p:cNvSpPr>
            <a:spLocks noGrp="1"/>
          </p:cNvSpPr>
          <p:nvPr>
            <p:ph type="title"/>
          </p:nvPr>
        </p:nvSpPr>
        <p:spPr/>
        <p:txBody>
          <a:bodyPr/>
          <a:lstStyle/>
          <a:p>
            <a:r>
              <a:rPr lang="en-US" dirty="0"/>
              <a:t>There are three options to [insert objective of business case]</a:t>
            </a:r>
          </a:p>
        </p:txBody>
      </p:sp>
      <p:sp>
        <p:nvSpPr>
          <p:cNvPr id="5" name="Subtitle 4">
            <a:extLst>
              <a:ext uri="{FF2B5EF4-FFF2-40B4-BE49-F238E27FC236}">
                <a16:creationId xmlns:a16="http://schemas.microsoft.com/office/drawing/2014/main" id="{7F474BD4-6382-7708-84DE-AA2109061455}"/>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D4FE8077-034F-F931-D9F6-70A1D0E7458B}"/>
              </a:ext>
            </a:extLst>
          </p:cNvPr>
          <p:cNvSpPr>
            <a:spLocks noGrp="1"/>
          </p:cNvSpPr>
          <p:nvPr>
            <p:ph type="body" sz="quarter" idx="17"/>
          </p:nvPr>
        </p:nvSpPr>
        <p:spPr/>
        <p:txBody>
          <a:bodyPr/>
          <a:lstStyle/>
          <a:p>
            <a:endParaRPr lang="en-US"/>
          </a:p>
        </p:txBody>
      </p:sp>
      <p:sp>
        <p:nvSpPr>
          <p:cNvPr id="7" name="Text Placeholder 5">
            <a:extLst>
              <a:ext uri="{FF2B5EF4-FFF2-40B4-BE49-F238E27FC236}">
                <a16:creationId xmlns:a16="http://schemas.microsoft.com/office/drawing/2014/main" id="{1D4AC921-F444-EBDA-B6E1-ABA12F9C9EB7}"/>
              </a:ext>
            </a:extLst>
          </p:cNvPr>
          <p:cNvSpPr txBox="1">
            <a:spLocks/>
          </p:cNvSpPr>
          <p:nvPr/>
        </p:nvSpPr>
        <p:spPr>
          <a:xfrm>
            <a:off x="835471"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 e.g., “100% fix of all leakage”]</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cxnSp>
        <p:nvCxnSpPr>
          <p:cNvPr id="10" name="Straight Connector 9">
            <a:extLst>
              <a:ext uri="{FF2B5EF4-FFF2-40B4-BE49-F238E27FC236}">
                <a16:creationId xmlns:a16="http://schemas.microsoft.com/office/drawing/2014/main" id="{32B91922-8146-12E3-1A85-ECB536E4C141}"/>
              </a:ext>
            </a:extLst>
          </p:cNvPr>
          <p:cNvCxnSpPr>
            <a:cxnSpLocks/>
          </p:cNvCxnSpPr>
          <p:nvPr/>
        </p:nvCxnSpPr>
        <p:spPr>
          <a:xfrm>
            <a:off x="835471"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BB3B49-65BE-8148-8F24-E62CC8891E40}"/>
              </a:ext>
            </a:extLst>
          </p:cNvPr>
          <p:cNvSpPr txBox="1"/>
          <p:nvPr/>
        </p:nvSpPr>
        <p:spPr>
          <a:xfrm>
            <a:off x="835471" y="253669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A </a:t>
            </a:r>
            <a:br>
              <a:rPr lang="en-US" sz="1600" b="1" dirty="0"/>
            </a:br>
            <a:r>
              <a:rPr lang="en-US" sz="1600" b="1" dirty="0"/>
              <a:t>e.g., “Complete fix”]</a:t>
            </a:r>
          </a:p>
        </p:txBody>
      </p:sp>
      <p:sp>
        <p:nvSpPr>
          <p:cNvPr id="16" name="Oval 15">
            <a:extLst>
              <a:ext uri="{FF2B5EF4-FFF2-40B4-BE49-F238E27FC236}">
                <a16:creationId xmlns:a16="http://schemas.microsoft.com/office/drawing/2014/main" id="{0C732672-D639-CE95-55CF-9AFF38BE51EC}"/>
              </a:ext>
            </a:extLst>
          </p:cNvPr>
          <p:cNvSpPr/>
          <p:nvPr/>
        </p:nvSpPr>
        <p:spPr>
          <a:xfrm>
            <a:off x="2167471"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cxnSp>
        <p:nvCxnSpPr>
          <p:cNvPr id="11" name="Straight Connector 10">
            <a:extLst>
              <a:ext uri="{FF2B5EF4-FFF2-40B4-BE49-F238E27FC236}">
                <a16:creationId xmlns:a16="http://schemas.microsoft.com/office/drawing/2014/main" id="{8275444C-4045-7E5C-AAC4-0B1FCFADC96D}"/>
              </a:ext>
            </a:extLst>
          </p:cNvPr>
          <p:cNvCxnSpPr>
            <a:cxnSpLocks/>
          </p:cNvCxnSpPr>
          <p:nvPr/>
        </p:nvCxnSpPr>
        <p:spPr>
          <a:xfrm>
            <a:off x="4584000"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3B0538C-F214-6962-1546-E94E562A104C}"/>
              </a:ext>
            </a:extLst>
          </p:cNvPr>
          <p:cNvSpPr txBox="1"/>
          <p:nvPr/>
        </p:nvSpPr>
        <p:spPr>
          <a:xfrm>
            <a:off x="4580022" y="253669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B]</a:t>
            </a:r>
          </a:p>
        </p:txBody>
      </p:sp>
      <p:sp>
        <p:nvSpPr>
          <p:cNvPr id="17" name="Oval 16">
            <a:extLst>
              <a:ext uri="{FF2B5EF4-FFF2-40B4-BE49-F238E27FC236}">
                <a16:creationId xmlns:a16="http://schemas.microsoft.com/office/drawing/2014/main" id="{1E994C50-34F9-7160-3BF7-89010E7879FD}"/>
              </a:ext>
            </a:extLst>
          </p:cNvPr>
          <p:cNvSpPr/>
          <p:nvPr/>
        </p:nvSpPr>
        <p:spPr>
          <a:xfrm>
            <a:off x="5916000"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cxnSp>
        <p:nvCxnSpPr>
          <p:cNvPr id="12" name="Straight Connector 11">
            <a:extLst>
              <a:ext uri="{FF2B5EF4-FFF2-40B4-BE49-F238E27FC236}">
                <a16:creationId xmlns:a16="http://schemas.microsoft.com/office/drawing/2014/main" id="{0E3A7CC5-FBB0-4570-01EF-109DCCF5684D}"/>
              </a:ext>
            </a:extLst>
          </p:cNvPr>
          <p:cNvCxnSpPr>
            <a:cxnSpLocks/>
          </p:cNvCxnSpPr>
          <p:nvPr/>
        </p:nvCxnSpPr>
        <p:spPr>
          <a:xfrm>
            <a:off x="8332530"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FC84E9-1ACF-AD48-095B-1B78622C55CE}"/>
              </a:ext>
            </a:extLst>
          </p:cNvPr>
          <p:cNvSpPr txBox="1"/>
          <p:nvPr/>
        </p:nvSpPr>
        <p:spPr>
          <a:xfrm>
            <a:off x="8332530" y="2536693"/>
            <a:ext cx="3023999"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C]</a:t>
            </a:r>
          </a:p>
        </p:txBody>
      </p:sp>
      <p:sp>
        <p:nvSpPr>
          <p:cNvPr id="18" name="Oval 17">
            <a:extLst>
              <a:ext uri="{FF2B5EF4-FFF2-40B4-BE49-F238E27FC236}">
                <a16:creationId xmlns:a16="http://schemas.microsoft.com/office/drawing/2014/main" id="{8A1B0852-4B0D-EC4F-2611-27EC91F5AABD}"/>
              </a:ext>
            </a:extLst>
          </p:cNvPr>
          <p:cNvSpPr/>
          <p:nvPr/>
        </p:nvSpPr>
        <p:spPr>
          <a:xfrm>
            <a:off x="9734916"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23" name="Text Placeholder 5">
            <a:extLst>
              <a:ext uri="{FF2B5EF4-FFF2-40B4-BE49-F238E27FC236}">
                <a16:creationId xmlns:a16="http://schemas.microsoft.com/office/drawing/2014/main" id="{84F288B7-3DBC-C0FC-9CE4-312D5C56322F}"/>
              </a:ext>
            </a:extLst>
          </p:cNvPr>
          <p:cNvSpPr txBox="1">
            <a:spLocks/>
          </p:cNvSpPr>
          <p:nvPr/>
        </p:nvSpPr>
        <p:spPr>
          <a:xfrm>
            <a:off x="4584001"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4" name="Text Placeholder 5">
            <a:extLst>
              <a:ext uri="{FF2B5EF4-FFF2-40B4-BE49-F238E27FC236}">
                <a16:creationId xmlns:a16="http://schemas.microsoft.com/office/drawing/2014/main" id="{A899DAC3-C706-01E8-B9BC-8CAC2831C9DF}"/>
              </a:ext>
            </a:extLst>
          </p:cNvPr>
          <p:cNvSpPr txBox="1">
            <a:spLocks/>
          </p:cNvSpPr>
          <p:nvPr/>
        </p:nvSpPr>
        <p:spPr>
          <a:xfrm>
            <a:off x="8332530"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 name="Google Shape;507;p14">
            <a:extLst>
              <a:ext uri="{FF2B5EF4-FFF2-40B4-BE49-F238E27FC236}">
                <a16:creationId xmlns:a16="http://schemas.microsoft.com/office/drawing/2014/main" id="{C5438884-4C29-8DA5-D4B1-3DEB0C86839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0323724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We have evaluated three options for [insert objective]</a:t>
            </a:r>
            <a:endParaRPr lang="en-US" dirty="0"/>
          </a:p>
        </p:txBody>
      </p:sp>
      <p:sp>
        <p:nvSpPr>
          <p:cNvPr id="58" name="Text Placeholder 57">
            <a:extLst>
              <a:ext uri="{FF2B5EF4-FFF2-40B4-BE49-F238E27FC236}">
                <a16:creationId xmlns:a16="http://schemas.microsoft.com/office/drawing/2014/main" id="{F050D927-E4D0-ECAF-8DE6-698FF4FDB297}"/>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B3B0AD50-CFCC-002F-2007-296FFDDE9912}"/>
              </a:ext>
            </a:extLst>
          </p:cNvPr>
          <p:cNvSpPr/>
          <p:nvPr/>
        </p:nvSpPr>
        <p:spPr>
          <a:xfrm>
            <a:off x="554736" y="1820949"/>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5720E0FF-94C5-8FC6-E2DD-97632D930AA8}"/>
              </a:ext>
            </a:extLst>
          </p:cNvPr>
          <p:cNvSpPr/>
          <p:nvPr/>
        </p:nvSpPr>
        <p:spPr>
          <a:xfrm>
            <a:off x="554736" y="2655617"/>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B37230F1-57DC-00BF-F301-AC2925D551B2}"/>
              </a:ext>
            </a:extLst>
          </p:cNvPr>
          <p:cNvSpPr/>
          <p:nvPr/>
        </p:nvSpPr>
        <p:spPr>
          <a:xfrm>
            <a:off x="554736" y="4324953"/>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Ease of implementation</a:t>
            </a:r>
          </a:p>
        </p:txBody>
      </p:sp>
      <p:sp>
        <p:nvSpPr>
          <p:cNvPr id="9" name="Rectangle 8">
            <a:extLst>
              <a:ext uri="{FF2B5EF4-FFF2-40B4-BE49-F238E27FC236}">
                <a16:creationId xmlns:a16="http://schemas.microsoft.com/office/drawing/2014/main" id="{DB051DEA-8883-9A7F-F953-AE88A0CA0F30}"/>
              </a:ext>
            </a:extLst>
          </p:cNvPr>
          <p:cNvSpPr/>
          <p:nvPr/>
        </p:nvSpPr>
        <p:spPr>
          <a:xfrm>
            <a:off x="554736" y="485246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Business impact</a:t>
            </a:r>
          </a:p>
        </p:txBody>
      </p:sp>
      <p:sp>
        <p:nvSpPr>
          <p:cNvPr id="10" name="Rectangle 9">
            <a:extLst>
              <a:ext uri="{FF2B5EF4-FFF2-40B4-BE49-F238E27FC236}">
                <a16:creationId xmlns:a16="http://schemas.microsoft.com/office/drawing/2014/main" id="{4B9891D7-7155-CF5B-2DDA-DCB9BFC9C57E}"/>
              </a:ext>
            </a:extLst>
          </p:cNvPr>
          <p:cNvSpPr/>
          <p:nvPr/>
        </p:nvSpPr>
        <p:spPr>
          <a:xfrm>
            <a:off x="554736" y="5379979"/>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Cost</a:t>
            </a:r>
          </a:p>
        </p:txBody>
      </p:sp>
      <p:sp>
        <p:nvSpPr>
          <p:cNvPr id="11" name="Rectangle 10">
            <a:extLst>
              <a:ext uri="{FF2B5EF4-FFF2-40B4-BE49-F238E27FC236}">
                <a16:creationId xmlns:a16="http://schemas.microsoft.com/office/drawing/2014/main" id="{A3343C23-02B9-2E3F-4488-721FB5F9571C}"/>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Stakeholder score</a:t>
            </a:r>
          </a:p>
        </p:txBody>
      </p:sp>
      <p:cxnSp>
        <p:nvCxnSpPr>
          <p:cNvPr id="14" name="Straight Connector 13">
            <a:extLst>
              <a:ext uri="{FF2B5EF4-FFF2-40B4-BE49-F238E27FC236}">
                <a16:creationId xmlns:a16="http://schemas.microsoft.com/office/drawing/2014/main" id="{2FA2B576-A241-B845-9D39-01D866A36D60}"/>
              </a:ext>
            </a:extLst>
          </p:cNvPr>
          <p:cNvCxnSpPr>
            <a:cxnSpLocks/>
          </p:cNvCxnSpPr>
          <p:nvPr/>
        </p:nvCxnSpPr>
        <p:spPr>
          <a:xfrm>
            <a:off x="554736" y="344553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31BA9-0FBA-2EEE-3B3C-BF8235BCF734}"/>
              </a:ext>
            </a:extLst>
          </p:cNvPr>
          <p:cNvCxnSpPr>
            <a:cxnSpLocks/>
          </p:cNvCxnSpPr>
          <p:nvPr/>
        </p:nvCxnSpPr>
        <p:spPr>
          <a:xfrm>
            <a:off x="554736" y="4280200"/>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F4142-E695-A525-2922-9C62990C6FB7}"/>
              </a:ext>
            </a:extLst>
          </p:cNvPr>
          <p:cNvCxnSpPr>
            <a:cxnSpLocks/>
          </p:cNvCxnSpPr>
          <p:nvPr/>
        </p:nvCxnSpPr>
        <p:spPr>
          <a:xfrm>
            <a:off x="554736" y="480771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2F3DBF-7616-4E28-6D31-27F39EA739A3}"/>
              </a:ext>
            </a:extLst>
          </p:cNvPr>
          <p:cNvCxnSpPr>
            <a:cxnSpLocks/>
          </p:cNvCxnSpPr>
          <p:nvPr/>
        </p:nvCxnSpPr>
        <p:spPr>
          <a:xfrm>
            <a:off x="554736" y="533522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5B3CAA-FA2A-67FE-B901-B95EF99F63E6}"/>
              </a:ext>
            </a:extLst>
          </p:cNvPr>
          <p:cNvCxnSpPr>
            <a:cxnSpLocks/>
          </p:cNvCxnSpPr>
          <p:nvPr/>
        </p:nvCxnSpPr>
        <p:spPr>
          <a:xfrm>
            <a:off x="554736" y="58627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BAC4CF-FB07-FCA2-1BBE-3B173EC58B7A}"/>
              </a:ext>
            </a:extLst>
          </p:cNvPr>
          <p:cNvSpPr/>
          <p:nvPr/>
        </p:nvSpPr>
        <p:spPr>
          <a:xfrm>
            <a:off x="2204917"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1: </a:t>
            </a:r>
            <a:r>
              <a:rPr lang="en-US" sz="1400" b="1" dirty="0">
                <a:solidFill>
                  <a:schemeClr val="tx1"/>
                </a:solidFill>
              </a:rPr>
              <a:t>[Insert “name” of option]</a:t>
            </a:r>
          </a:p>
        </p:txBody>
      </p:sp>
      <p:cxnSp>
        <p:nvCxnSpPr>
          <p:cNvPr id="31" name="Straight Connector 30">
            <a:extLst>
              <a:ext uri="{FF2B5EF4-FFF2-40B4-BE49-F238E27FC236}">
                <a16:creationId xmlns:a16="http://schemas.microsoft.com/office/drawing/2014/main" id="{5D70273D-5F3D-0471-50C5-16E172C0959B}"/>
              </a:ext>
            </a:extLst>
          </p:cNvPr>
          <p:cNvCxnSpPr>
            <a:cxnSpLocks/>
          </p:cNvCxnSpPr>
          <p:nvPr/>
        </p:nvCxnSpPr>
        <p:spPr>
          <a:xfrm>
            <a:off x="2204918"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469C2DB-DC83-6AE4-36AA-7607139BA286}"/>
              </a:ext>
            </a:extLst>
          </p:cNvPr>
          <p:cNvSpPr/>
          <p:nvPr/>
        </p:nvSpPr>
        <p:spPr>
          <a:xfrm>
            <a:off x="2204918"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3" name="Rectangle 62">
            <a:extLst>
              <a:ext uri="{FF2B5EF4-FFF2-40B4-BE49-F238E27FC236}">
                <a16:creationId xmlns:a16="http://schemas.microsoft.com/office/drawing/2014/main" id="{F5FAA315-4F53-6466-15DF-B3D7B8952227}"/>
              </a:ext>
            </a:extLst>
          </p:cNvPr>
          <p:cNvSpPr/>
          <p:nvPr/>
        </p:nvSpPr>
        <p:spPr>
          <a:xfrm>
            <a:off x="2204918"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65" name="Rectangle 64">
            <a:extLst>
              <a:ext uri="{FF2B5EF4-FFF2-40B4-BE49-F238E27FC236}">
                <a16:creationId xmlns:a16="http://schemas.microsoft.com/office/drawing/2014/main" id="{4614C6BA-7646-6725-527F-1F6448D33593}"/>
              </a:ext>
            </a:extLst>
          </p:cNvPr>
          <p:cNvSpPr/>
          <p:nvPr/>
        </p:nvSpPr>
        <p:spPr>
          <a:xfrm>
            <a:off x="5508139"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6" name="Rectangle 65">
            <a:extLst>
              <a:ext uri="{FF2B5EF4-FFF2-40B4-BE49-F238E27FC236}">
                <a16:creationId xmlns:a16="http://schemas.microsoft.com/office/drawing/2014/main" id="{F3FC8479-CEBF-7C3F-2D63-53BAF00A96DC}"/>
              </a:ext>
            </a:extLst>
          </p:cNvPr>
          <p:cNvSpPr/>
          <p:nvPr/>
        </p:nvSpPr>
        <p:spPr>
          <a:xfrm>
            <a:off x="5508042"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68" name="Rectangle 67">
            <a:extLst>
              <a:ext uri="{FF2B5EF4-FFF2-40B4-BE49-F238E27FC236}">
                <a16:creationId xmlns:a16="http://schemas.microsoft.com/office/drawing/2014/main" id="{F8D2FCA7-236F-89BD-85BC-DBD036B13BC3}"/>
              </a:ext>
            </a:extLst>
          </p:cNvPr>
          <p:cNvSpPr/>
          <p:nvPr/>
        </p:nvSpPr>
        <p:spPr>
          <a:xfrm>
            <a:off x="8811166"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9" name="Rectangle 68">
            <a:extLst>
              <a:ext uri="{FF2B5EF4-FFF2-40B4-BE49-F238E27FC236}">
                <a16:creationId xmlns:a16="http://schemas.microsoft.com/office/drawing/2014/main" id="{B829DBF3-AC37-5BB4-6418-BE467C99835C}"/>
              </a:ext>
            </a:extLst>
          </p:cNvPr>
          <p:cNvSpPr/>
          <p:nvPr/>
        </p:nvSpPr>
        <p:spPr>
          <a:xfrm>
            <a:off x="8811166"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80" name="Rectangle 79">
            <a:extLst>
              <a:ext uri="{FF2B5EF4-FFF2-40B4-BE49-F238E27FC236}">
                <a16:creationId xmlns:a16="http://schemas.microsoft.com/office/drawing/2014/main" id="{C861B4FC-19CE-F4AE-EC82-0248F7E07F17}"/>
              </a:ext>
            </a:extLst>
          </p:cNvPr>
          <p:cNvSpPr/>
          <p:nvPr/>
        </p:nvSpPr>
        <p:spPr>
          <a:xfrm>
            <a:off x="2198013"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3" name="Rectangle 2">
            <a:extLst>
              <a:ext uri="{FF2B5EF4-FFF2-40B4-BE49-F238E27FC236}">
                <a16:creationId xmlns:a16="http://schemas.microsoft.com/office/drawing/2014/main" id="{4C977324-431E-027D-68D8-D0EE9AF29E87}"/>
              </a:ext>
            </a:extLst>
          </p:cNvPr>
          <p:cNvSpPr/>
          <p:nvPr/>
        </p:nvSpPr>
        <p:spPr>
          <a:xfrm>
            <a:off x="8804261"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25" name="Rectangle 24">
            <a:extLst>
              <a:ext uri="{FF2B5EF4-FFF2-40B4-BE49-F238E27FC236}">
                <a16:creationId xmlns:a16="http://schemas.microsoft.com/office/drawing/2014/main" id="{FAB84B9B-B4C1-FDE4-C568-CA11C50CF602}"/>
              </a:ext>
            </a:extLst>
          </p:cNvPr>
          <p:cNvSpPr/>
          <p:nvPr/>
        </p:nvSpPr>
        <p:spPr>
          <a:xfrm>
            <a:off x="550113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29" name="Rectangle 28">
            <a:extLst>
              <a:ext uri="{FF2B5EF4-FFF2-40B4-BE49-F238E27FC236}">
                <a16:creationId xmlns:a16="http://schemas.microsoft.com/office/drawing/2014/main" id="{A2A88AA0-C52D-F8BA-9C68-30C76F521E6A}"/>
              </a:ext>
            </a:extLst>
          </p:cNvPr>
          <p:cNvSpPr/>
          <p:nvPr/>
        </p:nvSpPr>
        <p:spPr>
          <a:xfrm>
            <a:off x="8811167"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3: </a:t>
            </a:r>
            <a:r>
              <a:rPr lang="en-US" sz="1400" b="1" dirty="0">
                <a:solidFill>
                  <a:schemeClr val="tx1"/>
                </a:solidFill>
              </a:rPr>
              <a:t>[Insert “name” of option]</a:t>
            </a:r>
          </a:p>
        </p:txBody>
      </p:sp>
      <p:sp>
        <p:nvSpPr>
          <p:cNvPr id="34" name="Rectangle 33">
            <a:extLst>
              <a:ext uri="{FF2B5EF4-FFF2-40B4-BE49-F238E27FC236}">
                <a16:creationId xmlns:a16="http://schemas.microsoft.com/office/drawing/2014/main" id="{741C7472-DBF3-C42B-74C9-8FC4F2B20940}"/>
              </a:ext>
            </a:extLst>
          </p:cNvPr>
          <p:cNvSpPr/>
          <p:nvPr/>
        </p:nvSpPr>
        <p:spPr>
          <a:xfrm>
            <a:off x="5508042"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2: </a:t>
            </a:r>
            <a:r>
              <a:rPr lang="en-US" sz="1400" b="1" dirty="0">
                <a:solidFill>
                  <a:schemeClr val="tx1"/>
                </a:solidFill>
              </a:rPr>
              <a:t>[Insert “name” of option]</a:t>
            </a:r>
          </a:p>
        </p:txBody>
      </p:sp>
      <p:cxnSp>
        <p:nvCxnSpPr>
          <p:cNvPr id="37" name="Straight Connector 36">
            <a:extLst>
              <a:ext uri="{FF2B5EF4-FFF2-40B4-BE49-F238E27FC236}">
                <a16:creationId xmlns:a16="http://schemas.microsoft.com/office/drawing/2014/main" id="{A97C2055-8A71-480F-BC34-15956B338646}"/>
              </a:ext>
            </a:extLst>
          </p:cNvPr>
          <p:cNvCxnSpPr>
            <a:cxnSpLocks/>
          </p:cNvCxnSpPr>
          <p:nvPr/>
        </p:nvCxnSpPr>
        <p:spPr>
          <a:xfrm>
            <a:off x="5504590"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9A2A47-5B6B-0369-352A-0C4D7F959E01}"/>
              </a:ext>
            </a:extLst>
          </p:cNvPr>
          <p:cNvCxnSpPr>
            <a:cxnSpLocks/>
          </p:cNvCxnSpPr>
          <p:nvPr/>
        </p:nvCxnSpPr>
        <p:spPr>
          <a:xfrm>
            <a:off x="8804261"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5FBDFCB3-6410-7ABB-83D1-D213E0741A7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3" name="Rectangle 82">
            <a:extLst>
              <a:ext uri="{FF2B5EF4-FFF2-40B4-BE49-F238E27FC236}">
                <a16:creationId xmlns:a16="http://schemas.microsoft.com/office/drawing/2014/main" id="{050F5F34-CE3C-083C-374D-42E2C4AC402B}"/>
              </a:ext>
            </a:extLst>
          </p:cNvPr>
          <p:cNvSpPr/>
          <p:nvPr/>
        </p:nvSpPr>
        <p:spPr>
          <a:xfrm>
            <a:off x="554736" y="3490285"/>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a:t>
            </a:r>
          </a:p>
        </p:txBody>
      </p:sp>
      <p:sp>
        <p:nvSpPr>
          <p:cNvPr id="90" name="Rectangle 89">
            <a:extLst>
              <a:ext uri="{FF2B5EF4-FFF2-40B4-BE49-F238E27FC236}">
                <a16:creationId xmlns:a16="http://schemas.microsoft.com/office/drawing/2014/main" id="{3122B924-5C6E-C066-39EF-7F09D163F1E5}"/>
              </a:ext>
            </a:extLst>
          </p:cNvPr>
          <p:cNvSpPr/>
          <p:nvPr/>
        </p:nvSpPr>
        <p:spPr>
          <a:xfrm>
            <a:off x="2198013"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sp>
        <p:nvSpPr>
          <p:cNvPr id="91" name="Rectangle 90">
            <a:extLst>
              <a:ext uri="{FF2B5EF4-FFF2-40B4-BE49-F238E27FC236}">
                <a16:creationId xmlns:a16="http://schemas.microsoft.com/office/drawing/2014/main" id="{146621FE-2BB8-AF5D-7A12-6CD608099AE3}"/>
              </a:ext>
            </a:extLst>
          </p:cNvPr>
          <p:cNvSpPr/>
          <p:nvPr/>
        </p:nvSpPr>
        <p:spPr>
          <a:xfrm>
            <a:off x="5501137"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sp>
        <p:nvSpPr>
          <p:cNvPr id="92" name="Rectangle 91">
            <a:extLst>
              <a:ext uri="{FF2B5EF4-FFF2-40B4-BE49-F238E27FC236}">
                <a16:creationId xmlns:a16="http://schemas.microsoft.com/office/drawing/2014/main" id="{3DB7F66D-FEDD-0C4B-E5E3-AA71D2E42093}"/>
              </a:ext>
            </a:extLst>
          </p:cNvPr>
          <p:cNvSpPr/>
          <p:nvPr/>
        </p:nvSpPr>
        <p:spPr>
          <a:xfrm>
            <a:off x="8804261"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cxnSp>
        <p:nvCxnSpPr>
          <p:cNvPr id="93" name="Straight Connector 92">
            <a:extLst>
              <a:ext uri="{FF2B5EF4-FFF2-40B4-BE49-F238E27FC236}">
                <a16:creationId xmlns:a16="http://schemas.microsoft.com/office/drawing/2014/main" id="{3C7051A4-D4D6-D9F1-CC9F-AA1D92246697}"/>
              </a:ext>
            </a:extLst>
          </p:cNvPr>
          <p:cNvCxnSpPr>
            <a:cxnSpLocks/>
          </p:cNvCxnSpPr>
          <p:nvPr/>
        </p:nvCxnSpPr>
        <p:spPr>
          <a:xfrm>
            <a:off x="554736" y="2610864"/>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B0604A-B612-8EB7-36F6-CA50B923E0D5}"/>
              </a:ext>
            </a:extLst>
          </p:cNvPr>
          <p:cNvSpPr/>
          <p:nvPr/>
        </p:nvSpPr>
        <p:spPr>
          <a:xfrm>
            <a:off x="8869912"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5" name="Oval 94">
            <a:extLst>
              <a:ext uri="{FF2B5EF4-FFF2-40B4-BE49-F238E27FC236}">
                <a16:creationId xmlns:a16="http://schemas.microsoft.com/office/drawing/2014/main" id="{80D498A9-21C5-8803-72DB-A82A6C6F405A}"/>
              </a:ext>
            </a:extLst>
          </p:cNvPr>
          <p:cNvSpPr/>
          <p:nvPr/>
        </p:nvSpPr>
        <p:spPr>
          <a:xfrm>
            <a:off x="8869912"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6" name="Oval 95">
            <a:extLst>
              <a:ext uri="{FF2B5EF4-FFF2-40B4-BE49-F238E27FC236}">
                <a16:creationId xmlns:a16="http://schemas.microsoft.com/office/drawing/2014/main" id="{BFEB1F7A-D636-9BCB-8FC8-68FDF518C167}"/>
              </a:ext>
            </a:extLst>
          </p:cNvPr>
          <p:cNvSpPr/>
          <p:nvPr/>
        </p:nvSpPr>
        <p:spPr>
          <a:xfrm>
            <a:off x="8869912"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7" name="TextBox 96">
            <a:extLst>
              <a:ext uri="{FF2B5EF4-FFF2-40B4-BE49-F238E27FC236}">
                <a16:creationId xmlns:a16="http://schemas.microsoft.com/office/drawing/2014/main" id="{CBF355EC-2928-7105-C1FF-72E4D23D66BB}"/>
              </a:ext>
            </a:extLst>
          </p:cNvPr>
          <p:cNvSpPr txBox="1"/>
          <p:nvPr/>
        </p:nvSpPr>
        <p:spPr>
          <a:xfrm>
            <a:off x="8706678" y="32918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98" name="Oval 97">
            <a:extLst>
              <a:ext uri="{FF2B5EF4-FFF2-40B4-BE49-F238E27FC236}">
                <a16:creationId xmlns:a16="http://schemas.microsoft.com/office/drawing/2014/main" id="{73F1F655-24C4-1598-CC8A-A38E8C98B3CE}"/>
              </a:ext>
            </a:extLst>
          </p:cNvPr>
          <p:cNvSpPr/>
          <p:nvPr/>
        </p:nvSpPr>
        <p:spPr>
          <a:xfrm>
            <a:off x="5595300"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9" name="Oval 98">
            <a:extLst>
              <a:ext uri="{FF2B5EF4-FFF2-40B4-BE49-F238E27FC236}">
                <a16:creationId xmlns:a16="http://schemas.microsoft.com/office/drawing/2014/main" id="{9D35F46B-BE57-0755-D71D-DE4FF9240612}"/>
              </a:ext>
            </a:extLst>
          </p:cNvPr>
          <p:cNvSpPr/>
          <p:nvPr/>
        </p:nvSpPr>
        <p:spPr>
          <a:xfrm>
            <a:off x="5595300"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0" name="Oval 99">
            <a:extLst>
              <a:ext uri="{FF2B5EF4-FFF2-40B4-BE49-F238E27FC236}">
                <a16:creationId xmlns:a16="http://schemas.microsoft.com/office/drawing/2014/main" id="{4DB501F1-E5C2-F719-0B9F-0FA0D714BE26}"/>
              </a:ext>
            </a:extLst>
          </p:cNvPr>
          <p:cNvSpPr/>
          <p:nvPr/>
        </p:nvSpPr>
        <p:spPr>
          <a:xfrm>
            <a:off x="5595300"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1" name="Oval 100">
            <a:extLst>
              <a:ext uri="{FF2B5EF4-FFF2-40B4-BE49-F238E27FC236}">
                <a16:creationId xmlns:a16="http://schemas.microsoft.com/office/drawing/2014/main" id="{1865A5A0-9766-FE88-E14C-C8D181671375}"/>
              </a:ext>
            </a:extLst>
          </p:cNvPr>
          <p:cNvSpPr/>
          <p:nvPr/>
        </p:nvSpPr>
        <p:spPr>
          <a:xfrm>
            <a:off x="2271596"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2" name="Oval 101">
            <a:extLst>
              <a:ext uri="{FF2B5EF4-FFF2-40B4-BE49-F238E27FC236}">
                <a16:creationId xmlns:a16="http://schemas.microsoft.com/office/drawing/2014/main" id="{399E2692-338C-9035-C860-F6FDB27E083F}"/>
              </a:ext>
            </a:extLst>
          </p:cNvPr>
          <p:cNvSpPr/>
          <p:nvPr/>
        </p:nvSpPr>
        <p:spPr>
          <a:xfrm>
            <a:off x="2271596"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3" name="Oval 102">
            <a:extLst>
              <a:ext uri="{FF2B5EF4-FFF2-40B4-BE49-F238E27FC236}">
                <a16:creationId xmlns:a16="http://schemas.microsoft.com/office/drawing/2014/main" id="{B84D6073-12D4-76ED-00D8-FA3E9034468D}"/>
              </a:ext>
            </a:extLst>
          </p:cNvPr>
          <p:cNvSpPr/>
          <p:nvPr/>
        </p:nvSpPr>
        <p:spPr>
          <a:xfrm>
            <a:off x="2271596"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5" name="Rectangle 104">
            <a:extLst>
              <a:ext uri="{FF2B5EF4-FFF2-40B4-BE49-F238E27FC236}">
                <a16:creationId xmlns:a16="http://schemas.microsoft.com/office/drawing/2014/main" id="{C563331B-2815-C886-7287-AE94CDBDB455}"/>
              </a:ext>
            </a:extLst>
          </p:cNvPr>
          <p:cNvSpPr/>
          <p:nvPr/>
        </p:nvSpPr>
        <p:spPr>
          <a:xfrm>
            <a:off x="2198012"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6" name="Rectangle 105">
            <a:extLst>
              <a:ext uri="{FF2B5EF4-FFF2-40B4-BE49-F238E27FC236}">
                <a16:creationId xmlns:a16="http://schemas.microsoft.com/office/drawing/2014/main" id="{B772E440-FA4C-1ABE-FB93-2E8E7A1B0222}"/>
              </a:ext>
            </a:extLst>
          </p:cNvPr>
          <p:cNvSpPr/>
          <p:nvPr/>
        </p:nvSpPr>
        <p:spPr>
          <a:xfrm>
            <a:off x="5501137"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7" name="Rectangle 106">
            <a:extLst>
              <a:ext uri="{FF2B5EF4-FFF2-40B4-BE49-F238E27FC236}">
                <a16:creationId xmlns:a16="http://schemas.microsoft.com/office/drawing/2014/main" id="{44490B36-CBF9-CD7E-0A9A-3EABA42C61C1}"/>
              </a:ext>
            </a:extLst>
          </p:cNvPr>
          <p:cNvSpPr/>
          <p:nvPr/>
        </p:nvSpPr>
        <p:spPr>
          <a:xfrm>
            <a:off x="8804261"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8" name="Rectangle 107">
            <a:extLst>
              <a:ext uri="{FF2B5EF4-FFF2-40B4-BE49-F238E27FC236}">
                <a16:creationId xmlns:a16="http://schemas.microsoft.com/office/drawing/2014/main" id="{E1C8E24D-B89C-4BE2-80FF-767C08898578}"/>
              </a:ext>
            </a:extLst>
          </p:cNvPr>
          <p:cNvSpPr/>
          <p:nvPr/>
        </p:nvSpPr>
        <p:spPr>
          <a:xfrm>
            <a:off x="2198012"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09" name="Rectangle 108">
            <a:extLst>
              <a:ext uri="{FF2B5EF4-FFF2-40B4-BE49-F238E27FC236}">
                <a16:creationId xmlns:a16="http://schemas.microsoft.com/office/drawing/2014/main" id="{5CB33077-E5ED-0336-6545-6834FA4AC225}"/>
              </a:ext>
            </a:extLst>
          </p:cNvPr>
          <p:cNvSpPr/>
          <p:nvPr/>
        </p:nvSpPr>
        <p:spPr>
          <a:xfrm>
            <a:off x="2198012"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110" name="Rectangle 109">
            <a:extLst>
              <a:ext uri="{FF2B5EF4-FFF2-40B4-BE49-F238E27FC236}">
                <a16:creationId xmlns:a16="http://schemas.microsoft.com/office/drawing/2014/main" id="{541CEB86-63B2-7E59-FB3D-62452129652B}"/>
              </a:ext>
            </a:extLst>
          </p:cNvPr>
          <p:cNvSpPr/>
          <p:nvPr/>
        </p:nvSpPr>
        <p:spPr>
          <a:xfrm>
            <a:off x="5501137"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11" name="Rectangle 110">
            <a:extLst>
              <a:ext uri="{FF2B5EF4-FFF2-40B4-BE49-F238E27FC236}">
                <a16:creationId xmlns:a16="http://schemas.microsoft.com/office/drawing/2014/main" id="{DAE8431C-60BE-92E1-B5C3-DD0C007B5AF5}"/>
              </a:ext>
            </a:extLst>
          </p:cNvPr>
          <p:cNvSpPr/>
          <p:nvPr/>
        </p:nvSpPr>
        <p:spPr>
          <a:xfrm>
            <a:off x="5501137"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112" name="Rectangle 111">
            <a:extLst>
              <a:ext uri="{FF2B5EF4-FFF2-40B4-BE49-F238E27FC236}">
                <a16:creationId xmlns:a16="http://schemas.microsoft.com/office/drawing/2014/main" id="{D5AF4841-6FF2-268D-0381-5E4BE34C9D73}"/>
              </a:ext>
            </a:extLst>
          </p:cNvPr>
          <p:cNvSpPr/>
          <p:nvPr/>
        </p:nvSpPr>
        <p:spPr>
          <a:xfrm>
            <a:off x="8804261"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13" name="Rectangle 112">
            <a:extLst>
              <a:ext uri="{FF2B5EF4-FFF2-40B4-BE49-F238E27FC236}">
                <a16:creationId xmlns:a16="http://schemas.microsoft.com/office/drawing/2014/main" id="{1E2A28DD-B2E8-FC80-5051-FC579332E6AA}"/>
              </a:ext>
            </a:extLst>
          </p:cNvPr>
          <p:cNvSpPr/>
          <p:nvPr/>
        </p:nvSpPr>
        <p:spPr>
          <a:xfrm>
            <a:off x="8804261"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Tree>
    <p:extLst>
      <p:ext uri="{BB962C8B-B14F-4D97-AF65-F5344CB8AC3E}">
        <p14:creationId xmlns:p14="http://schemas.microsoft.com/office/powerpoint/2010/main" val="11080252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We have evaluated five options for [insert objective]</a:t>
            </a:r>
            <a:endParaRPr lang="en-US" dirty="0"/>
          </a:p>
        </p:txBody>
      </p:sp>
      <p:sp>
        <p:nvSpPr>
          <p:cNvPr id="58" name="Text Placeholder 57">
            <a:extLst>
              <a:ext uri="{FF2B5EF4-FFF2-40B4-BE49-F238E27FC236}">
                <a16:creationId xmlns:a16="http://schemas.microsoft.com/office/drawing/2014/main" id="{F050D927-E4D0-ECAF-8DE6-698FF4FDB297}"/>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E91F4F73-94C8-0E8E-6F17-A738CF53141A}"/>
              </a:ext>
            </a:extLst>
          </p:cNvPr>
          <p:cNvSpPr/>
          <p:nvPr/>
        </p:nvSpPr>
        <p:spPr>
          <a:xfrm>
            <a:off x="554736" y="1569854"/>
            <a:ext cx="1586298" cy="5428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 for [insert]</a:t>
            </a:r>
          </a:p>
        </p:txBody>
      </p:sp>
      <p:sp>
        <p:nvSpPr>
          <p:cNvPr id="6" name="Rectangle 5">
            <a:extLst>
              <a:ext uri="{FF2B5EF4-FFF2-40B4-BE49-F238E27FC236}">
                <a16:creationId xmlns:a16="http://schemas.microsoft.com/office/drawing/2014/main" id="{B3B0AD50-CFCC-002F-2007-296FFDDE9912}"/>
              </a:ext>
            </a:extLst>
          </p:cNvPr>
          <p:cNvSpPr/>
          <p:nvPr/>
        </p:nvSpPr>
        <p:spPr>
          <a:xfrm>
            <a:off x="554736" y="2184017"/>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5720E0FF-94C5-8FC6-E2DD-97632D930AA8}"/>
              </a:ext>
            </a:extLst>
          </p:cNvPr>
          <p:cNvSpPr/>
          <p:nvPr/>
        </p:nvSpPr>
        <p:spPr>
          <a:xfrm>
            <a:off x="554736" y="3281714"/>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B37230F1-57DC-00BF-F301-AC2925D551B2}"/>
              </a:ext>
            </a:extLst>
          </p:cNvPr>
          <p:cNvSpPr/>
          <p:nvPr/>
        </p:nvSpPr>
        <p:spPr>
          <a:xfrm>
            <a:off x="554736" y="4379411"/>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1]</a:t>
            </a:r>
          </a:p>
        </p:txBody>
      </p:sp>
      <p:sp>
        <p:nvSpPr>
          <p:cNvPr id="9" name="Rectangle 8">
            <a:extLst>
              <a:ext uri="{FF2B5EF4-FFF2-40B4-BE49-F238E27FC236}">
                <a16:creationId xmlns:a16="http://schemas.microsoft.com/office/drawing/2014/main" id="{DB051DEA-8883-9A7F-F953-AE88A0CA0F30}"/>
              </a:ext>
            </a:extLst>
          </p:cNvPr>
          <p:cNvSpPr/>
          <p:nvPr/>
        </p:nvSpPr>
        <p:spPr>
          <a:xfrm>
            <a:off x="554736" y="4888774"/>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2]</a:t>
            </a:r>
          </a:p>
        </p:txBody>
      </p:sp>
      <p:sp>
        <p:nvSpPr>
          <p:cNvPr id="10" name="Rectangle 9">
            <a:extLst>
              <a:ext uri="{FF2B5EF4-FFF2-40B4-BE49-F238E27FC236}">
                <a16:creationId xmlns:a16="http://schemas.microsoft.com/office/drawing/2014/main" id="{4B9891D7-7155-CF5B-2DDA-DCB9BFC9C57E}"/>
              </a:ext>
            </a:extLst>
          </p:cNvPr>
          <p:cNvSpPr/>
          <p:nvPr/>
        </p:nvSpPr>
        <p:spPr>
          <a:xfrm>
            <a:off x="554736" y="5400717"/>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3]</a:t>
            </a:r>
          </a:p>
        </p:txBody>
      </p:sp>
      <p:sp>
        <p:nvSpPr>
          <p:cNvPr id="11" name="Rectangle 10">
            <a:extLst>
              <a:ext uri="{FF2B5EF4-FFF2-40B4-BE49-F238E27FC236}">
                <a16:creationId xmlns:a16="http://schemas.microsoft.com/office/drawing/2014/main" id="{A3343C23-02B9-2E3F-4488-721FB5F9571C}"/>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4]</a:t>
            </a:r>
          </a:p>
        </p:txBody>
      </p:sp>
      <p:cxnSp>
        <p:nvCxnSpPr>
          <p:cNvPr id="13" name="Straight Connector 12">
            <a:extLst>
              <a:ext uri="{FF2B5EF4-FFF2-40B4-BE49-F238E27FC236}">
                <a16:creationId xmlns:a16="http://schemas.microsoft.com/office/drawing/2014/main" id="{341E6E7F-0938-F998-CABD-6B5E59C7F5E5}"/>
              </a:ext>
            </a:extLst>
          </p:cNvPr>
          <p:cNvCxnSpPr>
            <a:cxnSpLocks/>
          </p:cNvCxnSpPr>
          <p:nvPr/>
        </p:nvCxnSpPr>
        <p:spPr>
          <a:xfrm>
            <a:off x="554736" y="21483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A2B576-A241-B845-9D39-01D866A36D60}"/>
              </a:ext>
            </a:extLst>
          </p:cNvPr>
          <p:cNvCxnSpPr>
            <a:cxnSpLocks/>
          </p:cNvCxnSpPr>
          <p:nvPr/>
        </p:nvCxnSpPr>
        <p:spPr>
          <a:xfrm>
            <a:off x="554736" y="324603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31BA9-0FBA-2EEE-3B3C-BF8235BCF734}"/>
              </a:ext>
            </a:extLst>
          </p:cNvPr>
          <p:cNvCxnSpPr>
            <a:cxnSpLocks/>
          </p:cNvCxnSpPr>
          <p:nvPr/>
        </p:nvCxnSpPr>
        <p:spPr>
          <a:xfrm>
            <a:off x="554736" y="434373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F4142-E695-A525-2922-9C62990C6FB7}"/>
              </a:ext>
            </a:extLst>
          </p:cNvPr>
          <p:cNvCxnSpPr>
            <a:cxnSpLocks/>
          </p:cNvCxnSpPr>
          <p:nvPr/>
        </p:nvCxnSpPr>
        <p:spPr>
          <a:xfrm>
            <a:off x="554736" y="485309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2F3DBF-7616-4E28-6D31-27F39EA739A3}"/>
              </a:ext>
            </a:extLst>
          </p:cNvPr>
          <p:cNvCxnSpPr>
            <a:cxnSpLocks/>
          </p:cNvCxnSpPr>
          <p:nvPr/>
        </p:nvCxnSpPr>
        <p:spPr>
          <a:xfrm>
            <a:off x="554736" y="536245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5B3CAA-FA2A-67FE-B901-B95EF99F63E6}"/>
              </a:ext>
            </a:extLst>
          </p:cNvPr>
          <p:cNvCxnSpPr>
            <a:cxnSpLocks/>
          </p:cNvCxnSpPr>
          <p:nvPr/>
        </p:nvCxnSpPr>
        <p:spPr>
          <a:xfrm>
            <a:off x="554736" y="587182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7C92CC-C6B8-F523-1D6F-D74335C02643}"/>
              </a:ext>
            </a:extLst>
          </p:cNvPr>
          <p:cNvSpPr>
            <a:spLocks noChangeAspect="1"/>
          </p:cNvSpPr>
          <p:nvPr/>
        </p:nvSpPr>
        <p:spPr>
          <a:xfrm>
            <a:off x="294623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ie 19">
            <a:extLst>
              <a:ext uri="{FF2B5EF4-FFF2-40B4-BE49-F238E27FC236}">
                <a16:creationId xmlns:a16="http://schemas.microsoft.com/office/drawing/2014/main" id="{80FB6D99-AE98-50A6-C6F3-05C0931A6C25}"/>
              </a:ext>
            </a:extLst>
          </p:cNvPr>
          <p:cNvSpPr>
            <a:spLocks noChangeAspect="1"/>
          </p:cNvSpPr>
          <p:nvPr/>
        </p:nvSpPr>
        <p:spPr>
          <a:xfrm>
            <a:off x="2946230" y="5436840"/>
            <a:ext cx="365760" cy="365760"/>
          </a:xfrm>
          <a:prstGeom prst="pie">
            <a:avLst>
              <a:gd name="adj1" fmla="val 544909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E8C0C3A9-29FF-834F-2459-B265CD1D3521}"/>
              </a:ext>
            </a:extLst>
          </p:cNvPr>
          <p:cNvSpPr>
            <a:spLocks noChangeAspect="1"/>
          </p:cNvSpPr>
          <p:nvPr/>
        </p:nvSpPr>
        <p:spPr>
          <a:xfrm>
            <a:off x="484139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Oval 21">
            <a:extLst>
              <a:ext uri="{FF2B5EF4-FFF2-40B4-BE49-F238E27FC236}">
                <a16:creationId xmlns:a16="http://schemas.microsoft.com/office/drawing/2014/main" id="{8D6A2BC3-C871-F706-6087-BDCBA7160A79}"/>
              </a:ext>
            </a:extLst>
          </p:cNvPr>
          <p:cNvSpPr>
            <a:spLocks noChangeAspect="1"/>
          </p:cNvSpPr>
          <p:nvPr/>
        </p:nvSpPr>
        <p:spPr>
          <a:xfrm>
            <a:off x="673655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Oval 22">
            <a:extLst>
              <a:ext uri="{FF2B5EF4-FFF2-40B4-BE49-F238E27FC236}">
                <a16:creationId xmlns:a16="http://schemas.microsoft.com/office/drawing/2014/main" id="{A0FCDC98-E2A7-FA1E-AF70-E6DCD3A9EC61}"/>
              </a:ext>
            </a:extLst>
          </p:cNvPr>
          <p:cNvSpPr>
            <a:spLocks noChangeAspect="1"/>
          </p:cNvSpPr>
          <p:nvPr/>
        </p:nvSpPr>
        <p:spPr>
          <a:xfrm>
            <a:off x="863171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87339401-E021-EA10-19DC-95F8CD41A7FF}"/>
              </a:ext>
            </a:extLst>
          </p:cNvPr>
          <p:cNvSpPr>
            <a:spLocks noChangeAspect="1"/>
          </p:cNvSpPr>
          <p:nvPr/>
        </p:nvSpPr>
        <p:spPr>
          <a:xfrm>
            <a:off x="10526870" y="5436840"/>
            <a:ext cx="369083"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e 25">
            <a:extLst>
              <a:ext uri="{FF2B5EF4-FFF2-40B4-BE49-F238E27FC236}">
                <a16:creationId xmlns:a16="http://schemas.microsoft.com/office/drawing/2014/main" id="{11609BCF-56E7-DBC2-E3B8-A4697EF31D3B}"/>
              </a:ext>
            </a:extLst>
          </p:cNvPr>
          <p:cNvSpPr>
            <a:spLocks noChangeAspect="1"/>
          </p:cNvSpPr>
          <p:nvPr/>
        </p:nvSpPr>
        <p:spPr>
          <a:xfrm>
            <a:off x="484139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ie 27">
            <a:extLst>
              <a:ext uri="{FF2B5EF4-FFF2-40B4-BE49-F238E27FC236}">
                <a16:creationId xmlns:a16="http://schemas.microsoft.com/office/drawing/2014/main" id="{66A5499D-7CF1-D69D-4761-BD2E7988C7A6}"/>
              </a:ext>
            </a:extLst>
          </p:cNvPr>
          <p:cNvSpPr>
            <a:spLocks noChangeAspect="1"/>
          </p:cNvSpPr>
          <p:nvPr/>
        </p:nvSpPr>
        <p:spPr>
          <a:xfrm>
            <a:off x="863171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64BAC4CF-FB07-FCA2-1BBE-3B173EC58B7A}"/>
              </a:ext>
            </a:extLst>
          </p:cNvPr>
          <p:cNvSpPr/>
          <p:nvPr/>
        </p:nvSpPr>
        <p:spPr>
          <a:xfrm>
            <a:off x="220491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1]</a:t>
            </a:r>
          </a:p>
        </p:txBody>
      </p:sp>
      <p:cxnSp>
        <p:nvCxnSpPr>
          <p:cNvPr id="31" name="Straight Connector 30">
            <a:extLst>
              <a:ext uri="{FF2B5EF4-FFF2-40B4-BE49-F238E27FC236}">
                <a16:creationId xmlns:a16="http://schemas.microsoft.com/office/drawing/2014/main" id="{5D70273D-5F3D-0471-50C5-16E172C0959B}"/>
              </a:ext>
            </a:extLst>
          </p:cNvPr>
          <p:cNvCxnSpPr>
            <a:cxnSpLocks/>
          </p:cNvCxnSpPr>
          <p:nvPr/>
        </p:nvCxnSpPr>
        <p:spPr>
          <a:xfrm>
            <a:off x="2204918"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BBD86D4-896E-F46F-23E0-747C96A74E20}"/>
              </a:ext>
            </a:extLst>
          </p:cNvPr>
          <p:cNvSpPr/>
          <p:nvPr/>
        </p:nvSpPr>
        <p:spPr>
          <a:xfrm>
            <a:off x="978555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5]</a:t>
            </a:r>
          </a:p>
        </p:txBody>
      </p:sp>
      <p:cxnSp>
        <p:nvCxnSpPr>
          <p:cNvPr id="39" name="Straight Connector 38">
            <a:extLst>
              <a:ext uri="{FF2B5EF4-FFF2-40B4-BE49-F238E27FC236}">
                <a16:creationId xmlns:a16="http://schemas.microsoft.com/office/drawing/2014/main" id="{3D159250-7842-F634-6C81-D5A7E9A20D12}"/>
              </a:ext>
            </a:extLst>
          </p:cNvPr>
          <p:cNvCxnSpPr>
            <a:cxnSpLocks/>
          </p:cNvCxnSpPr>
          <p:nvPr/>
        </p:nvCxnSpPr>
        <p:spPr>
          <a:xfrm>
            <a:off x="9781033"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D8FAE1A-DBE2-28C6-5BF0-F84D31372855}"/>
              </a:ext>
            </a:extLst>
          </p:cNvPr>
          <p:cNvSpPr>
            <a:spLocks noChangeAspect="1"/>
          </p:cNvSpPr>
          <p:nvPr/>
        </p:nvSpPr>
        <p:spPr>
          <a:xfrm>
            <a:off x="294623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Pie 40">
            <a:extLst>
              <a:ext uri="{FF2B5EF4-FFF2-40B4-BE49-F238E27FC236}">
                <a16:creationId xmlns:a16="http://schemas.microsoft.com/office/drawing/2014/main" id="{8D78767C-C4EC-2BDE-9869-D2694B46223A}"/>
              </a:ext>
            </a:extLst>
          </p:cNvPr>
          <p:cNvSpPr>
            <a:spLocks noChangeAspect="1"/>
          </p:cNvSpPr>
          <p:nvPr/>
        </p:nvSpPr>
        <p:spPr>
          <a:xfrm>
            <a:off x="2946230" y="4924897"/>
            <a:ext cx="365760" cy="365760"/>
          </a:xfrm>
          <a:prstGeom prst="pie">
            <a:avLst>
              <a:gd name="adj1" fmla="val 1075320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Oval 41">
            <a:extLst>
              <a:ext uri="{FF2B5EF4-FFF2-40B4-BE49-F238E27FC236}">
                <a16:creationId xmlns:a16="http://schemas.microsoft.com/office/drawing/2014/main" id="{C45C343B-3CF4-6E7F-7B6E-E7EEA9FEC055}"/>
              </a:ext>
            </a:extLst>
          </p:cNvPr>
          <p:cNvSpPr>
            <a:spLocks noChangeAspect="1"/>
          </p:cNvSpPr>
          <p:nvPr/>
        </p:nvSpPr>
        <p:spPr>
          <a:xfrm>
            <a:off x="484139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Oval 42">
            <a:extLst>
              <a:ext uri="{FF2B5EF4-FFF2-40B4-BE49-F238E27FC236}">
                <a16:creationId xmlns:a16="http://schemas.microsoft.com/office/drawing/2014/main" id="{BBABFDA5-10CF-034A-38B9-59612DFACECE}"/>
              </a:ext>
            </a:extLst>
          </p:cNvPr>
          <p:cNvSpPr>
            <a:spLocks noChangeAspect="1"/>
          </p:cNvSpPr>
          <p:nvPr/>
        </p:nvSpPr>
        <p:spPr>
          <a:xfrm>
            <a:off x="673655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Oval 43">
            <a:extLst>
              <a:ext uri="{FF2B5EF4-FFF2-40B4-BE49-F238E27FC236}">
                <a16:creationId xmlns:a16="http://schemas.microsoft.com/office/drawing/2014/main" id="{2B857EEA-468E-56C9-E2E9-E9420E46DE89}"/>
              </a:ext>
            </a:extLst>
          </p:cNvPr>
          <p:cNvSpPr>
            <a:spLocks noChangeAspect="1"/>
          </p:cNvSpPr>
          <p:nvPr/>
        </p:nvSpPr>
        <p:spPr>
          <a:xfrm>
            <a:off x="863171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5" name="Oval 44">
            <a:extLst>
              <a:ext uri="{FF2B5EF4-FFF2-40B4-BE49-F238E27FC236}">
                <a16:creationId xmlns:a16="http://schemas.microsoft.com/office/drawing/2014/main" id="{FD53D546-F2E1-93AB-BF82-88FE607D88F3}"/>
              </a:ext>
            </a:extLst>
          </p:cNvPr>
          <p:cNvSpPr>
            <a:spLocks noChangeAspect="1"/>
          </p:cNvSpPr>
          <p:nvPr/>
        </p:nvSpPr>
        <p:spPr>
          <a:xfrm>
            <a:off x="1052687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ie 45">
            <a:extLst>
              <a:ext uri="{FF2B5EF4-FFF2-40B4-BE49-F238E27FC236}">
                <a16:creationId xmlns:a16="http://schemas.microsoft.com/office/drawing/2014/main" id="{C1750B5D-0488-DE44-A791-054C4BFE99F7}"/>
              </a:ext>
            </a:extLst>
          </p:cNvPr>
          <p:cNvSpPr>
            <a:spLocks noChangeAspect="1"/>
          </p:cNvSpPr>
          <p:nvPr/>
        </p:nvSpPr>
        <p:spPr>
          <a:xfrm>
            <a:off x="4841390" y="4924897"/>
            <a:ext cx="365760" cy="365760"/>
          </a:xfrm>
          <a:prstGeom prst="pie">
            <a:avLst>
              <a:gd name="adj1" fmla="val 5337496"/>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Pie 47">
            <a:extLst>
              <a:ext uri="{FF2B5EF4-FFF2-40B4-BE49-F238E27FC236}">
                <a16:creationId xmlns:a16="http://schemas.microsoft.com/office/drawing/2014/main" id="{057C126B-AD4E-A763-E810-187D85BE52B9}"/>
              </a:ext>
            </a:extLst>
          </p:cNvPr>
          <p:cNvSpPr>
            <a:spLocks noChangeAspect="1"/>
          </p:cNvSpPr>
          <p:nvPr/>
        </p:nvSpPr>
        <p:spPr>
          <a:xfrm>
            <a:off x="863171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Pie 48">
            <a:extLst>
              <a:ext uri="{FF2B5EF4-FFF2-40B4-BE49-F238E27FC236}">
                <a16:creationId xmlns:a16="http://schemas.microsoft.com/office/drawing/2014/main" id="{93B2F786-104B-A90C-019F-7CE1E6CE1B10}"/>
              </a:ext>
            </a:extLst>
          </p:cNvPr>
          <p:cNvSpPr>
            <a:spLocks noChangeAspect="1"/>
          </p:cNvSpPr>
          <p:nvPr/>
        </p:nvSpPr>
        <p:spPr>
          <a:xfrm>
            <a:off x="1052687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Oval 49">
            <a:extLst>
              <a:ext uri="{FF2B5EF4-FFF2-40B4-BE49-F238E27FC236}">
                <a16:creationId xmlns:a16="http://schemas.microsoft.com/office/drawing/2014/main" id="{2976AAFD-14D4-1BD4-F71F-49C443FDF400}"/>
              </a:ext>
            </a:extLst>
          </p:cNvPr>
          <p:cNvSpPr>
            <a:spLocks noChangeAspect="1"/>
          </p:cNvSpPr>
          <p:nvPr/>
        </p:nvSpPr>
        <p:spPr>
          <a:xfrm>
            <a:off x="294623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Pie 50">
            <a:extLst>
              <a:ext uri="{FF2B5EF4-FFF2-40B4-BE49-F238E27FC236}">
                <a16:creationId xmlns:a16="http://schemas.microsoft.com/office/drawing/2014/main" id="{F1A2E315-4983-FEDC-5E13-AB9DF99590DA}"/>
              </a:ext>
            </a:extLst>
          </p:cNvPr>
          <p:cNvSpPr>
            <a:spLocks noChangeAspect="1"/>
          </p:cNvSpPr>
          <p:nvPr/>
        </p:nvSpPr>
        <p:spPr>
          <a:xfrm>
            <a:off x="2946230" y="4415534"/>
            <a:ext cx="365760" cy="365760"/>
          </a:xfrm>
          <a:prstGeom prst="pie">
            <a:avLst>
              <a:gd name="adj1" fmla="val 1081897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Oval 51">
            <a:extLst>
              <a:ext uri="{FF2B5EF4-FFF2-40B4-BE49-F238E27FC236}">
                <a16:creationId xmlns:a16="http://schemas.microsoft.com/office/drawing/2014/main" id="{CAA89181-1AB1-D0F5-47C3-B3EB845B877D}"/>
              </a:ext>
            </a:extLst>
          </p:cNvPr>
          <p:cNvSpPr>
            <a:spLocks noChangeAspect="1"/>
          </p:cNvSpPr>
          <p:nvPr/>
        </p:nvSpPr>
        <p:spPr>
          <a:xfrm>
            <a:off x="484139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Oval 52">
            <a:extLst>
              <a:ext uri="{FF2B5EF4-FFF2-40B4-BE49-F238E27FC236}">
                <a16:creationId xmlns:a16="http://schemas.microsoft.com/office/drawing/2014/main" id="{151D42F2-AE84-B863-07A2-F057EBF3CFE4}"/>
              </a:ext>
            </a:extLst>
          </p:cNvPr>
          <p:cNvSpPr>
            <a:spLocks noChangeAspect="1"/>
          </p:cNvSpPr>
          <p:nvPr/>
        </p:nvSpPr>
        <p:spPr>
          <a:xfrm>
            <a:off x="673655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4" name="Oval 53">
            <a:extLst>
              <a:ext uri="{FF2B5EF4-FFF2-40B4-BE49-F238E27FC236}">
                <a16:creationId xmlns:a16="http://schemas.microsoft.com/office/drawing/2014/main" id="{DE0B7C3B-5E86-2D5F-F138-C4722300A411}"/>
              </a:ext>
            </a:extLst>
          </p:cNvPr>
          <p:cNvSpPr>
            <a:spLocks noChangeAspect="1"/>
          </p:cNvSpPr>
          <p:nvPr/>
        </p:nvSpPr>
        <p:spPr>
          <a:xfrm>
            <a:off x="863171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5" name="Oval 54">
            <a:extLst>
              <a:ext uri="{FF2B5EF4-FFF2-40B4-BE49-F238E27FC236}">
                <a16:creationId xmlns:a16="http://schemas.microsoft.com/office/drawing/2014/main" id="{0BF1D72B-E195-C2AD-D98A-36A5C8E61A8D}"/>
              </a:ext>
            </a:extLst>
          </p:cNvPr>
          <p:cNvSpPr>
            <a:spLocks noChangeAspect="1"/>
          </p:cNvSpPr>
          <p:nvPr/>
        </p:nvSpPr>
        <p:spPr>
          <a:xfrm>
            <a:off x="1052687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6" name="Pie 55">
            <a:extLst>
              <a:ext uri="{FF2B5EF4-FFF2-40B4-BE49-F238E27FC236}">
                <a16:creationId xmlns:a16="http://schemas.microsoft.com/office/drawing/2014/main" id="{23AA99F5-DEDC-83DF-5A00-FE0E4F5BC129}"/>
              </a:ext>
            </a:extLst>
          </p:cNvPr>
          <p:cNvSpPr>
            <a:spLocks noChangeAspect="1"/>
          </p:cNvSpPr>
          <p:nvPr/>
        </p:nvSpPr>
        <p:spPr>
          <a:xfrm>
            <a:off x="4841390" y="4415534"/>
            <a:ext cx="365760" cy="365760"/>
          </a:xfrm>
          <a:prstGeom prst="pie">
            <a:avLst>
              <a:gd name="adj1" fmla="val 5354182"/>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Pie 59">
            <a:extLst>
              <a:ext uri="{FF2B5EF4-FFF2-40B4-BE49-F238E27FC236}">
                <a16:creationId xmlns:a16="http://schemas.microsoft.com/office/drawing/2014/main" id="{198E1608-34CB-FE6F-17B0-1951EA427B72}"/>
              </a:ext>
            </a:extLst>
          </p:cNvPr>
          <p:cNvSpPr>
            <a:spLocks noChangeAspect="1"/>
          </p:cNvSpPr>
          <p:nvPr/>
        </p:nvSpPr>
        <p:spPr>
          <a:xfrm>
            <a:off x="863171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44F1A020-623D-DD5E-070E-7BCD549AC22F}"/>
              </a:ext>
            </a:extLst>
          </p:cNvPr>
          <p:cNvSpPr>
            <a:spLocks noChangeAspect="1"/>
          </p:cNvSpPr>
          <p:nvPr/>
        </p:nvSpPr>
        <p:spPr>
          <a:xfrm>
            <a:off x="1052687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Rectangle 61">
            <a:extLst>
              <a:ext uri="{FF2B5EF4-FFF2-40B4-BE49-F238E27FC236}">
                <a16:creationId xmlns:a16="http://schemas.microsoft.com/office/drawing/2014/main" id="{3469C2DB-DC83-6AE4-36AA-7607139BA286}"/>
              </a:ext>
            </a:extLst>
          </p:cNvPr>
          <p:cNvSpPr/>
          <p:nvPr/>
        </p:nvSpPr>
        <p:spPr>
          <a:xfrm>
            <a:off x="220491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3" name="Rectangle 62">
            <a:extLst>
              <a:ext uri="{FF2B5EF4-FFF2-40B4-BE49-F238E27FC236}">
                <a16:creationId xmlns:a16="http://schemas.microsoft.com/office/drawing/2014/main" id="{F5FAA315-4F53-6466-15DF-B3D7B8952227}"/>
              </a:ext>
            </a:extLst>
          </p:cNvPr>
          <p:cNvSpPr/>
          <p:nvPr/>
        </p:nvSpPr>
        <p:spPr>
          <a:xfrm>
            <a:off x="220491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4" name="Rectangle 63">
            <a:extLst>
              <a:ext uri="{FF2B5EF4-FFF2-40B4-BE49-F238E27FC236}">
                <a16:creationId xmlns:a16="http://schemas.microsoft.com/office/drawing/2014/main" id="{E1412653-D174-85F5-0EB7-92FFEE9EBF83}"/>
              </a:ext>
            </a:extLst>
          </p:cNvPr>
          <p:cNvSpPr/>
          <p:nvPr/>
        </p:nvSpPr>
        <p:spPr>
          <a:xfrm>
            <a:off x="220491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5" name="Rectangle 64">
            <a:extLst>
              <a:ext uri="{FF2B5EF4-FFF2-40B4-BE49-F238E27FC236}">
                <a16:creationId xmlns:a16="http://schemas.microsoft.com/office/drawing/2014/main" id="{4614C6BA-7646-6725-527F-1F6448D33593}"/>
              </a:ext>
            </a:extLst>
          </p:cNvPr>
          <p:cNvSpPr/>
          <p:nvPr/>
        </p:nvSpPr>
        <p:spPr>
          <a:xfrm>
            <a:off x="410007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6" name="Rectangle 65">
            <a:extLst>
              <a:ext uri="{FF2B5EF4-FFF2-40B4-BE49-F238E27FC236}">
                <a16:creationId xmlns:a16="http://schemas.microsoft.com/office/drawing/2014/main" id="{F3FC8479-CEBF-7C3F-2D63-53BAF00A96DC}"/>
              </a:ext>
            </a:extLst>
          </p:cNvPr>
          <p:cNvSpPr/>
          <p:nvPr/>
        </p:nvSpPr>
        <p:spPr>
          <a:xfrm>
            <a:off x="410007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7" name="Rectangle 66">
            <a:extLst>
              <a:ext uri="{FF2B5EF4-FFF2-40B4-BE49-F238E27FC236}">
                <a16:creationId xmlns:a16="http://schemas.microsoft.com/office/drawing/2014/main" id="{CCB83501-F5B5-B6B8-2E61-076F3DCA21FE}"/>
              </a:ext>
            </a:extLst>
          </p:cNvPr>
          <p:cNvSpPr/>
          <p:nvPr/>
        </p:nvSpPr>
        <p:spPr>
          <a:xfrm>
            <a:off x="410007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8" name="Rectangle 67">
            <a:extLst>
              <a:ext uri="{FF2B5EF4-FFF2-40B4-BE49-F238E27FC236}">
                <a16:creationId xmlns:a16="http://schemas.microsoft.com/office/drawing/2014/main" id="{F8D2FCA7-236F-89BD-85BC-DBD036B13BC3}"/>
              </a:ext>
            </a:extLst>
          </p:cNvPr>
          <p:cNvSpPr/>
          <p:nvPr/>
        </p:nvSpPr>
        <p:spPr>
          <a:xfrm>
            <a:off x="599523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9" name="Rectangle 68">
            <a:extLst>
              <a:ext uri="{FF2B5EF4-FFF2-40B4-BE49-F238E27FC236}">
                <a16:creationId xmlns:a16="http://schemas.microsoft.com/office/drawing/2014/main" id="{B829DBF3-AC37-5BB4-6418-BE467C99835C}"/>
              </a:ext>
            </a:extLst>
          </p:cNvPr>
          <p:cNvSpPr/>
          <p:nvPr/>
        </p:nvSpPr>
        <p:spPr>
          <a:xfrm>
            <a:off x="599523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0" name="Rectangle 69">
            <a:extLst>
              <a:ext uri="{FF2B5EF4-FFF2-40B4-BE49-F238E27FC236}">
                <a16:creationId xmlns:a16="http://schemas.microsoft.com/office/drawing/2014/main" id="{98DBD7D8-CC61-FAA7-5792-443F2A605B75}"/>
              </a:ext>
            </a:extLst>
          </p:cNvPr>
          <p:cNvSpPr/>
          <p:nvPr/>
        </p:nvSpPr>
        <p:spPr>
          <a:xfrm>
            <a:off x="599523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1" name="Rectangle 70">
            <a:extLst>
              <a:ext uri="{FF2B5EF4-FFF2-40B4-BE49-F238E27FC236}">
                <a16:creationId xmlns:a16="http://schemas.microsoft.com/office/drawing/2014/main" id="{E333E00E-6718-E587-DB0C-DCA5FE72DC00}"/>
              </a:ext>
            </a:extLst>
          </p:cNvPr>
          <p:cNvSpPr/>
          <p:nvPr/>
        </p:nvSpPr>
        <p:spPr>
          <a:xfrm>
            <a:off x="789039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2" name="Rectangle 71">
            <a:extLst>
              <a:ext uri="{FF2B5EF4-FFF2-40B4-BE49-F238E27FC236}">
                <a16:creationId xmlns:a16="http://schemas.microsoft.com/office/drawing/2014/main" id="{939A89B6-278E-12DB-1C69-FEA5F87F7E63}"/>
              </a:ext>
            </a:extLst>
          </p:cNvPr>
          <p:cNvSpPr/>
          <p:nvPr/>
        </p:nvSpPr>
        <p:spPr>
          <a:xfrm>
            <a:off x="789039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3" name="Rectangle 72">
            <a:extLst>
              <a:ext uri="{FF2B5EF4-FFF2-40B4-BE49-F238E27FC236}">
                <a16:creationId xmlns:a16="http://schemas.microsoft.com/office/drawing/2014/main" id="{4731BEB1-B55B-2FFA-EC43-3C73B909C0F0}"/>
              </a:ext>
            </a:extLst>
          </p:cNvPr>
          <p:cNvSpPr/>
          <p:nvPr/>
        </p:nvSpPr>
        <p:spPr>
          <a:xfrm>
            <a:off x="789039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4" name="Rectangle 73">
            <a:extLst>
              <a:ext uri="{FF2B5EF4-FFF2-40B4-BE49-F238E27FC236}">
                <a16:creationId xmlns:a16="http://schemas.microsoft.com/office/drawing/2014/main" id="{CE3A0D0B-9614-3052-2987-B6FDE5963A85}"/>
              </a:ext>
            </a:extLst>
          </p:cNvPr>
          <p:cNvSpPr/>
          <p:nvPr/>
        </p:nvSpPr>
        <p:spPr>
          <a:xfrm>
            <a:off x="978555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5" name="Rectangle 74">
            <a:extLst>
              <a:ext uri="{FF2B5EF4-FFF2-40B4-BE49-F238E27FC236}">
                <a16:creationId xmlns:a16="http://schemas.microsoft.com/office/drawing/2014/main" id="{F2074360-34FE-2778-0081-F0D88A6DFB66}"/>
              </a:ext>
            </a:extLst>
          </p:cNvPr>
          <p:cNvSpPr/>
          <p:nvPr/>
        </p:nvSpPr>
        <p:spPr>
          <a:xfrm>
            <a:off x="978555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6" name="Rectangle 75">
            <a:extLst>
              <a:ext uri="{FF2B5EF4-FFF2-40B4-BE49-F238E27FC236}">
                <a16:creationId xmlns:a16="http://schemas.microsoft.com/office/drawing/2014/main" id="{EC3266C4-D0D2-8626-C5D2-2335D8BB1833}"/>
              </a:ext>
            </a:extLst>
          </p:cNvPr>
          <p:cNvSpPr/>
          <p:nvPr/>
        </p:nvSpPr>
        <p:spPr>
          <a:xfrm>
            <a:off x="978555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7" name="Pie 76">
            <a:extLst>
              <a:ext uri="{FF2B5EF4-FFF2-40B4-BE49-F238E27FC236}">
                <a16:creationId xmlns:a16="http://schemas.microsoft.com/office/drawing/2014/main" id="{0C0FB095-4DDF-4B75-CAE2-3747BB27D652}"/>
              </a:ext>
            </a:extLst>
          </p:cNvPr>
          <p:cNvSpPr>
            <a:spLocks noChangeAspect="1"/>
          </p:cNvSpPr>
          <p:nvPr/>
        </p:nvSpPr>
        <p:spPr>
          <a:xfrm>
            <a:off x="6739873"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Pie 77">
            <a:extLst>
              <a:ext uri="{FF2B5EF4-FFF2-40B4-BE49-F238E27FC236}">
                <a16:creationId xmlns:a16="http://schemas.microsoft.com/office/drawing/2014/main" id="{EC620853-F13B-EB60-0095-656D2DF02415}"/>
              </a:ext>
            </a:extLst>
          </p:cNvPr>
          <p:cNvSpPr>
            <a:spLocks noChangeAspect="1"/>
          </p:cNvSpPr>
          <p:nvPr/>
        </p:nvSpPr>
        <p:spPr>
          <a:xfrm>
            <a:off x="6739873" y="4924897"/>
            <a:ext cx="365760" cy="365760"/>
          </a:xfrm>
          <a:prstGeom prst="pie">
            <a:avLst>
              <a:gd name="adj1" fmla="val 1081005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Pie 78">
            <a:extLst>
              <a:ext uri="{FF2B5EF4-FFF2-40B4-BE49-F238E27FC236}">
                <a16:creationId xmlns:a16="http://schemas.microsoft.com/office/drawing/2014/main" id="{71348C13-A5D6-5D46-CAD0-F3E573D775CE}"/>
              </a:ext>
            </a:extLst>
          </p:cNvPr>
          <p:cNvSpPr>
            <a:spLocks noChangeAspect="1"/>
          </p:cNvSpPr>
          <p:nvPr/>
        </p:nvSpPr>
        <p:spPr>
          <a:xfrm>
            <a:off x="6739873" y="4415534"/>
            <a:ext cx="365760" cy="365760"/>
          </a:xfrm>
          <a:prstGeom prst="pie">
            <a:avLst>
              <a:gd name="adj1" fmla="val 5421441"/>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Rectangle 79">
            <a:extLst>
              <a:ext uri="{FF2B5EF4-FFF2-40B4-BE49-F238E27FC236}">
                <a16:creationId xmlns:a16="http://schemas.microsoft.com/office/drawing/2014/main" id="{C861B4FC-19CE-F4AE-EC82-0248F7E07F17}"/>
              </a:ext>
            </a:extLst>
          </p:cNvPr>
          <p:cNvSpPr/>
          <p:nvPr/>
        </p:nvSpPr>
        <p:spPr>
          <a:xfrm>
            <a:off x="220325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3" name="Rectangle 2">
            <a:extLst>
              <a:ext uri="{FF2B5EF4-FFF2-40B4-BE49-F238E27FC236}">
                <a16:creationId xmlns:a16="http://schemas.microsoft.com/office/drawing/2014/main" id="{4C977324-431E-027D-68D8-D0EE9AF29E87}"/>
              </a:ext>
            </a:extLst>
          </p:cNvPr>
          <p:cNvSpPr/>
          <p:nvPr/>
        </p:nvSpPr>
        <p:spPr>
          <a:xfrm>
            <a:off x="599440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12" name="Rectangle 11">
            <a:extLst>
              <a:ext uri="{FF2B5EF4-FFF2-40B4-BE49-F238E27FC236}">
                <a16:creationId xmlns:a16="http://schemas.microsoft.com/office/drawing/2014/main" id="{2A25D2A8-C734-4BA6-BDBB-357B1E81C65F}"/>
              </a:ext>
            </a:extLst>
          </p:cNvPr>
          <p:cNvSpPr/>
          <p:nvPr/>
        </p:nvSpPr>
        <p:spPr>
          <a:xfrm>
            <a:off x="788998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5" name="Rectangle 24">
            <a:extLst>
              <a:ext uri="{FF2B5EF4-FFF2-40B4-BE49-F238E27FC236}">
                <a16:creationId xmlns:a16="http://schemas.microsoft.com/office/drawing/2014/main" id="{FAB84B9B-B4C1-FDE4-C568-CA11C50CF602}"/>
              </a:ext>
            </a:extLst>
          </p:cNvPr>
          <p:cNvSpPr/>
          <p:nvPr/>
        </p:nvSpPr>
        <p:spPr>
          <a:xfrm>
            <a:off x="409883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7" name="Rectangle 26">
            <a:extLst>
              <a:ext uri="{FF2B5EF4-FFF2-40B4-BE49-F238E27FC236}">
                <a16:creationId xmlns:a16="http://schemas.microsoft.com/office/drawing/2014/main" id="{B7BBAA3B-00F9-5D7F-4660-CA436CAEAD04}"/>
              </a:ext>
            </a:extLst>
          </p:cNvPr>
          <p:cNvSpPr/>
          <p:nvPr/>
        </p:nvSpPr>
        <p:spPr>
          <a:xfrm>
            <a:off x="9785558"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9" name="Rectangle 28">
            <a:extLst>
              <a:ext uri="{FF2B5EF4-FFF2-40B4-BE49-F238E27FC236}">
                <a16:creationId xmlns:a16="http://schemas.microsoft.com/office/drawing/2014/main" id="{A2A88AA0-C52D-F8BA-9C68-30C76F521E6A}"/>
              </a:ext>
            </a:extLst>
          </p:cNvPr>
          <p:cNvSpPr/>
          <p:nvPr/>
        </p:nvSpPr>
        <p:spPr>
          <a:xfrm>
            <a:off x="599523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3]</a:t>
            </a:r>
          </a:p>
        </p:txBody>
      </p:sp>
      <p:sp>
        <p:nvSpPr>
          <p:cNvPr id="33" name="Rectangle 32">
            <a:extLst>
              <a:ext uri="{FF2B5EF4-FFF2-40B4-BE49-F238E27FC236}">
                <a16:creationId xmlns:a16="http://schemas.microsoft.com/office/drawing/2014/main" id="{7E9C168A-FFC5-7EDA-F3A1-D5C36A8422A3}"/>
              </a:ext>
            </a:extLst>
          </p:cNvPr>
          <p:cNvSpPr/>
          <p:nvPr/>
        </p:nvSpPr>
        <p:spPr>
          <a:xfrm>
            <a:off x="789039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4]</a:t>
            </a:r>
          </a:p>
        </p:txBody>
      </p:sp>
      <p:sp>
        <p:nvSpPr>
          <p:cNvPr id="34" name="Rectangle 33">
            <a:extLst>
              <a:ext uri="{FF2B5EF4-FFF2-40B4-BE49-F238E27FC236}">
                <a16:creationId xmlns:a16="http://schemas.microsoft.com/office/drawing/2014/main" id="{741C7472-DBF3-C42B-74C9-8FC4F2B20940}"/>
              </a:ext>
            </a:extLst>
          </p:cNvPr>
          <p:cNvSpPr/>
          <p:nvPr/>
        </p:nvSpPr>
        <p:spPr>
          <a:xfrm>
            <a:off x="410007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2]</a:t>
            </a:r>
          </a:p>
        </p:txBody>
      </p:sp>
      <p:cxnSp>
        <p:nvCxnSpPr>
          <p:cNvPr id="37" name="Straight Connector 36">
            <a:extLst>
              <a:ext uri="{FF2B5EF4-FFF2-40B4-BE49-F238E27FC236}">
                <a16:creationId xmlns:a16="http://schemas.microsoft.com/office/drawing/2014/main" id="{A97C2055-8A71-480F-BC34-15956B338646}"/>
              </a:ext>
            </a:extLst>
          </p:cNvPr>
          <p:cNvCxnSpPr>
            <a:cxnSpLocks/>
          </p:cNvCxnSpPr>
          <p:nvPr/>
        </p:nvCxnSpPr>
        <p:spPr>
          <a:xfrm>
            <a:off x="4098947"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9A2A47-5B6B-0369-352A-0C4D7F959E01}"/>
              </a:ext>
            </a:extLst>
          </p:cNvPr>
          <p:cNvCxnSpPr>
            <a:cxnSpLocks/>
          </p:cNvCxnSpPr>
          <p:nvPr/>
        </p:nvCxnSpPr>
        <p:spPr>
          <a:xfrm>
            <a:off x="5992976"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283E167-3CFF-6EC1-6BC5-381C4A822E75}"/>
              </a:ext>
            </a:extLst>
          </p:cNvPr>
          <p:cNvCxnSpPr>
            <a:cxnSpLocks/>
          </p:cNvCxnSpPr>
          <p:nvPr/>
        </p:nvCxnSpPr>
        <p:spPr>
          <a:xfrm>
            <a:off x="7887005"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5FBDFCB3-6410-7ABB-83D1-D213E0741A7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38755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Evaluation of options</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sp>
        <p:nvSpPr>
          <p:cNvPr id="14" name="Text Placeholder 13">
            <a:extLst>
              <a:ext uri="{FF2B5EF4-FFF2-40B4-BE49-F238E27FC236}">
                <a16:creationId xmlns:a16="http://schemas.microsoft.com/office/drawing/2014/main" id="{ABCE5197-E06E-4E59-C5E2-F0AF72B80461}"/>
              </a:ext>
            </a:extLst>
          </p:cNvPr>
          <p:cNvSpPr>
            <a:spLocks noGrp="1"/>
          </p:cNvSpPr>
          <p:nvPr>
            <p:ph type="body" sz="quarter" idx="17"/>
          </p:nvPr>
        </p:nvSpPr>
        <p:spPr/>
        <p:txBody>
          <a:bodyPr/>
          <a:lstStyle/>
          <a:p>
            <a:endParaRPr lang="en-US"/>
          </a:p>
        </p:txBody>
      </p:sp>
      <p:graphicFrame>
        <p:nvGraphicFramePr>
          <p:cNvPr id="6" name="Table 6">
            <a:extLst>
              <a:ext uri="{FF2B5EF4-FFF2-40B4-BE49-F238E27FC236}">
                <a16:creationId xmlns:a16="http://schemas.microsoft.com/office/drawing/2014/main" id="{1050B0C0-1F19-1650-928D-6799DC484B92}"/>
              </a:ext>
            </a:extLst>
          </p:cNvPr>
          <p:cNvGraphicFramePr>
            <a:graphicFrameLocks noGrp="1"/>
          </p:cNvGraphicFramePr>
          <p:nvPr>
            <p:extLst>
              <p:ext uri="{D42A27DB-BD31-4B8C-83A1-F6EECF244321}">
                <p14:modId xmlns:p14="http://schemas.microsoft.com/office/powerpoint/2010/main" val="2817218812"/>
              </p:ext>
            </p:extLst>
          </p:nvPr>
        </p:nvGraphicFramePr>
        <p:xfrm>
          <a:off x="554736" y="2708048"/>
          <a:ext cx="11082531" cy="3446548"/>
        </p:xfrm>
        <a:graphic>
          <a:graphicData uri="http://schemas.openxmlformats.org/drawingml/2006/table">
            <a:tbl>
              <a:tblPr bandRow="1">
                <a:tableStyleId>{21E4AEA4-8DFA-4A89-87EB-49C32662AFE0}</a:tableStyleId>
              </a:tblPr>
              <a:tblGrid>
                <a:gridCol w="2844447">
                  <a:extLst>
                    <a:ext uri="{9D8B030D-6E8A-4147-A177-3AD203B41FA5}">
                      <a16:colId xmlns:a16="http://schemas.microsoft.com/office/drawing/2014/main" val="3682395006"/>
                    </a:ext>
                  </a:extLst>
                </a:gridCol>
                <a:gridCol w="2059521">
                  <a:extLst>
                    <a:ext uri="{9D8B030D-6E8A-4147-A177-3AD203B41FA5}">
                      <a16:colId xmlns:a16="http://schemas.microsoft.com/office/drawing/2014/main" val="2362894896"/>
                    </a:ext>
                  </a:extLst>
                </a:gridCol>
                <a:gridCol w="2059521">
                  <a:extLst>
                    <a:ext uri="{9D8B030D-6E8A-4147-A177-3AD203B41FA5}">
                      <a16:colId xmlns:a16="http://schemas.microsoft.com/office/drawing/2014/main" val="4188229877"/>
                    </a:ext>
                  </a:extLst>
                </a:gridCol>
                <a:gridCol w="2059521">
                  <a:extLst>
                    <a:ext uri="{9D8B030D-6E8A-4147-A177-3AD203B41FA5}">
                      <a16:colId xmlns:a16="http://schemas.microsoft.com/office/drawing/2014/main" val="1754458616"/>
                    </a:ext>
                  </a:extLst>
                </a:gridCol>
                <a:gridCol w="2059521">
                  <a:extLst>
                    <a:ext uri="{9D8B030D-6E8A-4147-A177-3AD203B41FA5}">
                      <a16:colId xmlns:a16="http://schemas.microsoft.com/office/drawing/2014/main" val="1610390016"/>
                    </a:ext>
                  </a:extLst>
                </a:gridCol>
              </a:tblGrid>
              <a:tr h="557645">
                <a:tc>
                  <a:txBody>
                    <a:bodyPr/>
                    <a:lstStyle/>
                    <a:p>
                      <a:r>
                        <a:rPr lang="en-US" sz="1400" b="1" dirty="0">
                          <a:solidFill>
                            <a:schemeClr val="tx1"/>
                          </a:solidFill>
                        </a:rPr>
                        <a:t>[Insert evaluation parameter]</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Arial" panose="020B0604020202020204" pitchFamily="34" charset="0"/>
                          <a:cs typeface="Arial" panose="020B0604020202020204" pitchFamily="34" charset="0"/>
                        </a:rPr>
                        <a:t>[Insert score, </a:t>
                      </a:r>
                      <a:r>
                        <a:rPr lang="en-US" sz="1400" dirty="0" err="1">
                          <a:solidFill>
                            <a:schemeClr val="tx1"/>
                          </a:solidFill>
                          <a:latin typeface="Arial" panose="020B0604020202020204" pitchFamily="34" charset="0"/>
                          <a:cs typeface="Arial" panose="020B0604020202020204" pitchFamily="34" charset="0"/>
                        </a:rPr>
                        <a:t>e.g</a:t>
                      </a:r>
                      <a:r>
                        <a:rPr lang="en-US" sz="1400" dirty="0">
                          <a:solidFill>
                            <a:schemeClr val="tx1"/>
                          </a:solidFill>
                          <a:latin typeface="Arial" panose="020B0604020202020204" pitchFamily="34" charset="0"/>
                          <a:cs typeface="Arial" panose="020B0604020202020204" pitchFamily="34" charset="0"/>
                        </a:rPr>
                        <a:t> from 1-10]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solidFill>
                            <a:schemeClr val="tx1"/>
                          </a:solidFill>
                          <a:latin typeface="Arial" panose="020B0604020202020204" pitchFamily="34" charset="0"/>
                          <a:cs typeface="Arial" panose="020B0604020202020204" pitchFamily="34" charset="0"/>
                        </a:rPr>
                        <a:t>[Insert score]</a:t>
                      </a:r>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4595405"/>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chemeClr val="tx1"/>
                        </a:solidFill>
                        <a:effectLst/>
                        <a:uLnTx/>
                        <a:uFillTx/>
                        <a:latin typeface="Arial"/>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573931"/>
                  </a:ext>
                </a:extLst>
              </a:tr>
              <a:tr h="658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chemeClr val="tx1"/>
                        </a:solidFill>
                        <a:effectLst/>
                        <a:uLnTx/>
                        <a:uFillTx/>
                        <a:latin typeface="Arial"/>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782353"/>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chemeClr val="tx1"/>
                        </a:solidFill>
                        <a:effectLst/>
                        <a:uLnTx/>
                        <a:uFillTx/>
                        <a:latin typeface="Arial"/>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2698384"/>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[Insert evaluation parameter]</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59921"/>
                  </a:ext>
                </a:extLst>
              </a:tr>
              <a:tr h="557645">
                <a:tc>
                  <a:txBody>
                    <a:bodyPr/>
                    <a:lstStyle/>
                    <a:p>
                      <a:r>
                        <a:rPr lang="en-US" sz="1400" b="1" dirty="0">
                          <a:solidFill>
                            <a:schemeClr val="tx1"/>
                          </a:solidFill>
                        </a:rPr>
                        <a:t>Total score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65289850"/>
                  </a:ext>
                </a:extLst>
              </a:tr>
            </a:tbl>
          </a:graphicData>
        </a:graphic>
      </p:graphicFrame>
      <p:sp>
        <p:nvSpPr>
          <p:cNvPr id="7" name="Rectangle 6">
            <a:extLst>
              <a:ext uri="{FF2B5EF4-FFF2-40B4-BE49-F238E27FC236}">
                <a16:creationId xmlns:a16="http://schemas.microsoft.com/office/drawing/2014/main" id="{922BE511-CE44-74E0-3B64-BA722D7B9A9C}"/>
              </a:ext>
            </a:extLst>
          </p:cNvPr>
          <p:cNvSpPr/>
          <p:nvPr/>
        </p:nvSpPr>
        <p:spPr>
          <a:xfrm>
            <a:off x="3520440" y="2198695"/>
            <a:ext cx="1783080" cy="342760"/>
          </a:xfrm>
          <a:prstGeom prst="rect">
            <a:avLst/>
          </a:prstGeom>
          <a:no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[Insert option]</a:t>
            </a:r>
          </a:p>
        </p:txBody>
      </p:sp>
      <p:sp>
        <p:nvSpPr>
          <p:cNvPr id="8" name="Rectangle 7">
            <a:extLst>
              <a:ext uri="{FF2B5EF4-FFF2-40B4-BE49-F238E27FC236}">
                <a16:creationId xmlns:a16="http://schemas.microsoft.com/office/drawing/2014/main" id="{9B89616E-D124-D7B4-8F8C-33E29F5ECD52}"/>
              </a:ext>
            </a:extLst>
          </p:cNvPr>
          <p:cNvSpPr/>
          <p:nvPr/>
        </p:nvSpPr>
        <p:spPr>
          <a:xfrm>
            <a:off x="9709912" y="2198695"/>
            <a:ext cx="1783080" cy="342760"/>
          </a:xfrm>
          <a:prstGeom prst="rect">
            <a:avLst/>
          </a:prstGeom>
          <a:no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[Insert option]</a:t>
            </a:r>
          </a:p>
        </p:txBody>
      </p:sp>
      <p:sp>
        <p:nvSpPr>
          <p:cNvPr id="9" name="Rectangle 8">
            <a:extLst>
              <a:ext uri="{FF2B5EF4-FFF2-40B4-BE49-F238E27FC236}">
                <a16:creationId xmlns:a16="http://schemas.microsoft.com/office/drawing/2014/main" id="{500C3F38-B9B8-8C37-2A7E-DB4B820A5514}"/>
              </a:ext>
            </a:extLst>
          </p:cNvPr>
          <p:cNvSpPr/>
          <p:nvPr/>
        </p:nvSpPr>
        <p:spPr>
          <a:xfrm>
            <a:off x="7646754" y="2198695"/>
            <a:ext cx="1783080" cy="342760"/>
          </a:xfrm>
          <a:prstGeom prst="rect">
            <a:avLst/>
          </a:prstGeom>
          <a:no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[Insert option]</a:t>
            </a:r>
          </a:p>
        </p:txBody>
      </p:sp>
      <p:sp>
        <p:nvSpPr>
          <p:cNvPr id="10" name="Rectangle 9">
            <a:extLst>
              <a:ext uri="{FF2B5EF4-FFF2-40B4-BE49-F238E27FC236}">
                <a16:creationId xmlns:a16="http://schemas.microsoft.com/office/drawing/2014/main" id="{8FDE6AA3-4538-FB57-B26B-100E3CF79E27}"/>
              </a:ext>
            </a:extLst>
          </p:cNvPr>
          <p:cNvSpPr/>
          <p:nvPr/>
        </p:nvSpPr>
        <p:spPr>
          <a:xfrm>
            <a:off x="5583597" y="2198695"/>
            <a:ext cx="1783080" cy="342760"/>
          </a:xfrm>
          <a:prstGeom prst="rect">
            <a:avLst/>
          </a:prstGeom>
          <a:no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[Insert option]</a:t>
            </a:r>
          </a:p>
        </p:txBody>
      </p:sp>
      <p:sp>
        <p:nvSpPr>
          <p:cNvPr id="4" name="Google Shape;507;p14">
            <a:extLst>
              <a:ext uri="{FF2B5EF4-FFF2-40B4-BE49-F238E27FC236}">
                <a16:creationId xmlns:a16="http://schemas.microsoft.com/office/drawing/2014/main" id="{68E9685A-0119-0CF7-E941-2E8BF4992FD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Oval 11">
            <a:extLst>
              <a:ext uri="{FF2B5EF4-FFF2-40B4-BE49-F238E27FC236}">
                <a16:creationId xmlns:a16="http://schemas.microsoft.com/office/drawing/2014/main" id="{CC3257D7-4513-00F7-E0B2-628A300306D5}"/>
              </a:ext>
            </a:extLst>
          </p:cNvPr>
          <p:cNvSpPr/>
          <p:nvPr/>
        </p:nvSpPr>
        <p:spPr>
          <a:xfrm>
            <a:off x="4231980" y="1823457"/>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13" name="Oval 12">
            <a:extLst>
              <a:ext uri="{FF2B5EF4-FFF2-40B4-BE49-F238E27FC236}">
                <a16:creationId xmlns:a16="http://schemas.microsoft.com/office/drawing/2014/main" id="{B86CE74E-3EDC-0C9B-6FA4-FEFB0873E396}"/>
              </a:ext>
            </a:extLst>
          </p:cNvPr>
          <p:cNvSpPr/>
          <p:nvPr/>
        </p:nvSpPr>
        <p:spPr>
          <a:xfrm>
            <a:off x="6295137" y="1823457"/>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15" name="Oval 14">
            <a:extLst>
              <a:ext uri="{FF2B5EF4-FFF2-40B4-BE49-F238E27FC236}">
                <a16:creationId xmlns:a16="http://schemas.microsoft.com/office/drawing/2014/main" id="{C7AE98D6-5556-ADEA-0A60-FB5B3A41D8D9}"/>
              </a:ext>
            </a:extLst>
          </p:cNvPr>
          <p:cNvSpPr/>
          <p:nvPr/>
        </p:nvSpPr>
        <p:spPr>
          <a:xfrm>
            <a:off x="8358294" y="1823457"/>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16" name="Oval 15">
            <a:extLst>
              <a:ext uri="{FF2B5EF4-FFF2-40B4-BE49-F238E27FC236}">
                <a16:creationId xmlns:a16="http://schemas.microsoft.com/office/drawing/2014/main" id="{A17D5434-7B68-8644-3A4F-6DEAC4C85B8B}"/>
              </a:ext>
            </a:extLst>
          </p:cNvPr>
          <p:cNvSpPr/>
          <p:nvPr/>
        </p:nvSpPr>
        <p:spPr>
          <a:xfrm>
            <a:off x="10421452" y="1823457"/>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D</a:t>
            </a:r>
          </a:p>
        </p:txBody>
      </p:sp>
      <p:sp>
        <p:nvSpPr>
          <p:cNvPr id="11" name="TextBox 10">
            <a:extLst>
              <a:ext uri="{FF2B5EF4-FFF2-40B4-BE49-F238E27FC236}">
                <a16:creationId xmlns:a16="http://schemas.microsoft.com/office/drawing/2014/main" id="{6C7B758D-405D-C049-4DBE-AD8C31972434}"/>
              </a:ext>
            </a:extLst>
          </p:cNvPr>
          <p:cNvSpPr txBox="1"/>
          <p:nvPr/>
        </p:nvSpPr>
        <p:spPr>
          <a:xfrm>
            <a:off x="12930809" y="94421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81922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There are several options on the build-buy spectrum</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sp>
        <p:nvSpPr>
          <p:cNvPr id="15" name="Text Placeholder 14">
            <a:extLst>
              <a:ext uri="{FF2B5EF4-FFF2-40B4-BE49-F238E27FC236}">
                <a16:creationId xmlns:a16="http://schemas.microsoft.com/office/drawing/2014/main" id="{1427302B-61F7-E032-C368-1D2FE8AB94F0}"/>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4EDC5268-91F1-2733-F67B-CF66E839A47C}"/>
              </a:ext>
            </a:extLst>
          </p:cNvPr>
          <p:cNvSpPr/>
          <p:nvPr/>
        </p:nvSpPr>
        <p:spPr>
          <a:xfrm>
            <a:off x="554736" y="2049991"/>
            <a:ext cx="2523744" cy="42045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1]</a:t>
            </a:r>
          </a:p>
          <a:p>
            <a:pPr>
              <a:spcBef>
                <a:spcPts val="300"/>
              </a:spcBef>
              <a:spcAft>
                <a:spcPts val="300"/>
              </a:spcAft>
            </a:pPr>
            <a:endParaRPr lang="en-US" sz="1600" dirty="0">
              <a:solidFill>
                <a:schemeClr val="tx1"/>
              </a:solidFill>
            </a:endParaRPr>
          </a:p>
          <a:p>
            <a:pPr>
              <a:spcBef>
                <a:spcPts val="300"/>
              </a:spcBef>
              <a:spcAft>
                <a:spcPts val="300"/>
              </a:spcAft>
            </a:pPr>
            <a:endParaRPr lang="en-US" sz="16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7" name="Rectangle 6">
            <a:extLst>
              <a:ext uri="{FF2B5EF4-FFF2-40B4-BE49-F238E27FC236}">
                <a16:creationId xmlns:a16="http://schemas.microsoft.com/office/drawing/2014/main" id="{09E58FD7-47F3-DD12-D5CF-AC7D8548A4E6}"/>
              </a:ext>
            </a:extLst>
          </p:cNvPr>
          <p:cNvSpPr/>
          <p:nvPr/>
        </p:nvSpPr>
        <p:spPr>
          <a:xfrm>
            <a:off x="3407664" y="2049991"/>
            <a:ext cx="2523744" cy="4204599"/>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2]</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8" name="Rectangle 7">
            <a:extLst>
              <a:ext uri="{FF2B5EF4-FFF2-40B4-BE49-F238E27FC236}">
                <a16:creationId xmlns:a16="http://schemas.microsoft.com/office/drawing/2014/main" id="{182E104A-872D-940D-BDD0-ABA42368FA9B}"/>
              </a:ext>
            </a:extLst>
          </p:cNvPr>
          <p:cNvSpPr/>
          <p:nvPr/>
        </p:nvSpPr>
        <p:spPr>
          <a:xfrm>
            <a:off x="6260592" y="2049991"/>
            <a:ext cx="2523744" cy="42045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3]</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9" name="Rectangle 8">
            <a:extLst>
              <a:ext uri="{FF2B5EF4-FFF2-40B4-BE49-F238E27FC236}">
                <a16:creationId xmlns:a16="http://schemas.microsoft.com/office/drawing/2014/main" id="{D0346652-DF9F-D693-44F4-0CF3EA8D3D9E}"/>
              </a:ext>
            </a:extLst>
          </p:cNvPr>
          <p:cNvSpPr/>
          <p:nvPr/>
        </p:nvSpPr>
        <p:spPr>
          <a:xfrm>
            <a:off x="9113520" y="2049991"/>
            <a:ext cx="2523744" cy="4204599"/>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4]</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grpSp>
        <p:nvGrpSpPr>
          <p:cNvPr id="19" name="Group 18">
            <a:extLst>
              <a:ext uri="{FF2B5EF4-FFF2-40B4-BE49-F238E27FC236}">
                <a16:creationId xmlns:a16="http://schemas.microsoft.com/office/drawing/2014/main" id="{BB38F54A-E092-96AC-738F-8DBB3AC76D6F}"/>
              </a:ext>
            </a:extLst>
          </p:cNvPr>
          <p:cNvGrpSpPr/>
          <p:nvPr/>
        </p:nvGrpSpPr>
        <p:grpSpPr>
          <a:xfrm>
            <a:off x="672531" y="2703702"/>
            <a:ext cx="2288154" cy="221672"/>
            <a:chOff x="554736" y="2277124"/>
            <a:chExt cx="2288154" cy="221672"/>
          </a:xfrm>
        </p:grpSpPr>
        <p:sp>
          <p:nvSpPr>
            <p:cNvPr id="11" name="TextBox 10">
              <a:extLst>
                <a:ext uri="{FF2B5EF4-FFF2-40B4-BE49-F238E27FC236}">
                  <a16:creationId xmlns:a16="http://schemas.microsoft.com/office/drawing/2014/main" id="{D00A9D8C-F87B-250B-44A0-105F412A62E1}"/>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12" name="TextBox 11">
              <a:extLst>
                <a:ext uri="{FF2B5EF4-FFF2-40B4-BE49-F238E27FC236}">
                  <a16:creationId xmlns:a16="http://schemas.microsoft.com/office/drawing/2014/main" id="{CDDBBEE9-7735-1D6D-98D6-EEEA2BB7A5D5}"/>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14" name="Straight Arrow Connector 13">
              <a:extLst>
                <a:ext uri="{FF2B5EF4-FFF2-40B4-BE49-F238E27FC236}">
                  <a16:creationId xmlns:a16="http://schemas.microsoft.com/office/drawing/2014/main" id="{5AB3D00B-5333-80EC-1E25-F636F87582EF}"/>
                </a:ext>
              </a:extLst>
            </p:cNvPr>
            <p:cNvCxnSpPr>
              <a:cxnSpLocks/>
              <a:endCxn id="12"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0A30413-F255-A577-8533-97E614D189CC}"/>
                </a:ext>
              </a:extLst>
            </p:cNvPr>
            <p:cNvSpPr/>
            <p:nvPr/>
          </p:nvSpPr>
          <p:spPr>
            <a:xfrm>
              <a:off x="1377280" y="2296520"/>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pSp>
      <p:cxnSp>
        <p:nvCxnSpPr>
          <p:cNvPr id="22" name="Straight Connector 21">
            <a:extLst>
              <a:ext uri="{FF2B5EF4-FFF2-40B4-BE49-F238E27FC236}">
                <a16:creationId xmlns:a16="http://schemas.microsoft.com/office/drawing/2014/main" id="{590DAECE-67BF-C137-7C1C-02FC6CE1B559}"/>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B716F0-C4FE-FF15-1943-381AD528F296}"/>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24" name="Rectangle 23">
            <a:extLst>
              <a:ext uri="{FF2B5EF4-FFF2-40B4-BE49-F238E27FC236}">
                <a16:creationId xmlns:a16="http://schemas.microsoft.com/office/drawing/2014/main" id="{629FE36A-028D-3AA1-572E-A040372B792E}"/>
              </a:ext>
            </a:extLst>
          </p:cNvPr>
          <p:cNvSpPr/>
          <p:nvPr/>
        </p:nvSpPr>
        <p:spPr>
          <a:xfrm>
            <a:off x="843930" y="5704450"/>
            <a:ext cx="1944939" cy="448150"/>
          </a:xfrm>
          <a:prstGeom prst="rect">
            <a:avLst/>
          </a:prstGeom>
          <a:solidFill>
            <a:schemeClr val="bg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0" name="Straight Connector 29">
            <a:extLst>
              <a:ext uri="{FF2B5EF4-FFF2-40B4-BE49-F238E27FC236}">
                <a16:creationId xmlns:a16="http://schemas.microsoft.com/office/drawing/2014/main" id="{61E581E7-5131-6140-3295-307799023D38}"/>
              </a:ext>
            </a:extLst>
          </p:cNvPr>
          <p:cNvCxnSpPr>
            <a:cxnSpLocks/>
          </p:cNvCxnSpPr>
          <p:nvPr/>
        </p:nvCxnSpPr>
        <p:spPr>
          <a:xfrm>
            <a:off x="3525459"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1602DD-BC7D-2627-1F97-78158D164005}"/>
              </a:ext>
            </a:extLst>
          </p:cNvPr>
          <p:cNvSpPr txBox="1"/>
          <p:nvPr/>
        </p:nvSpPr>
        <p:spPr>
          <a:xfrm>
            <a:off x="3525459"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32" name="Rectangle 31">
            <a:extLst>
              <a:ext uri="{FF2B5EF4-FFF2-40B4-BE49-F238E27FC236}">
                <a16:creationId xmlns:a16="http://schemas.microsoft.com/office/drawing/2014/main" id="{DC0D3210-C99D-9923-8ED4-B967FAF78092}"/>
              </a:ext>
            </a:extLst>
          </p:cNvPr>
          <p:cNvSpPr/>
          <p:nvPr/>
        </p:nvSpPr>
        <p:spPr>
          <a:xfrm>
            <a:off x="3696858" y="5704450"/>
            <a:ext cx="1944939" cy="448150"/>
          </a:xfrm>
          <a:prstGeom prst="rect">
            <a:avLst/>
          </a:prstGeom>
          <a:solidFill>
            <a:schemeClr val="bg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4" name="Straight Connector 33">
            <a:extLst>
              <a:ext uri="{FF2B5EF4-FFF2-40B4-BE49-F238E27FC236}">
                <a16:creationId xmlns:a16="http://schemas.microsoft.com/office/drawing/2014/main" id="{C377630B-E227-C4D5-657A-C7658B3C2088}"/>
              </a:ext>
            </a:extLst>
          </p:cNvPr>
          <p:cNvCxnSpPr>
            <a:cxnSpLocks/>
          </p:cNvCxnSpPr>
          <p:nvPr/>
        </p:nvCxnSpPr>
        <p:spPr>
          <a:xfrm>
            <a:off x="6378387"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6E5266-E028-1253-6D30-1C8D9663A0EF}"/>
              </a:ext>
            </a:extLst>
          </p:cNvPr>
          <p:cNvSpPr txBox="1"/>
          <p:nvPr/>
        </p:nvSpPr>
        <p:spPr>
          <a:xfrm>
            <a:off x="6378387"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36" name="Rectangle 35">
            <a:extLst>
              <a:ext uri="{FF2B5EF4-FFF2-40B4-BE49-F238E27FC236}">
                <a16:creationId xmlns:a16="http://schemas.microsoft.com/office/drawing/2014/main" id="{FF3F46C6-87CF-267F-610A-8E98929A2C95}"/>
              </a:ext>
            </a:extLst>
          </p:cNvPr>
          <p:cNvSpPr/>
          <p:nvPr/>
        </p:nvSpPr>
        <p:spPr>
          <a:xfrm>
            <a:off x="6549786" y="5704450"/>
            <a:ext cx="1944939" cy="448150"/>
          </a:xfrm>
          <a:prstGeom prst="rect">
            <a:avLst/>
          </a:prstGeom>
          <a:solidFill>
            <a:schemeClr val="bg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8" name="Straight Connector 37">
            <a:extLst>
              <a:ext uri="{FF2B5EF4-FFF2-40B4-BE49-F238E27FC236}">
                <a16:creationId xmlns:a16="http://schemas.microsoft.com/office/drawing/2014/main" id="{CB646BDC-B22C-8FA7-991D-53C9AEAD7F47}"/>
              </a:ext>
            </a:extLst>
          </p:cNvPr>
          <p:cNvCxnSpPr>
            <a:cxnSpLocks/>
          </p:cNvCxnSpPr>
          <p:nvPr/>
        </p:nvCxnSpPr>
        <p:spPr>
          <a:xfrm>
            <a:off x="9231315"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557325-A1E0-6D3A-4978-AB7832DF32EF}"/>
              </a:ext>
            </a:extLst>
          </p:cNvPr>
          <p:cNvSpPr txBox="1"/>
          <p:nvPr/>
        </p:nvSpPr>
        <p:spPr>
          <a:xfrm>
            <a:off x="9231315"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40" name="Rectangle 39">
            <a:extLst>
              <a:ext uri="{FF2B5EF4-FFF2-40B4-BE49-F238E27FC236}">
                <a16:creationId xmlns:a16="http://schemas.microsoft.com/office/drawing/2014/main" id="{7F2635AE-51C5-660C-4001-BC1C8C797684}"/>
              </a:ext>
            </a:extLst>
          </p:cNvPr>
          <p:cNvSpPr/>
          <p:nvPr/>
        </p:nvSpPr>
        <p:spPr>
          <a:xfrm>
            <a:off x="9402714" y="5704450"/>
            <a:ext cx="1944939" cy="448150"/>
          </a:xfrm>
          <a:prstGeom prst="rect">
            <a:avLst/>
          </a:prstGeom>
          <a:solidFill>
            <a:schemeClr val="bg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grpSp>
        <p:nvGrpSpPr>
          <p:cNvPr id="41" name="Group 40">
            <a:extLst>
              <a:ext uri="{FF2B5EF4-FFF2-40B4-BE49-F238E27FC236}">
                <a16:creationId xmlns:a16="http://schemas.microsoft.com/office/drawing/2014/main" id="{4B7CAE96-BFFF-9892-C8FA-D2CA4C36D48D}"/>
              </a:ext>
            </a:extLst>
          </p:cNvPr>
          <p:cNvGrpSpPr/>
          <p:nvPr/>
        </p:nvGrpSpPr>
        <p:grpSpPr>
          <a:xfrm>
            <a:off x="3525459" y="2703702"/>
            <a:ext cx="2288154" cy="221672"/>
            <a:chOff x="554736" y="2277124"/>
            <a:chExt cx="2288154" cy="221672"/>
          </a:xfrm>
        </p:grpSpPr>
        <p:sp>
          <p:nvSpPr>
            <p:cNvPr id="42" name="TextBox 41">
              <a:extLst>
                <a:ext uri="{FF2B5EF4-FFF2-40B4-BE49-F238E27FC236}">
                  <a16:creationId xmlns:a16="http://schemas.microsoft.com/office/drawing/2014/main" id="{AA657BBC-DECF-FBBB-9CCF-8577F83D9C1C}"/>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43" name="TextBox 42">
              <a:extLst>
                <a:ext uri="{FF2B5EF4-FFF2-40B4-BE49-F238E27FC236}">
                  <a16:creationId xmlns:a16="http://schemas.microsoft.com/office/drawing/2014/main" id="{0F73AF94-7CB4-1F97-6260-31B31F6B4FCC}"/>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44" name="Straight Arrow Connector 43">
              <a:extLst>
                <a:ext uri="{FF2B5EF4-FFF2-40B4-BE49-F238E27FC236}">
                  <a16:creationId xmlns:a16="http://schemas.microsoft.com/office/drawing/2014/main" id="{9CA390BC-F520-4C59-DB95-AD1D3F6AF450}"/>
                </a:ext>
              </a:extLst>
            </p:cNvPr>
            <p:cNvCxnSpPr>
              <a:cxnSpLocks/>
              <a:endCxn id="43"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C21C1C4-02C3-2F97-55D3-9AB9D1B54EE9}"/>
                </a:ext>
              </a:extLst>
            </p:cNvPr>
            <p:cNvSpPr/>
            <p:nvPr/>
          </p:nvSpPr>
          <p:spPr>
            <a:xfrm>
              <a:off x="1755969" y="2296520"/>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pSp>
      <p:grpSp>
        <p:nvGrpSpPr>
          <p:cNvPr id="46" name="Group 45">
            <a:extLst>
              <a:ext uri="{FF2B5EF4-FFF2-40B4-BE49-F238E27FC236}">
                <a16:creationId xmlns:a16="http://schemas.microsoft.com/office/drawing/2014/main" id="{FE3030F7-561C-EA91-4239-855D5F669AAE}"/>
              </a:ext>
            </a:extLst>
          </p:cNvPr>
          <p:cNvGrpSpPr/>
          <p:nvPr/>
        </p:nvGrpSpPr>
        <p:grpSpPr>
          <a:xfrm>
            <a:off x="6378387" y="2703702"/>
            <a:ext cx="2288154" cy="221672"/>
            <a:chOff x="554736" y="2277124"/>
            <a:chExt cx="2288154" cy="221672"/>
          </a:xfrm>
        </p:grpSpPr>
        <p:sp>
          <p:nvSpPr>
            <p:cNvPr id="47" name="TextBox 46">
              <a:extLst>
                <a:ext uri="{FF2B5EF4-FFF2-40B4-BE49-F238E27FC236}">
                  <a16:creationId xmlns:a16="http://schemas.microsoft.com/office/drawing/2014/main" id="{E733062B-ABB8-9D5D-DA46-CA84D529978B}"/>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48" name="TextBox 47">
              <a:extLst>
                <a:ext uri="{FF2B5EF4-FFF2-40B4-BE49-F238E27FC236}">
                  <a16:creationId xmlns:a16="http://schemas.microsoft.com/office/drawing/2014/main" id="{9520B207-FAF9-E1A0-5FD7-80781A07A10A}"/>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49" name="Straight Arrow Connector 48">
              <a:extLst>
                <a:ext uri="{FF2B5EF4-FFF2-40B4-BE49-F238E27FC236}">
                  <a16:creationId xmlns:a16="http://schemas.microsoft.com/office/drawing/2014/main" id="{284C1A8A-2202-CFCE-BC19-5C9464EAFE98}"/>
                </a:ext>
              </a:extLst>
            </p:cNvPr>
            <p:cNvCxnSpPr>
              <a:cxnSpLocks/>
              <a:endCxn id="48"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5992792-F21F-5F8A-E2CF-0FE68A3D8ADA}"/>
                </a:ext>
              </a:extLst>
            </p:cNvPr>
            <p:cNvSpPr/>
            <p:nvPr/>
          </p:nvSpPr>
          <p:spPr>
            <a:xfrm>
              <a:off x="1284917" y="2296520"/>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pSp>
      <p:grpSp>
        <p:nvGrpSpPr>
          <p:cNvPr id="51" name="Group 50">
            <a:extLst>
              <a:ext uri="{FF2B5EF4-FFF2-40B4-BE49-F238E27FC236}">
                <a16:creationId xmlns:a16="http://schemas.microsoft.com/office/drawing/2014/main" id="{56E5C8AC-D4D0-6246-0690-9E42425DF499}"/>
              </a:ext>
            </a:extLst>
          </p:cNvPr>
          <p:cNvGrpSpPr/>
          <p:nvPr/>
        </p:nvGrpSpPr>
        <p:grpSpPr>
          <a:xfrm>
            <a:off x="9231315" y="2703702"/>
            <a:ext cx="2288154" cy="221672"/>
            <a:chOff x="554736" y="2277124"/>
            <a:chExt cx="2288154" cy="221672"/>
          </a:xfrm>
        </p:grpSpPr>
        <p:sp>
          <p:nvSpPr>
            <p:cNvPr id="52" name="TextBox 51">
              <a:extLst>
                <a:ext uri="{FF2B5EF4-FFF2-40B4-BE49-F238E27FC236}">
                  <a16:creationId xmlns:a16="http://schemas.microsoft.com/office/drawing/2014/main" id="{2F914616-A58A-E7C6-B73B-15EF39C074EA}"/>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53" name="TextBox 52">
              <a:extLst>
                <a:ext uri="{FF2B5EF4-FFF2-40B4-BE49-F238E27FC236}">
                  <a16:creationId xmlns:a16="http://schemas.microsoft.com/office/drawing/2014/main" id="{FC0F78E9-B91A-F607-C5EA-0D655EF1B57D}"/>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54" name="Straight Arrow Connector 53">
              <a:extLst>
                <a:ext uri="{FF2B5EF4-FFF2-40B4-BE49-F238E27FC236}">
                  <a16:creationId xmlns:a16="http://schemas.microsoft.com/office/drawing/2014/main" id="{00645029-0961-49AD-AFE2-47ED36331F06}"/>
                </a:ext>
              </a:extLst>
            </p:cNvPr>
            <p:cNvCxnSpPr>
              <a:cxnSpLocks/>
              <a:endCxn id="53"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D4B174AC-BF0A-BE3E-3984-27A9943565FA}"/>
                </a:ext>
              </a:extLst>
            </p:cNvPr>
            <p:cNvSpPr/>
            <p:nvPr/>
          </p:nvSpPr>
          <p:spPr>
            <a:xfrm>
              <a:off x="1377280" y="2296520"/>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pSp>
      <p:sp>
        <p:nvSpPr>
          <p:cNvPr id="56" name="Footer Placeholder 2">
            <a:extLst>
              <a:ext uri="{FF2B5EF4-FFF2-40B4-BE49-F238E27FC236}">
                <a16:creationId xmlns:a16="http://schemas.microsoft.com/office/drawing/2014/main" id="{3FAED5F6-6AE0-3CFF-95DD-6FE40D2F037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96669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5C4F0-993B-2C4F-370E-1BBAC104A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B19BD-951C-5185-FF8F-6BDEC5B6CC6A}"/>
              </a:ext>
            </a:extLst>
          </p:cNvPr>
          <p:cNvSpPr>
            <a:spLocks noGrp="1"/>
          </p:cNvSpPr>
          <p:nvPr>
            <p:ph type="title"/>
          </p:nvPr>
        </p:nvSpPr>
        <p:spPr/>
        <p:txBody>
          <a:bodyPr/>
          <a:lstStyle/>
          <a:p>
            <a:r>
              <a:rPr lang="en-US" dirty="0"/>
              <a:t>We have evaluated three options for [insert problem]</a:t>
            </a:r>
          </a:p>
        </p:txBody>
      </p:sp>
      <p:sp>
        <p:nvSpPr>
          <p:cNvPr id="4" name="Text Placeholder 3">
            <a:extLst>
              <a:ext uri="{FF2B5EF4-FFF2-40B4-BE49-F238E27FC236}">
                <a16:creationId xmlns:a16="http://schemas.microsoft.com/office/drawing/2014/main" id="{3975ECB0-26C1-0162-B082-A7D950B3BD98}"/>
              </a:ext>
            </a:extLst>
          </p:cNvPr>
          <p:cNvSpPr>
            <a:spLocks noGrp="1"/>
          </p:cNvSpPr>
          <p:nvPr>
            <p:ph type="body" sz="quarter" idx="17"/>
          </p:nvPr>
        </p:nvSpPr>
        <p:spPr/>
        <p:txBody>
          <a:bodyPr/>
          <a:lstStyle/>
          <a:p>
            <a:endParaRPr lang="en-US"/>
          </a:p>
        </p:txBody>
      </p:sp>
      <p:sp>
        <p:nvSpPr>
          <p:cNvPr id="19" name="Rectangle 18">
            <a:extLst>
              <a:ext uri="{FF2B5EF4-FFF2-40B4-BE49-F238E27FC236}">
                <a16:creationId xmlns:a16="http://schemas.microsoft.com/office/drawing/2014/main" id="{BC986936-8EC6-163A-6F8C-47C8B9A4C9A4}"/>
              </a:ext>
            </a:extLst>
          </p:cNvPr>
          <p:cNvSpPr/>
          <p:nvPr/>
        </p:nvSpPr>
        <p:spPr>
          <a:xfrm>
            <a:off x="554736" y="2493175"/>
            <a:ext cx="1694330" cy="135692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Main approach</a:t>
            </a:r>
          </a:p>
        </p:txBody>
      </p:sp>
      <p:sp>
        <p:nvSpPr>
          <p:cNvPr id="20" name="Rectangle 19">
            <a:extLst>
              <a:ext uri="{FF2B5EF4-FFF2-40B4-BE49-F238E27FC236}">
                <a16:creationId xmlns:a16="http://schemas.microsoft.com/office/drawing/2014/main" id="{2306855B-7B3B-742A-4D5A-AC24F8543753}"/>
              </a:ext>
            </a:extLst>
          </p:cNvPr>
          <p:cNvSpPr/>
          <p:nvPr/>
        </p:nvSpPr>
        <p:spPr>
          <a:xfrm>
            <a:off x="554736" y="3938647"/>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relevant dimension e.g., cost]</a:t>
            </a:r>
          </a:p>
        </p:txBody>
      </p:sp>
      <p:sp>
        <p:nvSpPr>
          <p:cNvPr id="21" name="Rectangle 20">
            <a:extLst>
              <a:ext uri="{FF2B5EF4-FFF2-40B4-BE49-F238E27FC236}">
                <a16:creationId xmlns:a16="http://schemas.microsoft.com/office/drawing/2014/main" id="{E4FEEE4E-C60B-4428-AA1F-380C7AB5F185}"/>
              </a:ext>
            </a:extLst>
          </p:cNvPr>
          <p:cNvSpPr/>
          <p:nvPr/>
        </p:nvSpPr>
        <p:spPr>
          <a:xfrm>
            <a:off x="554736" y="4567192"/>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2" name="Rectangle 21">
            <a:extLst>
              <a:ext uri="{FF2B5EF4-FFF2-40B4-BE49-F238E27FC236}">
                <a16:creationId xmlns:a16="http://schemas.microsoft.com/office/drawing/2014/main" id="{1F6A8837-EF27-D4AC-8493-51562DDA4781}"/>
              </a:ext>
            </a:extLst>
          </p:cNvPr>
          <p:cNvSpPr/>
          <p:nvPr/>
        </p:nvSpPr>
        <p:spPr>
          <a:xfrm>
            <a:off x="554736" y="5195737"/>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3" name="Rectangle 22">
            <a:extLst>
              <a:ext uri="{FF2B5EF4-FFF2-40B4-BE49-F238E27FC236}">
                <a16:creationId xmlns:a16="http://schemas.microsoft.com/office/drawing/2014/main" id="{2A921D52-3415-256E-0BF3-B2E7CF2AE906}"/>
              </a:ext>
            </a:extLst>
          </p:cNvPr>
          <p:cNvSpPr/>
          <p:nvPr/>
        </p:nvSpPr>
        <p:spPr>
          <a:xfrm>
            <a:off x="554736" y="5824282"/>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4" name="Rectangle 23">
            <a:extLst>
              <a:ext uri="{FF2B5EF4-FFF2-40B4-BE49-F238E27FC236}">
                <a16:creationId xmlns:a16="http://schemas.microsoft.com/office/drawing/2014/main" id="{66A0DC60-B1AD-74CC-4CC9-B6E9B0D00293}"/>
              </a:ext>
            </a:extLst>
          </p:cNvPr>
          <p:cNvSpPr/>
          <p:nvPr/>
        </p:nvSpPr>
        <p:spPr>
          <a:xfrm>
            <a:off x="2576277" y="2479729"/>
            <a:ext cx="2883228" cy="1356927"/>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A]</a:t>
            </a:r>
          </a:p>
        </p:txBody>
      </p:sp>
      <p:sp>
        <p:nvSpPr>
          <p:cNvPr id="25" name="Rectangle 24">
            <a:extLst>
              <a:ext uri="{FF2B5EF4-FFF2-40B4-BE49-F238E27FC236}">
                <a16:creationId xmlns:a16="http://schemas.microsoft.com/office/drawing/2014/main" id="{9C4D1956-418F-AA97-C13E-495B7A436818}"/>
              </a:ext>
            </a:extLst>
          </p:cNvPr>
          <p:cNvSpPr/>
          <p:nvPr/>
        </p:nvSpPr>
        <p:spPr>
          <a:xfrm>
            <a:off x="2576277" y="392520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6" name="Rectangle 25">
            <a:extLst>
              <a:ext uri="{FF2B5EF4-FFF2-40B4-BE49-F238E27FC236}">
                <a16:creationId xmlns:a16="http://schemas.microsoft.com/office/drawing/2014/main" id="{671033DC-E98E-FFE2-74C8-612B136D80A8}"/>
              </a:ext>
            </a:extLst>
          </p:cNvPr>
          <p:cNvSpPr/>
          <p:nvPr/>
        </p:nvSpPr>
        <p:spPr>
          <a:xfrm>
            <a:off x="2576277" y="455374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7" name="Rectangle 26">
            <a:extLst>
              <a:ext uri="{FF2B5EF4-FFF2-40B4-BE49-F238E27FC236}">
                <a16:creationId xmlns:a16="http://schemas.microsoft.com/office/drawing/2014/main" id="{00B1C442-5E31-2978-74AD-D5294F8DCDE5}"/>
              </a:ext>
            </a:extLst>
          </p:cNvPr>
          <p:cNvSpPr/>
          <p:nvPr/>
        </p:nvSpPr>
        <p:spPr>
          <a:xfrm>
            <a:off x="2576277" y="518229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8" name="Rectangle 27">
            <a:extLst>
              <a:ext uri="{FF2B5EF4-FFF2-40B4-BE49-F238E27FC236}">
                <a16:creationId xmlns:a16="http://schemas.microsoft.com/office/drawing/2014/main" id="{F0D509AC-C0A6-65DF-8806-6C4AE659F337}"/>
              </a:ext>
            </a:extLst>
          </p:cNvPr>
          <p:cNvSpPr/>
          <p:nvPr/>
        </p:nvSpPr>
        <p:spPr>
          <a:xfrm>
            <a:off x="2576277" y="581083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9" name="Rectangle 28">
            <a:extLst>
              <a:ext uri="{FF2B5EF4-FFF2-40B4-BE49-F238E27FC236}">
                <a16:creationId xmlns:a16="http://schemas.microsoft.com/office/drawing/2014/main" id="{E1F5B2C7-5AAA-659F-5EB9-5B0E7727EB62}"/>
              </a:ext>
            </a:extLst>
          </p:cNvPr>
          <p:cNvSpPr/>
          <p:nvPr/>
        </p:nvSpPr>
        <p:spPr>
          <a:xfrm>
            <a:off x="5665157" y="2479729"/>
            <a:ext cx="2883228" cy="1356927"/>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B]</a:t>
            </a:r>
          </a:p>
        </p:txBody>
      </p:sp>
      <p:sp>
        <p:nvSpPr>
          <p:cNvPr id="30" name="Rectangle 29">
            <a:extLst>
              <a:ext uri="{FF2B5EF4-FFF2-40B4-BE49-F238E27FC236}">
                <a16:creationId xmlns:a16="http://schemas.microsoft.com/office/drawing/2014/main" id="{25876412-0173-E70F-3EC0-301E2A161573}"/>
              </a:ext>
            </a:extLst>
          </p:cNvPr>
          <p:cNvSpPr/>
          <p:nvPr/>
        </p:nvSpPr>
        <p:spPr>
          <a:xfrm>
            <a:off x="5665157" y="392520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1" name="Rectangle 30">
            <a:extLst>
              <a:ext uri="{FF2B5EF4-FFF2-40B4-BE49-F238E27FC236}">
                <a16:creationId xmlns:a16="http://schemas.microsoft.com/office/drawing/2014/main" id="{2C7793C3-9C7E-B88E-51C9-27E825DD8B48}"/>
              </a:ext>
            </a:extLst>
          </p:cNvPr>
          <p:cNvSpPr/>
          <p:nvPr/>
        </p:nvSpPr>
        <p:spPr>
          <a:xfrm>
            <a:off x="5665157" y="455374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2" name="Rectangle 31">
            <a:extLst>
              <a:ext uri="{FF2B5EF4-FFF2-40B4-BE49-F238E27FC236}">
                <a16:creationId xmlns:a16="http://schemas.microsoft.com/office/drawing/2014/main" id="{0F93A7E2-0FE0-4B54-5B06-FD028F0995E8}"/>
              </a:ext>
            </a:extLst>
          </p:cNvPr>
          <p:cNvSpPr/>
          <p:nvPr/>
        </p:nvSpPr>
        <p:spPr>
          <a:xfrm>
            <a:off x="5665157" y="518229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3" name="Rectangle 32">
            <a:extLst>
              <a:ext uri="{FF2B5EF4-FFF2-40B4-BE49-F238E27FC236}">
                <a16:creationId xmlns:a16="http://schemas.microsoft.com/office/drawing/2014/main" id="{DED0A046-C436-AFE8-A488-22FB541C7EE7}"/>
              </a:ext>
            </a:extLst>
          </p:cNvPr>
          <p:cNvSpPr/>
          <p:nvPr/>
        </p:nvSpPr>
        <p:spPr>
          <a:xfrm>
            <a:off x="5665157" y="581083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4" name="Rectangle 33">
            <a:extLst>
              <a:ext uri="{FF2B5EF4-FFF2-40B4-BE49-F238E27FC236}">
                <a16:creationId xmlns:a16="http://schemas.microsoft.com/office/drawing/2014/main" id="{267DF533-EDD3-1AB3-8434-7CFB824FF57C}"/>
              </a:ext>
            </a:extLst>
          </p:cNvPr>
          <p:cNvSpPr/>
          <p:nvPr/>
        </p:nvSpPr>
        <p:spPr>
          <a:xfrm>
            <a:off x="8754036" y="2479729"/>
            <a:ext cx="2883228" cy="1356927"/>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C]</a:t>
            </a:r>
          </a:p>
        </p:txBody>
      </p:sp>
      <p:sp>
        <p:nvSpPr>
          <p:cNvPr id="35" name="Rectangle 34">
            <a:extLst>
              <a:ext uri="{FF2B5EF4-FFF2-40B4-BE49-F238E27FC236}">
                <a16:creationId xmlns:a16="http://schemas.microsoft.com/office/drawing/2014/main" id="{54159643-F0EE-73A8-DDA8-AE9436A82241}"/>
              </a:ext>
            </a:extLst>
          </p:cNvPr>
          <p:cNvSpPr/>
          <p:nvPr/>
        </p:nvSpPr>
        <p:spPr>
          <a:xfrm>
            <a:off x="8754036" y="392520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6" name="Rectangle 35">
            <a:extLst>
              <a:ext uri="{FF2B5EF4-FFF2-40B4-BE49-F238E27FC236}">
                <a16:creationId xmlns:a16="http://schemas.microsoft.com/office/drawing/2014/main" id="{F2BE209F-5131-93A9-5E5D-C30D228FE7B8}"/>
              </a:ext>
            </a:extLst>
          </p:cNvPr>
          <p:cNvSpPr/>
          <p:nvPr/>
        </p:nvSpPr>
        <p:spPr>
          <a:xfrm>
            <a:off x="8754036" y="455374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7" name="Rectangle 36">
            <a:extLst>
              <a:ext uri="{FF2B5EF4-FFF2-40B4-BE49-F238E27FC236}">
                <a16:creationId xmlns:a16="http://schemas.microsoft.com/office/drawing/2014/main" id="{7B79F548-96E2-FC6E-0B5A-B4C3DDDE9CC3}"/>
              </a:ext>
            </a:extLst>
          </p:cNvPr>
          <p:cNvSpPr/>
          <p:nvPr/>
        </p:nvSpPr>
        <p:spPr>
          <a:xfrm>
            <a:off x="8754036" y="518229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8" name="Rectangle 37">
            <a:extLst>
              <a:ext uri="{FF2B5EF4-FFF2-40B4-BE49-F238E27FC236}">
                <a16:creationId xmlns:a16="http://schemas.microsoft.com/office/drawing/2014/main" id="{395A9BAB-BD1E-26FC-79FD-5CE0CF00C097}"/>
              </a:ext>
            </a:extLst>
          </p:cNvPr>
          <p:cNvSpPr/>
          <p:nvPr/>
        </p:nvSpPr>
        <p:spPr>
          <a:xfrm>
            <a:off x="8754036" y="581083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cxnSp>
        <p:nvCxnSpPr>
          <p:cNvPr id="40" name="Straight Connector 39">
            <a:extLst>
              <a:ext uri="{FF2B5EF4-FFF2-40B4-BE49-F238E27FC236}">
                <a16:creationId xmlns:a16="http://schemas.microsoft.com/office/drawing/2014/main" id="{140A57CC-808F-1F47-5EDF-BC6F6DE29820}"/>
              </a:ext>
            </a:extLst>
          </p:cNvPr>
          <p:cNvCxnSpPr>
            <a:cxnSpLocks/>
          </p:cNvCxnSpPr>
          <p:nvPr/>
        </p:nvCxnSpPr>
        <p:spPr>
          <a:xfrm>
            <a:off x="2576277"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BC8083-E98B-B87F-A360-7227F7EB9060}"/>
              </a:ext>
            </a:extLst>
          </p:cNvPr>
          <p:cNvCxnSpPr>
            <a:cxnSpLocks/>
          </p:cNvCxnSpPr>
          <p:nvPr/>
        </p:nvCxnSpPr>
        <p:spPr>
          <a:xfrm>
            <a:off x="5665157"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E2CD7A9-D9F6-7EFE-4C65-30E224458095}"/>
              </a:ext>
            </a:extLst>
          </p:cNvPr>
          <p:cNvCxnSpPr>
            <a:cxnSpLocks/>
          </p:cNvCxnSpPr>
          <p:nvPr/>
        </p:nvCxnSpPr>
        <p:spPr>
          <a:xfrm>
            <a:off x="8754036"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6EA1E61-4559-8EA3-345F-53F10CC479D8}"/>
              </a:ext>
            </a:extLst>
          </p:cNvPr>
          <p:cNvSpPr txBox="1"/>
          <p:nvPr/>
        </p:nvSpPr>
        <p:spPr>
          <a:xfrm>
            <a:off x="286642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44" name="TextBox 43">
            <a:extLst>
              <a:ext uri="{FF2B5EF4-FFF2-40B4-BE49-F238E27FC236}">
                <a16:creationId xmlns:a16="http://schemas.microsoft.com/office/drawing/2014/main" id="{B2DDFD23-1B68-98A7-A811-DF1F09A229FC}"/>
              </a:ext>
            </a:extLst>
          </p:cNvPr>
          <p:cNvSpPr txBox="1"/>
          <p:nvPr/>
        </p:nvSpPr>
        <p:spPr>
          <a:xfrm>
            <a:off x="595530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45" name="TextBox 44">
            <a:extLst>
              <a:ext uri="{FF2B5EF4-FFF2-40B4-BE49-F238E27FC236}">
                <a16:creationId xmlns:a16="http://schemas.microsoft.com/office/drawing/2014/main" id="{8A21B90C-E4DE-2A44-7900-D4C939F15EC2}"/>
              </a:ext>
            </a:extLst>
          </p:cNvPr>
          <p:cNvSpPr txBox="1"/>
          <p:nvPr/>
        </p:nvSpPr>
        <p:spPr>
          <a:xfrm>
            <a:off x="904418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46" name="Oval 45">
            <a:extLst>
              <a:ext uri="{FF2B5EF4-FFF2-40B4-BE49-F238E27FC236}">
                <a16:creationId xmlns:a16="http://schemas.microsoft.com/office/drawing/2014/main" id="{5194FFB5-4ADC-6AF5-4E4B-04B49A391C95}"/>
              </a:ext>
            </a:extLst>
          </p:cNvPr>
          <p:cNvSpPr/>
          <p:nvPr/>
        </p:nvSpPr>
        <p:spPr>
          <a:xfrm>
            <a:off x="383789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47" name="Oval 46">
            <a:extLst>
              <a:ext uri="{FF2B5EF4-FFF2-40B4-BE49-F238E27FC236}">
                <a16:creationId xmlns:a16="http://schemas.microsoft.com/office/drawing/2014/main" id="{8BDA8A2B-21F6-47B0-659D-1135CF30B913}"/>
              </a:ext>
            </a:extLst>
          </p:cNvPr>
          <p:cNvSpPr/>
          <p:nvPr/>
        </p:nvSpPr>
        <p:spPr>
          <a:xfrm>
            <a:off x="692677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48" name="Oval 47">
            <a:extLst>
              <a:ext uri="{FF2B5EF4-FFF2-40B4-BE49-F238E27FC236}">
                <a16:creationId xmlns:a16="http://schemas.microsoft.com/office/drawing/2014/main" id="{420D7A9B-518E-C50A-1782-2864762464D5}"/>
              </a:ext>
            </a:extLst>
          </p:cNvPr>
          <p:cNvSpPr/>
          <p:nvPr/>
        </p:nvSpPr>
        <p:spPr>
          <a:xfrm>
            <a:off x="1001565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3" name="Google Shape;507;p14">
            <a:extLst>
              <a:ext uri="{FF2B5EF4-FFF2-40B4-BE49-F238E27FC236}">
                <a16:creationId xmlns:a16="http://schemas.microsoft.com/office/drawing/2014/main" id="{7504D332-60BE-D354-3B4F-72DC4FD2410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79555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4A91E24-1881-672D-C870-145A701AF90A}"/>
              </a:ext>
            </a:extLst>
          </p:cNvPr>
          <p:cNvSpPr/>
          <p:nvPr/>
        </p:nvSpPr>
        <p:spPr>
          <a:xfrm>
            <a:off x="4824919" y="2898124"/>
            <a:ext cx="6395856"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accent2"/>
                </a:solidFill>
              </a:rPr>
              <a:t>Get inspiration</a:t>
            </a:r>
          </a:p>
        </p:txBody>
      </p:sp>
      <p:sp>
        <p:nvSpPr>
          <p:cNvPr id="9" name="Rectangle 8">
            <a:extLst>
              <a:ext uri="{FF2B5EF4-FFF2-40B4-BE49-F238E27FC236}">
                <a16:creationId xmlns:a16="http://schemas.microsoft.com/office/drawing/2014/main" id="{13E7C6C0-AC21-1B14-EE88-0772B47771F8}"/>
              </a:ext>
            </a:extLst>
          </p:cNvPr>
          <p:cNvSpPr/>
          <p:nvPr/>
        </p:nvSpPr>
        <p:spPr>
          <a:xfrm>
            <a:off x="4813427" y="3476123"/>
            <a:ext cx="6395856"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sz="1400" b="1">
                <a:solidFill>
                  <a:schemeClr val="bg1">
                    <a:lumMod val="65000"/>
                  </a:schemeClr>
                </a:solidFill>
              </a:rPr>
              <a:t>Use if needed</a:t>
            </a:r>
          </a:p>
        </p:txBody>
      </p:sp>
      <p:sp>
        <p:nvSpPr>
          <p:cNvPr id="10" name="Rectangle 9">
            <a:extLst>
              <a:ext uri="{FF2B5EF4-FFF2-40B4-BE49-F238E27FC236}">
                <a16:creationId xmlns:a16="http://schemas.microsoft.com/office/drawing/2014/main" id="{33C64374-E838-A91C-4DCD-0E185F7697E2}"/>
              </a:ext>
            </a:extLst>
          </p:cNvPr>
          <p:cNvSpPr/>
          <p:nvPr/>
        </p:nvSpPr>
        <p:spPr>
          <a:xfrm>
            <a:off x="4824919" y="2320125"/>
            <a:ext cx="6395856"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a:solidFill>
                  <a:schemeClr val="accent2"/>
                </a:solidFill>
              </a:rPr>
              <a:t>Pick-and-choose</a:t>
            </a:r>
          </a:p>
        </p:txBody>
      </p:sp>
      <p:sp>
        <p:nvSpPr>
          <p:cNvPr id="11" name="Rectangle 10">
            <a:extLst>
              <a:ext uri="{FF2B5EF4-FFF2-40B4-BE49-F238E27FC236}">
                <a16:creationId xmlns:a16="http://schemas.microsoft.com/office/drawing/2014/main" id="{D83BC33E-0A2D-9654-4A24-1BA677B0366C}"/>
              </a:ext>
            </a:extLst>
          </p:cNvPr>
          <p:cNvSpPr/>
          <p:nvPr/>
        </p:nvSpPr>
        <p:spPr>
          <a:xfrm>
            <a:off x="4824919" y="1742126"/>
            <a:ext cx="6395856" cy="4572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sz="1400" b="1">
                <a:solidFill>
                  <a:schemeClr val="accent6"/>
                </a:solidFill>
              </a:rPr>
              <a:t>Start here</a:t>
            </a:r>
          </a:p>
        </p:txBody>
      </p:sp>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a:t>How we recommend using the template (II/III)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a:t>Template overview</a:t>
            </a:r>
          </a:p>
        </p:txBody>
      </p:sp>
      <p:sp>
        <p:nvSpPr>
          <p:cNvPr id="7" name="TextBox 6">
            <a:extLst>
              <a:ext uri="{FF2B5EF4-FFF2-40B4-BE49-F238E27FC236}">
                <a16:creationId xmlns:a16="http://schemas.microsoft.com/office/drawing/2014/main" id="{0D0A7881-C45E-9156-93AA-2C0A2161E6C7}"/>
              </a:ext>
            </a:extLst>
          </p:cNvPr>
          <p:cNvSpPr txBox="1"/>
          <p:nvPr/>
        </p:nvSpPr>
        <p:spPr>
          <a:xfrm>
            <a:off x="467806" y="1661489"/>
            <a:ext cx="3676177" cy="3323987"/>
          </a:xfrm>
          <a:prstGeom prst="rect">
            <a:avLst/>
          </a:prstGeom>
          <a:noFill/>
        </p:spPr>
        <p:txBody>
          <a:bodyPr wrap="square" rtlCol="0">
            <a:spAutoFit/>
          </a:bodyPr>
          <a:lstStyle/>
          <a:p>
            <a:r>
              <a:rPr lang="en-US" sz="1400" dirty="0"/>
              <a:t>We recommend </a:t>
            </a:r>
            <a:r>
              <a:rPr lang="en-US" sz="1400" b="1" dirty="0"/>
              <a:t>starting with the best practice guide </a:t>
            </a:r>
            <a:r>
              <a:rPr lang="en-US" sz="1400" dirty="0"/>
              <a:t>to understand the basics of how to construct a business case.</a:t>
            </a:r>
          </a:p>
          <a:p>
            <a:endParaRPr lang="en-US" sz="1400" b="1" dirty="0"/>
          </a:p>
          <a:p>
            <a:r>
              <a:rPr lang="en-US" sz="1400" dirty="0"/>
              <a:t>Then you can </a:t>
            </a:r>
            <a:r>
              <a:rPr lang="en-US" sz="1400" b="1" dirty="0"/>
              <a:t>flip through the examples </a:t>
            </a:r>
            <a:r>
              <a:rPr lang="en-US" sz="1400" dirty="0"/>
              <a:t>to get inspired and see the framework and storyline in practice.</a:t>
            </a:r>
          </a:p>
          <a:p>
            <a:endParaRPr lang="en-US" sz="1400" dirty="0"/>
          </a:p>
          <a:p>
            <a:r>
              <a:rPr lang="en-US" sz="1400" dirty="0"/>
              <a:t>Then you can </a:t>
            </a:r>
            <a:r>
              <a:rPr lang="en-US" sz="1400" b="1" dirty="0"/>
              <a:t>pick-and-choose the template slides </a:t>
            </a:r>
            <a:r>
              <a:rPr lang="en-US" sz="1400" dirty="0"/>
              <a:t>that fit your needs.</a:t>
            </a:r>
          </a:p>
          <a:p>
            <a:endParaRPr lang="en-US" sz="1400" dirty="0"/>
          </a:p>
          <a:p>
            <a:r>
              <a:rPr lang="en-US" sz="1400" dirty="0"/>
              <a:t>Finally, you can </a:t>
            </a:r>
            <a:r>
              <a:rPr lang="en-US" sz="1400" b="1" dirty="0"/>
              <a:t>run through the frameworks and tips</a:t>
            </a:r>
            <a:r>
              <a:rPr lang="en-US" sz="1400" dirty="0"/>
              <a:t>, if you want to double-check your presentation or need some ideas.</a:t>
            </a:r>
          </a:p>
        </p:txBody>
      </p:sp>
      <p:sp>
        <p:nvSpPr>
          <p:cNvPr id="8" name="TextBox 7">
            <a:extLst>
              <a:ext uri="{FF2B5EF4-FFF2-40B4-BE49-F238E27FC236}">
                <a16:creationId xmlns:a16="http://schemas.microsoft.com/office/drawing/2014/main" id="{5150991F-03AF-8204-9E7E-7CD06B2FB8F7}"/>
              </a:ext>
            </a:extLst>
          </p:cNvPr>
          <p:cNvSpPr txBox="1"/>
          <p:nvPr/>
        </p:nvSpPr>
        <p:spPr>
          <a:xfrm>
            <a:off x="467806" y="5924600"/>
            <a:ext cx="5628194" cy="461665"/>
          </a:xfrm>
          <a:prstGeom prst="rect">
            <a:avLst/>
          </a:prstGeom>
          <a:noFill/>
        </p:spPr>
        <p:txBody>
          <a:bodyPr wrap="square">
            <a:spAutoFit/>
          </a:bodyPr>
          <a:lstStyle/>
          <a:p>
            <a:r>
              <a:rPr lang="en-US" sz="1200">
                <a:solidFill>
                  <a:schemeClr val="bg1">
                    <a:lumMod val="65000"/>
                  </a:schemeClr>
                </a:solidFill>
              </a:rPr>
              <a:t>Note: Examples have been sanitized and some numbers have been altered. There may therefore be slight discrepancies between slides</a:t>
            </a:r>
          </a:p>
        </p:txBody>
      </p:sp>
      <p:sp>
        <p:nvSpPr>
          <p:cNvPr id="2" name="Google Shape;194;p2">
            <a:extLst>
              <a:ext uri="{FF2B5EF4-FFF2-40B4-BE49-F238E27FC236}">
                <a16:creationId xmlns:a16="http://schemas.microsoft.com/office/drawing/2014/main" id="{5CC4D009-C393-4126-2D03-5732ACC40D8B}"/>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Best-practice guide</a:t>
            </a:r>
          </a:p>
          <a:p>
            <a:pPr marL="342900" indent="-342900">
              <a:lnSpc>
                <a:spcPct val="200000"/>
              </a:lnSpc>
              <a:spcBef>
                <a:spcPts val="0"/>
              </a:spcBef>
              <a:spcAft>
                <a:spcPts val="1200"/>
              </a:spcAft>
              <a:buClr>
                <a:schemeClr val="accent1"/>
              </a:buClr>
              <a:buSzPts val="1500"/>
              <a:buFont typeface="Arial"/>
              <a:buAutoNum type="arabicPeriod"/>
            </a:pPr>
            <a:r>
              <a:rPr lang="en-US" sz="1400" b="1" dirty="0">
                <a:solidFill>
                  <a:schemeClr val="tx1"/>
                </a:solidFill>
              </a:rPr>
              <a:t>Business case template</a:t>
            </a:r>
          </a:p>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Real-life case examples</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a:t>
            </a:r>
          </a:p>
        </p:txBody>
      </p:sp>
      <p:sp>
        <p:nvSpPr>
          <p:cNvPr id="3" name="Google Shape;195;p2">
            <a:extLst>
              <a:ext uri="{FF2B5EF4-FFF2-40B4-BE49-F238E27FC236}">
                <a16:creationId xmlns:a16="http://schemas.microsoft.com/office/drawing/2014/main" id="{2F552583-2C39-368C-813D-ACEE225349B6}"/>
              </a:ext>
            </a:extLst>
          </p:cNvPr>
          <p:cNvSpPr/>
          <p:nvPr/>
        </p:nvSpPr>
        <p:spPr>
          <a:xfrm>
            <a:off x="4991582" y="1807073"/>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err="1">
                <a:solidFill>
                  <a:schemeClr val="bg1"/>
                </a:solidFill>
                <a:latin typeface="Arial"/>
                <a:ea typeface="Arial"/>
                <a:cs typeface="Arial"/>
                <a:sym typeface="Arial"/>
              </a:rPr>
              <a:t>i</a:t>
            </a:r>
            <a:endParaRPr>
              <a:solidFill>
                <a:schemeClr val="bg1"/>
              </a:solidFill>
            </a:endParaRPr>
          </a:p>
        </p:txBody>
      </p:sp>
      <p:sp>
        <p:nvSpPr>
          <p:cNvPr id="5" name="Google Shape;196;p2">
            <a:extLst>
              <a:ext uri="{FF2B5EF4-FFF2-40B4-BE49-F238E27FC236}">
                <a16:creationId xmlns:a16="http://schemas.microsoft.com/office/drawing/2014/main" id="{2E736B85-6BF3-509C-6C12-08C3FACEF57A}"/>
              </a:ext>
            </a:extLst>
          </p:cNvPr>
          <p:cNvSpPr/>
          <p:nvPr/>
        </p:nvSpPr>
        <p:spPr>
          <a:xfrm>
            <a:off x="4991582" y="2378454"/>
            <a:ext cx="324000" cy="324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a:t>
            </a:r>
            <a:endParaRPr dirty="0">
              <a:solidFill>
                <a:schemeClr val="bg1"/>
              </a:solidFill>
            </a:endParaRPr>
          </a:p>
        </p:txBody>
      </p:sp>
      <p:sp>
        <p:nvSpPr>
          <p:cNvPr id="12" name="Google Shape;197;p2">
            <a:extLst>
              <a:ext uri="{FF2B5EF4-FFF2-40B4-BE49-F238E27FC236}">
                <a16:creationId xmlns:a16="http://schemas.microsoft.com/office/drawing/2014/main" id="{5F0B0226-7895-88B7-90C8-90BB0C8579B5}"/>
              </a:ext>
            </a:extLst>
          </p:cNvPr>
          <p:cNvSpPr/>
          <p:nvPr/>
        </p:nvSpPr>
        <p:spPr>
          <a:xfrm>
            <a:off x="4991582" y="294983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iii</a:t>
            </a:r>
            <a:endParaRPr>
              <a:solidFill>
                <a:schemeClr val="bg1"/>
              </a:solidFill>
            </a:endParaRPr>
          </a:p>
        </p:txBody>
      </p:sp>
      <p:sp>
        <p:nvSpPr>
          <p:cNvPr id="20" name="Google Shape;197;p2">
            <a:extLst>
              <a:ext uri="{FF2B5EF4-FFF2-40B4-BE49-F238E27FC236}">
                <a16:creationId xmlns:a16="http://schemas.microsoft.com/office/drawing/2014/main" id="{C8E7916E-C87A-7069-2ACA-D49A2D45C2CE}"/>
              </a:ext>
            </a:extLst>
          </p:cNvPr>
          <p:cNvSpPr/>
          <p:nvPr/>
        </p:nvSpPr>
        <p:spPr>
          <a:xfrm>
            <a:off x="4991582" y="353666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iv</a:t>
            </a:r>
            <a:endParaRPr>
              <a:solidFill>
                <a:schemeClr val="bg1"/>
              </a:solidFill>
            </a:endParaRPr>
          </a:p>
        </p:txBody>
      </p:sp>
    </p:spTree>
    <p:extLst>
      <p:ext uri="{BB962C8B-B14F-4D97-AF65-F5344CB8AC3E}">
        <p14:creationId xmlns:p14="http://schemas.microsoft.com/office/powerpoint/2010/main" val="2871701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a:extLst>
              <a:ext uri="{FF2B5EF4-FFF2-40B4-BE49-F238E27FC236}">
                <a16:creationId xmlns:a16="http://schemas.microsoft.com/office/drawing/2014/main" id="{2F531344-E5AB-8C50-CF53-7CCA8A95FC3C}"/>
              </a:ext>
            </a:extLst>
          </p:cNvPr>
          <p:cNvSpPr>
            <a:spLocks noGrp="1"/>
          </p:cNvSpPr>
          <p:nvPr>
            <p:ph type="title"/>
          </p:nvPr>
        </p:nvSpPr>
        <p:spPr/>
        <p:txBody>
          <a:bodyPr/>
          <a:lstStyle/>
          <a:p>
            <a:r>
              <a:rPr lang="en-US" dirty="0"/>
              <a:t>We have evaluated three options for [insert problem]</a:t>
            </a:r>
          </a:p>
        </p:txBody>
      </p:sp>
      <p:sp>
        <p:nvSpPr>
          <p:cNvPr id="76" name="Text Placeholder 75">
            <a:extLst>
              <a:ext uri="{FF2B5EF4-FFF2-40B4-BE49-F238E27FC236}">
                <a16:creationId xmlns:a16="http://schemas.microsoft.com/office/drawing/2014/main" id="{5DB5FC1B-3843-C36E-CA36-11797E254EDB}"/>
              </a:ext>
            </a:extLst>
          </p:cNvPr>
          <p:cNvSpPr>
            <a:spLocks noGrp="1"/>
          </p:cNvSpPr>
          <p:nvPr>
            <p:ph type="body" sz="quarter" idx="17"/>
          </p:nvPr>
        </p:nvSpPr>
        <p:spPr/>
        <p:txBody>
          <a:bodyPr/>
          <a:lstStyle/>
          <a:p>
            <a:endParaRPr lang="en-US"/>
          </a:p>
        </p:txBody>
      </p:sp>
      <p:sp>
        <p:nvSpPr>
          <p:cNvPr id="109" name="object 8">
            <a:extLst>
              <a:ext uri="{FF2B5EF4-FFF2-40B4-BE49-F238E27FC236}">
                <a16:creationId xmlns:a16="http://schemas.microsoft.com/office/drawing/2014/main" id="{BF8C1E96-5A7F-2625-269A-226046B1B6E1}"/>
              </a:ext>
            </a:extLst>
          </p:cNvPr>
          <p:cNvSpPr txBox="1"/>
          <p:nvPr/>
        </p:nvSpPr>
        <p:spPr>
          <a:xfrm>
            <a:off x="2706967" y="251606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b="1" dirty="0">
                <a:latin typeface="Arial"/>
                <a:cs typeface="Arial"/>
              </a:rPr>
              <a:t>[Insert brief description of option A]</a:t>
            </a:r>
          </a:p>
        </p:txBody>
      </p:sp>
      <p:sp>
        <p:nvSpPr>
          <p:cNvPr id="110" name="object 9">
            <a:extLst>
              <a:ext uri="{FF2B5EF4-FFF2-40B4-BE49-F238E27FC236}">
                <a16:creationId xmlns:a16="http://schemas.microsoft.com/office/drawing/2014/main" id="{91E5AE70-EB97-D788-8C44-7AA3561F08CE}"/>
              </a:ext>
            </a:extLst>
          </p:cNvPr>
          <p:cNvSpPr txBox="1"/>
          <p:nvPr/>
        </p:nvSpPr>
        <p:spPr>
          <a:xfrm>
            <a:off x="2706967" y="3142616"/>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will work in this dimension/area]</a:t>
            </a:r>
          </a:p>
        </p:txBody>
      </p:sp>
      <p:sp>
        <p:nvSpPr>
          <p:cNvPr id="111" name="object 10">
            <a:extLst>
              <a:ext uri="{FF2B5EF4-FFF2-40B4-BE49-F238E27FC236}">
                <a16:creationId xmlns:a16="http://schemas.microsoft.com/office/drawing/2014/main" id="{01FAB97F-22A4-6D72-43E7-23DD959C31AE}"/>
              </a:ext>
            </a:extLst>
          </p:cNvPr>
          <p:cNvSpPr txBox="1"/>
          <p:nvPr/>
        </p:nvSpPr>
        <p:spPr>
          <a:xfrm>
            <a:off x="2706967" y="502228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will work in this dimension/area]</a:t>
            </a:r>
          </a:p>
        </p:txBody>
      </p:sp>
      <p:sp>
        <p:nvSpPr>
          <p:cNvPr id="112" name="object 11">
            <a:extLst>
              <a:ext uri="{FF2B5EF4-FFF2-40B4-BE49-F238E27FC236}">
                <a16:creationId xmlns:a16="http://schemas.microsoft.com/office/drawing/2014/main" id="{DFD11024-76DC-1D7A-81EC-E10AF06B9DFE}"/>
              </a:ext>
            </a:extLst>
          </p:cNvPr>
          <p:cNvSpPr txBox="1"/>
          <p:nvPr/>
        </p:nvSpPr>
        <p:spPr>
          <a:xfrm>
            <a:off x="2706967" y="5648834"/>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will work in this dimension/area]</a:t>
            </a:r>
          </a:p>
        </p:txBody>
      </p:sp>
      <p:sp>
        <p:nvSpPr>
          <p:cNvPr id="113" name="object 17">
            <a:extLst>
              <a:ext uri="{FF2B5EF4-FFF2-40B4-BE49-F238E27FC236}">
                <a16:creationId xmlns:a16="http://schemas.microsoft.com/office/drawing/2014/main" id="{16E951FA-E581-5AFB-F889-33F7A14239B6}"/>
              </a:ext>
            </a:extLst>
          </p:cNvPr>
          <p:cNvSpPr txBox="1"/>
          <p:nvPr/>
        </p:nvSpPr>
        <p:spPr>
          <a:xfrm>
            <a:off x="5886078" y="251606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b="1" dirty="0">
                <a:latin typeface="Arial"/>
                <a:cs typeface="Arial"/>
              </a:rPr>
              <a:t>[Insert brief description of option B]</a:t>
            </a:r>
          </a:p>
        </p:txBody>
      </p:sp>
      <p:sp>
        <p:nvSpPr>
          <p:cNvPr id="114" name="object 18">
            <a:extLst>
              <a:ext uri="{FF2B5EF4-FFF2-40B4-BE49-F238E27FC236}">
                <a16:creationId xmlns:a16="http://schemas.microsoft.com/office/drawing/2014/main" id="{47A4D722-ACA4-D91C-5A6C-39311472892C}"/>
              </a:ext>
            </a:extLst>
          </p:cNvPr>
          <p:cNvSpPr txBox="1"/>
          <p:nvPr/>
        </p:nvSpPr>
        <p:spPr>
          <a:xfrm>
            <a:off x="5886078" y="502228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will work in this dimension/area]</a:t>
            </a:r>
          </a:p>
        </p:txBody>
      </p:sp>
      <p:sp>
        <p:nvSpPr>
          <p:cNvPr id="115" name="object 19">
            <a:extLst>
              <a:ext uri="{FF2B5EF4-FFF2-40B4-BE49-F238E27FC236}">
                <a16:creationId xmlns:a16="http://schemas.microsoft.com/office/drawing/2014/main" id="{10B3DE29-1A4D-B93E-FA93-D154CA5DD9F8}"/>
              </a:ext>
            </a:extLst>
          </p:cNvPr>
          <p:cNvSpPr txBox="1"/>
          <p:nvPr/>
        </p:nvSpPr>
        <p:spPr>
          <a:xfrm>
            <a:off x="9065188" y="251606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b="1" dirty="0">
                <a:latin typeface="Arial"/>
                <a:cs typeface="Arial"/>
              </a:rPr>
              <a:t>[Insert brief description of option C]</a:t>
            </a:r>
          </a:p>
        </p:txBody>
      </p:sp>
      <p:sp>
        <p:nvSpPr>
          <p:cNvPr id="116" name="object 20">
            <a:extLst>
              <a:ext uri="{FF2B5EF4-FFF2-40B4-BE49-F238E27FC236}">
                <a16:creationId xmlns:a16="http://schemas.microsoft.com/office/drawing/2014/main" id="{5C25838B-11BF-FC5D-52B9-9C88A1937593}"/>
              </a:ext>
            </a:extLst>
          </p:cNvPr>
          <p:cNvSpPr txBox="1"/>
          <p:nvPr/>
        </p:nvSpPr>
        <p:spPr>
          <a:xfrm>
            <a:off x="9065187" y="4395726"/>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will work in this dimension/area]</a:t>
            </a:r>
          </a:p>
        </p:txBody>
      </p:sp>
      <p:sp>
        <p:nvSpPr>
          <p:cNvPr id="117" name="object 21">
            <a:extLst>
              <a:ext uri="{FF2B5EF4-FFF2-40B4-BE49-F238E27FC236}">
                <a16:creationId xmlns:a16="http://schemas.microsoft.com/office/drawing/2014/main" id="{07973F47-1025-6FCA-7ED8-9DCC5787ABB3}"/>
              </a:ext>
            </a:extLst>
          </p:cNvPr>
          <p:cNvSpPr txBox="1"/>
          <p:nvPr/>
        </p:nvSpPr>
        <p:spPr>
          <a:xfrm>
            <a:off x="9065187" y="502228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will work in this dimension/area]</a:t>
            </a:r>
          </a:p>
        </p:txBody>
      </p:sp>
      <p:sp>
        <p:nvSpPr>
          <p:cNvPr id="121" name="object 17">
            <a:extLst>
              <a:ext uri="{FF2B5EF4-FFF2-40B4-BE49-F238E27FC236}">
                <a16:creationId xmlns:a16="http://schemas.microsoft.com/office/drawing/2014/main" id="{CBC72965-F1CB-9035-C062-AB9461C11F03}"/>
              </a:ext>
            </a:extLst>
          </p:cNvPr>
          <p:cNvSpPr txBox="1"/>
          <p:nvPr/>
        </p:nvSpPr>
        <p:spPr>
          <a:xfrm>
            <a:off x="5884911" y="3142616"/>
            <a:ext cx="5749875"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and C will work in this dimension/area, if they are the same]</a:t>
            </a:r>
          </a:p>
        </p:txBody>
      </p:sp>
      <p:sp>
        <p:nvSpPr>
          <p:cNvPr id="122" name="object 17">
            <a:extLst>
              <a:ext uri="{FF2B5EF4-FFF2-40B4-BE49-F238E27FC236}">
                <a16:creationId xmlns:a16="http://schemas.microsoft.com/office/drawing/2014/main" id="{D4EE9205-A120-9ACB-FDA5-B1F02BEE83BC}"/>
              </a:ext>
            </a:extLst>
          </p:cNvPr>
          <p:cNvSpPr txBox="1"/>
          <p:nvPr/>
        </p:nvSpPr>
        <p:spPr>
          <a:xfrm>
            <a:off x="2706967" y="4395726"/>
            <a:ext cx="5749867"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and B will work in this dimension/area, if they are the same]</a:t>
            </a:r>
          </a:p>
        </p:txBody>
      </p:sp>
      <p:sp>
        <p:nvSpPr>
          <p:cNvPr id="93" name="Rectangle 92">
            <a:extLst>
              <a:ext uri="{FF2B5EF4-FFF2-40B4-BE49-F238E27FC236}">
                <a16:creationId xmlns:a16="http://schemas.microsoft.com/office/drawing/2014/main" id="{E6F42B79-864C-FE5C-0B54-FA6105DD8C91}"/>
              </a:ext>
            </a:extLst>
          </p:cNvPr>
          <p:cNvSpPr/>
          <p:nvPr/>
        </p:nvSpPr>
        <p:spPr>
          <a:xfrm>
            <a:off x="697120" y="3142615"/>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98" name="Oval 97">
            <a:extLst>
              <a:ext uri="{FF2B5EF4-FFF2-40B4-BE49-F238E27FC236}">
                <a16:creationId xmlns:a16="http://schemas.microsoft.com/office/drawing/2014/main" id="{39CA2857-7112-6366-9501-34D2ABBEAB92}"/>
              </a:ext>
            </a:extLst>
          </p:cNvPr>
          <p:cNvSpPr/>
          <p:nvPr/>
        </p:nvSpPr>
        <p:spPr>
          <a:xfrm>
            <a:off x="539770" y="3237791"/>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1</a:t>
            </a:r>
          </a:p>
        </p:txBody>
      </p:sp>
      <p:sp>
        <p:nvSpPr>
          <p:cNvPr id="94" name="Rectangle 93">
            <a:extLst>
              <a:ext uri="{FF2B5EF4-FFF2-40B4-BE49-F238E27FC236}">
                <a16:creationId xmlns:a16="http://schemas.microsoft.com/office/drawing/2014/main" id="{67ED6AA7-D32A-8D17-BD95-413A46399A28}"/>
              </a:ext>
            </a:extLst>
          </p:cNvPr>
          <p:cNvSpPr/>
          <p:nvPr/>
        </p:nvSpPr>
        <p:spPr>
          <a:xfrm>
            <a:off x="697120" y="3769169"/>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99" name="Oval 98">
            <a:extLst>
              <a:ext uri="{FF2B5EF4-FFF2-40B4-BE49-F238E27FC236}">
                <a16:creationId xmlns:a16="http://schemas.microsoft.com/office/drawing/2014/main" id="{4EE127DD-7E0B-D139-4283-8EA5C8128852}"/>
              </a:ext>
            </a:extLst>
          </p:cNvPr>
          <p:cNvSpPr/>
          <p:nvPr/>
        </p:nvSpPr>
        <p:spPr>
          <a:xfrm>
            <a:off x="539770" y="3916293"/>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2</a:t>
            </a:r>
          </a:p>
        </p:txBody>
      </p:sp>
      <p:sp>
        <p:nvSpPr>
          <p:cNvPr id="95" name="Rectangle 94">
            <a:extLst>
              <a:ext uri="{FF2B5EF4-FFF2-40B4-BE49-F238E27FC236}">
                <a16:creationId xmlns:a16="http://schemas.microsoft.com/office/drawing/2014/main" id="{6020170C-498E-A872-B736-F34AE5E9CBA3}"/>
              </a:ext>
            </a:extLst>
          </p:cNvPr>
          <p:cNvSpPr/>
          <p:nvPr/>
        </p:nvSpPr>
        <p:spPr>
          <a:xfrm>
            <a:off x="697120" y="4395723"/>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100" name="Oval 99">
            <a:extLst>
              <a:ext uri="{FF2B5EF4-FFF2-40B4-BE49-F238E27FC236}">
                <a16:creationId xmlns:a16="http://schemas.microsoft.com/office/drawing/2014/main" id="{F8A0D841-F698-2BED-3965-CDABBE93B940}"/>
              </a:ext>
            </a:extLst>
          </p:cNvPr>
          <p:cNvSpPr/>
          <p:nvPr/>
        </p:nvSpPr>
        <p:spPr>
          <a:xfrm>
            <a:off x="539770" y="4542847"/>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3</a:t>
            </a:r>
          </a:p>
        </p:txBody>
      </p:sp>
      <p:sp>
        <p:nvSpPr>
          <p:cNvPr id="96" name="Rectangle 95">
            <a:extLst>
              <a:ext uri="{FF2B5EF4-FFF2-40B4-BE49-F238E27FC236}">
                <a16:creationId xmlns:a16="http://schemas.microsoft.com/office/drawing/2014/main" id="{AA635FC5-85DF-004D-BB68-66AE9CCB9EF8}"/>
              </a:ext>
            </a:extLst>
          </p:cNvPr>
          <p:cNvSpPr/>
          <p:nvPr/>
        </p:nvSpPr>
        <p:spPr>
          <a:xfrm>
            <a:off x="697120" y="5022278"/>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101" name="Oval 100">
            <a:extLst>
              <a:ext uri="{FF2B5EF4-FFF2-40B4-BE49-F238E27FC236}">
                <a16:creationId xmlns:a16="http://schemas.microsoft.com/office/drawing/2014/main" id="{F3DC1FC6-D939-353D-E62D-567CDD6054B0}"/>
              </a:ext>
            </a:extLst>
          </p:cNvPr>
          <p:cNvSpPr/>
          <p:nvPr/>
        </p:nvSpPr>
        <p:spPr>
          <a:xfrm>
            <a:off x="539770" y="5169402"/>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4</a:t>
            </a:r>
          </a:p>
        </p:txBody>
      </p:sp>
      <p:sp>
        <p:nvSpPr>
          <p:cNvPr id="97" name="Rectangle 96">
            <a:extLst>
              <a:ext uri="{FF2B5EF4-FFF2-40B4-BE49-F238E27FC236}">
                <a16:creationId xmlns:a16="http://schemas.microsoft.com/office/drawing/2014/main" id="{E6A21D18-6203-180F-99B3-02309B0C9803}"/>
              </a:ext>
            </a:extLst>
          </p:cNvPr>
          <p:cNvSpPr/>
          <p:nvPr/>
        </p:nvSpPr>
        <p:spPr>
          <a:xfrm>
            <a:off x="697120" y="5648834"/>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102" name="Oval 101">
            <a:extLst>
              <a:ext uri="{FF2B5EF4-FFF2-40B4-BE49-F238E27FC236}">
                <a16:creationId xmlns:a16="http://schemas.microsoft.com/office/drawing/2014/main" id="{92FA9CE2-4A81-ED3B-1F5F-6FBFD815B364}"/>
              </a:ext>
            </a:extLst>
          </p:cNvPr>
          <p:cNvSpPr/>
          <p:nvPr/>
        </p:nvSpPr>
        <p:spPr>
          <a:xfrm>
            <a:off x="539770" y="5795958"/>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5</a:t>
            </a:r>
          </a:p>
        </p:txBody>
      </p:sp>
      <p:sp>
        <p:nvSpPr>
          <p:cNvPr id="123" name="Rectangle 122">
            <a:extLst>
              <a:ext uri="{FF2B5EF4-FFF2-40B4-BE49-F238E27FC236}">
                <a16:creationId xmlns:a16="http://schemas.microsoft.com/office/drawing/2014/main" id="{93B9F288-303D-23D5-6D27-FB980D7AF9EE}"/>
              </a:ext>
            </a:extLst>
          </p:cNvPr>
          <p:cNvSpPr/>
          <p:nvPr/>
        </p:nvSpPr>
        <p:spPr>
          <a:xfrm>
            <a:off x="697120" y="2516061"/>
            <a:ext cx="1837546" cy="56781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Main approach</a:t>
            </a:r>
          </a:p>
        </p:txBody>
      </p:sp>
      <p:sp>
        <p:nvSpPr>
          <p:cNvPr id="125" name="object 17">
            <a:extLst>
              <a:ext uri="{FF2B5EF4-FFF2-40B4-BE49-F238E27FC236}">
                <a16:creationId xmlns:a16="http://schemas.microsoft.com/office/drawing/2014/main" id="{2C5E5FB9-A7D9-2408-EA11-0F604EE6CED1}"/>
              </a:ext>
            </a:extLst>
          </p:cNvPr>
          <p:cNvSpPr txBox="1"/>
          <p:nvPr/>
        </p:nvSpPr>
        <p:spPr>
          <a:xfrm>
            <a:off x="5884911" y="5648834"/>
            <a:ext cx="5749876"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and C will work in this dimension/area, if they are the same]</a:t>
            </a:r>
          </a:p>
        </p:txBody>
      </p:sp>
      <p:sp>
        <p:nvSpPr>
          <p:cNvPr id="126" name="object 17">
            <a:extLst>
              <a:ext uri="{FF2B5EF4-FFF2-40B4-BE49-F238E27FC236}">
                <a16:creationId xmlns:a16="http://schemas.microsoft.com/office/drawing/2014/main" id="{6BEAAF1F-A76A-94AF-4478-60450B54D19C}"/>
              </a:ext>
            </a:extLst>
          </p:cNvPr>
          <p:cNvSpPr txBox="1"/>
          <p:nvPr/>
        </p:nvSpPr>
        <p:spPr>
          <a:xfrm>
            <a:off x="2706967" y="3769171"/>
            <a:ext cx="8927818"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B, C will work in this dimension/area, if they are all the same]</a:t>
            </a:r>
          </a:p>
        </p:txBody>
      </p:sp>
      <p:sp>
        <p:nvSpPr>
          <p:cNvPr id="3" name="TextBox 2">
            <a:extLst>
              <a:ext uri="{FF2B5EF4-FFF2-40B4-BE49-F238E27FC236}">
                <a16:creationId xmlns:a16="http://schemas.microsoft.com/office/drawing/2014/main" id="{9C022E87-AA69-09D3-4BE3-E22F1D629E38}"/>
              </a:ext>
            </a:extLst>
          </p:cNvPr>
          <p:cNvSpPr txBox="1"/>
          <p:nvPr/>
        </p:nvSpPr>
        <p:spPr>
          <a:xfrm>
            <a:off x="2706964" y="1971024"/>
            <a:ext cx="257527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4" name="TextBox 3">
            <a:extLst>
              <a:ext uri="{FF2B5EF4-FFF2-40B4-BE49-F238E27FC236}">
                <a16:creationId xmlns:a16="http://schemas.microsoft.com/office/drawing/2014/main" id="{833AF8EE-6FA5-A880-56D7-C9355B4DA989}"/>
              </a:ext>
            </a:extLst>
          </p:cNvPr>
          <p:cNvSpPr txBox="1"/>
          <p:nvPr/>
        </p:nvSpPr>
        <p:spPr>
          <a:xfrm>
            <a:off x="5884911" y="1971024"/>
            <a:ext cx="25776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5" name="TextBox 4">
            <a:extLst>
              <a:ext uri="{FF2B5EF4-FFF2-40B4-BE49-F238E27FC236}">
                <a16:creationId xmlns:a16="http://schemas.microsoft.com/office/drawing/2014/main" id="{B17BD967-4A45-12D7-9762-CCDE4F2B87CD}"/>
              </a:ext>
            </a:extLst>
          </p:cNvPr>
          <p:cNvSpPr txBox="1"/>
          <p:nvPr/>
        </p:nvSpPr>
        <p:spPr>
          <a:xfrm>
            <a:off x="9062858" y="1971024"/>
            <a:ext cx="25776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6" name="Oval 5">
            <a:extLst>
              <a:ext uri="{FF2B5EF4-FFF2-40B4-BE49-F238E27FC236}">
                <a16:creationId xmlns:a16="http://schemas.microsoft.com/office/drawing/2014/main" id="{724B7AAA-8A7E-2E83-4349-18000679A266}"/>
              </a:ext>
            </a:extLst>
          </p:cNvPr>
          <p:cNvSpPr/>
          <p:nvPr/>
        </p:nvSpPr>
        <p:spPr>
          <a:xfrm>
            <a:off x="3814602"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7" name="Oval 6">
            <a:extLst>
              <a:ext uri="{FF2B5EF4-FFF2-40B4-BE49-F238E27FC236}">
                <a16:creationId xmlns:a16="http://schemas.microsoft.com/office/drawing/2014/main" id="{89C6D4B3-D263-EB99-8CA6-ED4C8FFA7953}"/>
              </a:ext>
            </a:extLst>
          </p:cNvPr>
          <p:cNvSpPr/>
          <p:nvPr/>
        </p:nvSpPr>
        <p:spPr>
          <a:xfrm>
            <a:off x="6993711"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8" name="Oval 7">
            <a:extLst>
              <a:ext uri="{FF2B5EF4-FFF2-40B4-BE49-F238E27FC236}">
                <a16:creationId xmlns:a16="http://schemas.microsoft.com/office/drawing/2014/main" id="{289F3CBE-7D32-8D5C-F16C-18661D403C58}"/>
              </a:ext>
            </a:extLst>
          </p:cNvPr>
          <p:cNvSpPr/>
          <p:nvPr/>
        </p:nvSpPr>
        <p:spPr>
          <a:xfrm>
            <a:off x="10171658"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cxnSp>
        <p:nvCxnSpPr>
          <p:cNvPr id="9" name="Straight Connector 8">
            <a:extLst>
              <a:ext uri="{FF2B5EF4-FFF2-40B4-BE49-F238E27FC236}">
                <a16:creationId xmlns:a16="http://schemas.microsoft.com/office/drawing/2014/main" id="{F002F637-57E3-0F49-859B-80C309ED2D34}"/>
              </a:ext>
            </a:extLst>
          </p:cNvPr>
          <p:cNvCxnSpPr>
            <a:cxnSpLocks/>
          </p:cNvCxnSpPr>
          <p:nvPr/>
        </p:nvCxnSpPr>
        <p:spPr>
          <a:xfrm>
            <a:off x="2706964" y="2370239"/>
            <a:ext cx="25776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60FA37EA-0910-6388-66E0-6336AE8016F7}"/>
              </a:ext>
            </a:extLst>
          </p:cNvPr>
          <p:cNvCxnSpPr>
            <a:cxnSpLocks/>
          </p:cNvCxnSpPr>
          <p:nvPr/>
        </p:nvCxnSpPr>
        <p:spPr>
          <a:xfrm>
            <a:off x="5884911" y="2370239"/>
            <a:ext cx="25776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E88907-BB21-1498-F234-DA9E34C2C30E}"/>
              </a:ext>
            </a:extLst>
          </p:cNvPr>
          <p:cNvCxnSpPr>
            <a:cxnSpLocks/>
          </p:cNvCxnSpPr>
          <p:nvPr/>
        </p:nvCxnSpPr>
        <p:spPr>
          <a:xfrm>
            <a:off x="9062858" y="2370239"/>
            <a:ext cx="25776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Google Shape;507;p14">
            <a:extLst>
              <a:ext uri="{FF2B5EF4-FFF2-40B4-BE49-F238E27FC236}">
                <a16:creationId xmlns:a16="http://schemas.microsoft.com/office/drawing/2014/main" id="{3506EF0C-E19B-2A0D-6D1D-53DB36B4B6C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hink-cell data - do not delete" hidden="1">
            <a:extLst>
              <a:ext uri="{FF2B5EF4-FFF2-40B4-BE49-F238E27FC236}">
                <a16:creationId xmlns:a16="http://schemas.microsoft.com/office/drawing/2014/main" id="{603C2CE1-3C6F-A699-2360-FBFABE8CED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54" name="think-cell data - do not delete" hidden="1">
                        <a:extLst>
                          <a:ext uri="{FF2B5EF4-FFF2-40B4-BE49-F238E27FC236}">
                            <a16:creationId xmlns:a16="http://schemas.microsoft.com/office/drawing/2014/main" id="{603C2CE1-3C6F-A699-2360-FBFABE8CED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3" name="Rectangle 52">
            <a:extLst>
              <a:ext uri="{FF2B5EF4-FFF2-40B4-BE49-F238E27FC236}">
                <a16:creationId xmlns:a16="http://schemas.microsoft.com/office/drawing/2014/main" id="{D9DF8914-5B2B-BF24-58B7-FEE6E6D0104A}"/>
              </a:ext>
            </a:extLst>
          </p:cNvPr>
          <p:cNvSpPr/>
          <p:nvPr/>
        </p:nvSpPr>
        <p:spPr>
          <a:xfrm>
            <a:off x="9779000" y="5695231"/>
            <a:ext cx="1855788" cy="515069"/>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 name="object 2"/>
          <p:cNvSpPr txBox="1">
            <a:spLocks noGrp="1"/>
          </p:cNvSpPr>
          <p:nvPr>
            <p:ph type="title"/>
          </p:nvPr>
        </p:nvSpPr>
        <p:spPr>
          <a:xfrm>
            <a:off x="554736" y="305855"/>
            <a:ext cx="11082528" cy="780757"/>
          </a:xfrm>
          <a:prstGeom prst="rect">
            <a:avLst/>
          </a:prstGeom>
        </p:spPr>
        <p:txBody>
          <a:bodyPr vert="horz" wrap="square" lIns="0" tIns="11206" rIns="0" bIns="0" rtlCol="0" anchor="b" anchorCtr="0">
            <a:spAutoFit/>
          </a:bodyPr>
          <a:lstStyle/>
          <a:p>
            <a:pPr marL="11206" marR="4483">
              <a:spcBef>
                <a:spcPts val="88"/>
              </a:spcBef>
            </a:pPr>
            <a:r>
              <a:rPr dirty="0"/>
              <a:t>We</a:t>
            </a:r>
            <a:r>
              <a:rPr spc="-35" dirty="0"/>
              <a:t> </a:t>
            </a:r>
            <a:r>
              <a:rPr dirty="0"/>
              <a:t>considered</a:t>
            </a:r>
            <a:r>
              <a:rPr spc="-35" dirty="0"/>
              <a:t> </a:t>
            </a:r>
            <a:r>
              <a:rPr dirty="0"/>
              <a:t>the</a:t>
            </a:r>
            <a:r>
              <a:rPr spc="-35" dirty="0"/>
              <a:t> </a:t>
            </a:r>
            <a:r>
              <a:rPr dirty="0"/>
              <a:t>benefits</a:t>
            </a:r>
            <a:r>
              <a:rPr spc="-35" dirty="0"/>
              <a:t> </a:t>
            </a:r>
            <a:r>
              <a:rPr dirty="0"/>
              <a:t>and</a:t>
            </a:r>
            <a:r>
              <a:rPr spc="-35" dirty="0"/>
              <a:t> </a:t>
            </a:r>
            <a:r>
              <a:rPr dirty="0"/>
              <a:t>risks</a:t>
            </a:r>
            <a:r>
              <a:rPr spc="-35" dirty="0"/>
              <a:t> </a:t>
            </a:r>
            <a:r>
              <a:rPr dirty="0"/>
              <a:t>for</a:t>
            </a:r>
            <a:r>
              <a:rPr spc="-35" dirty="0"/>
              <a:t> </a:t>
            </a:r>
            <a:r>
              <a:rPr dirty="0"/>
              <a:t>each</a:t>
            </a:r>
            <a:r>
              <a:rPr spc="-35" dirty="0"/>
              <a:t> </a:t>
            </a:r>
            <a:r>
              <a:rPr dirty="0"/>
              <a:t>model</a:t>
            </a:r>
            <a:r>
              <a:rPr spc="-35" dirty="0"/>
              <a:t> </a:t>
            </a:r>
            <a:r>
              <a:rPr spc="-22" dirty="0"/>
              <a:t>in </a:t>
            </a:r>
            <a:r>
              <a:rPr dirty="0"/>
              <a:t>both</a:t>
            </a:r>
            <a:r>
              <a:rPr spc="-31" dirty="0"/>
              <a:t> </a:t>
            </a:r>
            <a:r>
              <a:rPr dirty="0"/>
              <a:t>the</a:t>
            </a:r>
            <a:r>
              <a:rPr spc="-26" dirty="0"/>
              <a:t> </a:t>
            </a:r>
            <a:r>
              <a:rPr dirty="0"/>
              <a:t>near</a:t>
            </a:r>
            <a:r>
              <a:rPr spc="-26" dirty="0"/>
              <a:t> </a:t>
            </a:r>
            <a:r>
              <a:rPr dirty="0"/>
              <a:t>and</a:t>
            </a:r>
            <a:r>
              <a:rPr spc="-26" dirty="0"/>
              <a:t> </a:t>
            </a:r>
            <a:r>
              <a:rPr dirty="0"/>
              <a:t>longer</a:t>
            </a:r>
            <a:r>
              <a:rPr spc="-26" dirty="0"/>
              <a:t> </a:t>
            </a:r>
            <a:r>
              <a:rPr spc="-18" dirty="0"/>
              <a:t>term</a:t>
            </a:r>
          </a:p>
        </p:txBody>
      </p:sp>
      <p:sp>
        <p:nvSpPr>
          <p:cNvPr id="27" name="Subtitle 26">
            <a:extLst>
              <a:ext uri="{FF2B5EF4-FFF2-40B4-BE49-F238E27FC236}">
                <a16:creationId xmlns:a16="http://schemas.microsoft.com/office/drawing/2014/main" id="{35971083-9B3D-4EB2-3788-FFD4832664EE}"/>
              </a:ext>
            </a:extLst>
          </p:cNvPr>
          <p:cNvSpPr>
            <a:spLocks noGrp="1"/>
          </p:cNvSpPr>
          <p:nvPr>
            <p:ph type="subTitle" idx="1"/>
          </p:nvPr>
        </p:nvSpPr>
        <p:spPr/>
        <p:txBody>
          <a:bodyPr/>
          <a:lstStyle/>
          <a:p>
            <a:endParaRPr lang="en-US"/>
          </a:p>
        </p:txBody>
      </p:sp>
      <p:sp>
        <p:nvSpPr>
          <p:cNvPr id="28" name="Text Placeholder 27">
            <a:extLst>
              <a:ext uri="{FF2B5EF4-FFF2-40B4-BE49-F238E27FC236}">
                <a16:creationId xmlns:a16="http://schemas.microsoft.com/office/drawing/2014/main" id="{D0C29847-EEC7-DF80-56EE-96D0236D0D0F}"/>
              </a:ext>
            </a:extLst>
          </p:cNvPr>
          <p:cNvSpPr>
            <a:spLocks noGrp="1"/>
          </p:cNvSpPr>
          <p:nvPr>
            <p:ph type="body" sz="quarter" idx="17"/>
          </p:nvPr>
        </p:nvSpPr>
        <p:spPr/>
        <p:txBody>
          <a:bodyPr/>
          <a:lstStyle/>
          <a:p>
            <a:endParaRPr lang="en-US"/>
          </a:p>
        </p:txBody>
      </p:sp>
      <p:sp>
        <p:nvSpPr>
          <p:cNvPr id="25" name="Rectangle 24">
            <a:extLst>
              <a:ext uri="{FF2B5EF4-FFF2-40B4-BE49-F238E27FC236}">
                <a16:creationId xmlns:a16="http://schemas.microsoft.com/office/drawing/2014/main" id="{8481365B-3657-00FB-B181-9E87CBEC5B1B}"/>
              </a:ext>
            </a:extLst>
          </p:cNvPr>
          <p:cNvSpPr/>
          <p:nvPr/>
        </p:nvSpPr>
        <p:spPr>
          <a:xfrm>
            <a:off x="554736" y="277286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 e.g., limited change in operations]</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72DFB7AB-D5A6-2483-BCE0-F9FA3A9F3CE6}"/>
              </a:ext>
            </a:extLst>
          </p:cNvPr>
          <p:cNvSpPr/>
          <p:nvPr/>
        </p:nvSpPr>
        <p:spPr>
          <a:xfrm>
            <a:off x="4343917" y="277286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32" name="Rectangle 31">
            <a:extLst>
              <a:ext uri="{FF2B5EF4-FFF2-40B4-BE49-F238E27FC236}">
                <a16:creationId xmlns:a16="http://schemas.microsoft.com/office/drawing/2014/main" id="{FA75E761-F6DB-BDC0-D76A-3E4DF8D22A25}"/>
              </a:ext>
            </a:extLst>
          </p:cNvPr>
          <p:cNvSpPr/>
          <p:nvPr/>
        </p:nvSpPr>
        <p:spPr>
          <a:xfrm>
            <a:off x="8133099" y="277286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34" name="Rectangle 33">
            <a:extLst>
              <a:ext uri="{FF2B5EF4-FFF2-40B4-BE49-F238E27FC236}">
                <a16:creationId xmlns:a16="http://schemas.microsoft.com/office/drawing/2014/main" id="{366E7953-EF5C-E305-EADF-00E2B2283775}"/>
              </a:ext>
            </a:extLst>
          </p:cNvPr>
          <p:cNvSpPr/>
          <p:nvPr/>
        </p:nvSpPr>
        <p:spPr>
          <a:xfrm>
            <a:off x="554736" y="3424050"/>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35" name="Rectangle 34">
            <a:extLst>
              <a:ext uri="{FF2B5EF4-FFF2-40B4-BE49-F238E27FC236}">
                <a16:creationId xmlns:a16="http://schemas.microsoft.com/office/drawing/2014/main" id="{F67785C2-BC65-3F4E-56B3-F5A8A00FDC86}"/>
              </a:ext>
            </a:extLst>
          </p:cNvPr>
          <p:cNvSpPr/>
          <p:nvPr/>
        </p:nvSpPr>
        <p:spPr>
          <a:xfrm>
            <a:off x="4343918" y="3424050"/>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36" name="Rectangle 35">
            <a:extLst>
              <a:ext uri="{FF2B5EF4-FFF2-40B4-BE49-F238E27FC236}">
                <a16:creationId xmlns:a16="http://schemas.microsoft.com/office/drawing/2014/main" id="{CD2AD2C0-AE0C-9E42-CA60-AB3D09F80F27}"/>
              </a:ext>
            </a:extLst>
          </p:cNvPr>
          <p:cNvSpPr/>
          <p:nvPr/>
        </p:nvSpPr>
        <p:spPr>
          <a:xfrm>
            <a:off x="8133099" y="3424050"/>
            <a:ext cx="3504165" cy="570720"/>
          </a:xfrm>
          <a:prstGeom prst="rect">
            <a:avLst/>
          </a:prstGeom>
          <a:solidFill>
            <a:srgbClr val="FFD2D3"/>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a:spcBef>
                <a:spcPts val="900"/>
              </a:spcBef>
            </a:pPr>
            <a:r>
              <a:rPr lang="en-US" sz="1200" dirty="0">
                <a:solidFill>
                  <a:schemeClr val="tx1"/>
                </a:solidFill>
                <a:latin typeface="Arial"/>
              </a:rPr>
              <a:t>[Insert description of risk]</a:t>
            </a:r>
          </a:p>
        </p:txBody>
      </p:sp>
      <p:sp>
        <p:nvSpPr>
          <p:cNvPr id="40" name="Rectangle 39">
            <a:extLst>
              <a:ext uri="{FF2B5EF4-FFF2-40B4-BE49-F238E27FC236}">
                <a16:creationId xmlns:a16="http://schemas.microsoft.com/office/drawing/2014/main" id="{E4B298D6-1007-4BD4-0426-3C9797964C48}"/>
              </a:ext>
            </a:extLst>
          </p:cNvPr>
          <p:cNvSpPr/>
          <p:nvPr/>
        </p:nvSpPr>
        <p:spPr>
          <a:xfrm>
            <a:off x="554736" y="4075235"/>
            <a:ext cx="3504165" cy="940051"/>
          </a:xfrm>
          <a:prstGeom prst="rect">
            <a:avLst/>
          </a:prstGeom>
          <a:solidFill>
            <a:srgbClr val="FFD2D3"/>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risk e.g., increased risk of toxic spillage]</a:t>
            </a:r>
          </a:p>
        </p:txBody>
      </p:sp>
      <p:sp>
        <p:nvSpPr>
          <p:cNvPr id="41" name="Rectangle 40">
            <a:extLst>
              <a:ext uri="{FF2B5EF4-FFF2-40B4-BE49-F238E27FC236}">
                <a16:creationId xmlns:a16="http://schemas.microsoft.com/office/drawing/2014/main" id="{5D7B7B01-D625-51C2-52AA-EA06D325CF84}"/>
              </a:ext>
            </a:extLst>
          </p:cNvPr>
          <p:cNvSpPr/>
          <p:nvPr/>
        </p:nvSpPr>
        <p:spPr>
          <a:xfrm>
            <a:off x="4343918" y="407523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42" name="Rectangle 41">
            <a:extLst>
              <a:ext uri="{FF2B5EF4-FFF2-40B4-BE49-F238E27FC236}">
                <a16:creationId xmlns:a16="http://schemas.microsoft.com/office/drawing/2014/main" id="{DF089A15-1825-38C4-4737-5D8CA23901F5}"/>
              </a:ext>
            </a:extLst>
          </p:cNvPr>
          <p:cNvSpPr/>
          <p:nvPr/>
        </p:nvSpPr>
        <p:spPr>
          <a:xfrm>
            <a:off x="8133099" y="407523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45" name="Rectangle 44">
            <a:extLst>
              <a:ext uri="{FF2B5EF4-FFF2-40B4-BE49-F238E27FC236}">
                <a16:creationId xmlns:a16="http://schemas.microsoft.com/office/drawing/2014/main" id="{FEB1B9B0-BABD-5EAF-D4B3-DCDF483C061D}"/>
              </a:ext>
            </a:extLst>
          </p:cNvPr>
          <p:cNvSpPr/>
          <p:nvPr/>
        </p:nvSpPr>
        <p:spPr>
          <a:xfrm>
            <a:off x="4343918" y="4726420"/>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46" name="Rectangle 45">
            <a:extLst>
              <a:ext uri="{FF2B5EF4-FFF2-40B4-BE49-F238E27FC236}">
                <a16:creationId xmlns:a16="http://schemas.microsoft.com/office/drawing/2014/main" id="{D4EF7671-C565-7A4C-173B-0EDD463A8349}"/>
              </a:ext>
            </a:extLst>
          </p:cNvPr>
          <p:cNvSpPr/>
          <p:nvPr/>
        </p:nvSpPr>
        <p:spPr>
          <a:xfrm>
            <a:off x="8133099" y="4726420"/>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49" name="Rectangle 48">
            <a:extLst>
              <a:ext uri="{FF2B5EF4-FFF2-40B4-BE49-F238E27FC236}">
                <a16:creationId xmlns:a16="http://schemas.microsoft.com/office/drawing/2014/main" id="{7746B559-2A4C-0806-AD6F-132B2036A49E}"/>
              </a:ext>
            </a:extLst>
          </p:cNvPr>
          <p:cNvSpPr/>
          <p:nvPr/>
        </p:nvSpPr>
        <p:spPr>
          <a:xfrm>
            <a:off x="4343918" y="5377606"/>
            <a:ext cx="3504165" cy="940051"/>
          </a:xfrm>
          <a:prstGeom prst="rect">
            <a:avLst/>
          </a:prstGeom>
          <a:solidFill>
            <a:srgbClr val="FFD2D3"/>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a:spcBef>
                <a:spcPts val="900"/>
              </a:spcBef>
            </a:pPr>
            <a:r>
              <a:rPr lang="en-US" sz="1200" dirty="0">
                <a:solidFill>
                  <a:schemeClr val="tx1"/>
                </a:solidFill>
                <a:latin typeface="Arial"/>
              </a:rPr>
              <a:t>[Insert description of risk]</a:t>
            </a:r>
          </a:p>
        </p:txBody>
      </p:sp>
      <p:grpSp>
        <p:nvGrpSpPr>
          <p:cNvPr id="55" name="Group 54">
            <a:extLst>
              <a:ext uri="{FF2B5EF4-FFF2-40B4-BE49-F238E27FC236}">
                <a16:creationId xmlns:a16="http://schemas.microsoft.com/office/drawing/2014/main" id="{68FAF307-26DA-817A-144D-32CCA3331E52}"/>
              </a:ext>
            </a:extLst>
          </p:cNvPr>
          <p:cNvGrpSpPr/>
          <p:nvPr/>
        </p:nvGrpSpPr>
        <p:grpSpPr>
          <a:xfrm>
            <a:off x="9832090" y="5759738"/>
            <a:ext cx="1749607" cy="386054"/>
            <a:chOff x="9885181" y="5824246"/>
            <a:chExt cx="1749607" cy="386054"/>
          </a:xfrm>
        </p:grpSpPr>
        <p:sp>
          <p:nvSpPr>
            <p:cNvPr id="51" name="Rectangle 50">
              <a:extLst>
                <a:ext uri="{FF2B5EF4-FFF2-40B4-BE49-F238E27FC236}">
                  <a16:creationId xmlns:a16="http://schemas.microsoft.com/office/drawing/2014/main" id="{EB41D8AF-BB0C-14D2-9A58-8B578C4D5EFD}"/>
                </a:ext>
              </a:extLst>
            </p:cNvPr>
            <p:cNvSpPr/>
            <p:nvPr/>
          </p:nvSpPr>
          <p:spPr>
            <a:xfrm>
              <a:off x="9885181" y="5824246"/>
              <a:ext cx="782301" cy="386054"/>
            </a:xfrm>
            <a:prstGeom prst="rect">
              <a:avLst/>
            </a:prstGeom>
            <a:solidFill>
              <a:srgbClr val="D8EED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noAutofit/>
            </a:bodyPr>
            <a:lstStyle/>
            <a:p>
              <a:pPr marL="53975" marR="0" lvl="0" algn="ctr"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Benefits</a:t>
              </a:r>
            </a:p>
          </p:txBody>
        </p:sp>
        <p:sp>
          <p:nvSpPr>
            <p:cNvPr id="52" name="Rectangle 51">
              <a:extLst>
                <a:ext uri="{FF2B5EF4-FFF2-40B4-BE49-F238E27FC236}">
                  <a16:creationId xmlns:a16="http://schemas.microsoft.com/office/drawing/2014/main" id="{AEFE4F29-6015-EC9C-6789-42181896F1DA}"/>
                </a:ext>
              </a:extLst>
            </p:cNvPr>
            <p:cNvSpPr/>
            <p:nvPr/>
          </p:nvSpPr>
          <p:spPr>
            <a:xfrm>
              <a:off x="10852487" y="5824246"/>
              <a:ext cx="782301" cy="386054"/>
            </a:xfrm>
            <a:prstGeom prst="rect">
              <a:avLst/>
            </a:prstGeom>
            <a:solidFill>
              <a:srgbClr val="FFD2D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108000" rtlCol="0" anchor="t">
              <a:noAutofit/>
            </a:bodyPr>
            <a:lstStyle/>
            <a:p>
              <a:pPr marL="53975" algn="ctr">
                <a:spcBef>
                  <a:spcPts val="900"/>
                </a:spcBef>
              </a:pPr>
              <a:r>
                <a:rPr lang="en-US" sz="1200" dirty="0">
                  <a:solidFill>
                    <a:schemeClr val="tx1"/>
                  </a:solidFill>
                  <a:latin typeface="Arial"/>
                </a:rPr>
                <a:t>Risks</a:t>
              </a:r>
            </a:p>
          </p:txBody>
        </p:sp>
      </p:grpSp>
      <p:cxnSp>
        <p:nvCxnSpPr>
          <p:cNvPr id="4" name="Straight Connector 3">
            <a:extLst>
              <a:ext uri="{FF2B5EF4-FFF2-40B4-BE49-F238E27FC236}">
                <a16:creationId xmlns:a16="http://schemas.microsoft.com/office/drawing/2014/main" id="{00BBDB6D-9AFD-5A42-CFF7-59242D1F6CC7}"/>
              </a:ext>
            </a:extLst>
          </p:cNvPr>
          <p:cNvCxnSpPr>
            <a:cxnSpLocks/>
          </p:cNvCxnSpPr>
          <p:nvPr/>
        </p:nvCxnSpPr>
        <p:spPr>
          <a:xfrm>
            <a:off x="554736" y="2522639"/>
            <a:ext cx="35028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B44A5BA-3C68-CAC3-26CD-1F8682F9A240}"/>
              </a:ext>
            </a:extLst>
          </p:cNvPr>
          <p:cNvCxnSpPr>
            <a:cxnSpLocks/>
          </p:cNvCxnSpPr>
          <p:nvPr/>
        </p:nvCxnSpPr>
        <p:spPr>
          <a:xfrm>
            <a:off x="4344599" y="2522639"/>
            <a:ext cx="35028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078AA8-0A62-E5FC-5891-436EA618B528}"/>
              </a:ext>
            </a:extLst>
          </p:cNvPr>
          <p:cNvCxnSpPr>
            <a:cxnSpLocks/>
          </p:cNvCxnSpPr>
          <p:nvPr/>
        </p:nvCxnSpPr>
        <p:spPr>
          <a:xfrm>
            <a:off x="8133781" y="2522639"/>
            <a:ext cx="35028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F532F4-D401-DE30-951F-008559A08427}"/>
              </a:ext>
            </a:extLst>
          </p:cNvPr>
          <p:cNvSpPr txBox="1"/>
          <p:nvPr/>
        </p:nvSpPr>
        <p:spPr>
          <a:xfrm>
            <a:off x="554735" y="2123424"/>
            <a:ext cx="35028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8" name="TextBox 7">
            <a:extLst>
              <a:ext uri="{FF2B5EF4-FFF2-40B4-BE49-F238E27FC236}">
                <a16:creationId xmlns:a16="http://schemas.microsoft.com/office/drawing/2014/main" id="{C22192B3-3CDC-CC67-D85B-8CC4B245F893}"/>
              </a:ext>
            </a:extLst>
          </p:cNvPr>
          <p:cNvSpPr txBox="1"/>
          <p:nvPr/>
        </p:nvSpPr>
        <p:spPr>
          <a:xfrm>
            <a:off x="4344599" y="2123424"/>
            <a:ext cx="35028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9" name="TextBox 8">
            <a:extLst>
              <a:ext uri="{FF2B5EF4-FFF2-40B4-BE49-F238E27FC236}">
                <a16:creationId xmlns:a16="http://schemas.microsoft.com/office/drawing/2014/main" id="{46EEBCB8-9EF6-5C1B-19A5-6E92237D81C1}"/>
              </a:ext>
            </a:extLst>
          </p:cNvPr>
          <p:cNvSpPr txBox="1"/>
          <p:nvPr/>
        </p:nvSpPr>
        <p:spPr>
          <a:xfrm>
            <a:off x="8133781" y="2123424"/>
            <a:ext cx="35028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10" name="Oval 9">
            <a:extLst>
              <a:ext uri="{FF2B5EF4-FFF2-40B4-BE49-F238E27FC236}">
                <a16:creationId xmlns:a16="http://schemas.microsoft.com/office/drawing/2014/main" id="{05363D77-58BB-9629-5FE3-CD9ED1C5CB19}"/>
              </a:ext>
            </a:extLst>
          </p:cNvPr>
          <p:cNvSpPr/>
          <p:nvPr/>
        </p:nvSpPr>
        <p:spPr>
          <a:xfrm>
            <a:off x="2126135" y="17004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11" name="Oval 10">
            <a:extLst>
              <a:ext uri="{FF2B5EF4-FFF2-40B4-BE49-F238E27FC236}">
                <a16:creationId xmlns:a16="http://schemas.microsoft.com/office/drawing/2014/main" id="{911DE801-75C6-8754-C4F2-3810109D5A3F}"/>
              </a:ext>
            </a:extLst>
          </p:cNvPr>
          <p:cNvSpPr/>
          <p:nvPr/>
        </p:nvSpPr>
        <p:spPr>
          <a:xfrm>
            <a:off x="5915999" y="17004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12" name="Oval 11">
            <a:extLst>
              <a:ext uri="{FF2B5EF4-FFF2-40B4-BE49-F238E27FC236}">
                <a16:creationId xmlns:a16="http://schemas.microsoft.com/office/drawing/2014/main" id="{EE6BEC5B-7B99-08E0-E400-667826EBD2B7}"/>
              </a:ext>
            </a:extLst>
          </p:cNvPr>
          <p:cNvSpPr/>
          <p:nvPr/>
        </p:nvSpPr>
        <p:spPr>
          <a:xfrm>
            <a:off x="9705181" y="17004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6A9ED-8A53-48A1-AEBB-4C95A16BF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2A1E9-EC0E-FCF8-4B42-A82606495D0B}"/>
              </a:ext>
            </a:extLst>
          </p:cNvPr>
          <p:cNvSpPr>
            <a:spLocks noGrp="1"/>
          </p:cNvSpPr>
          <p:nvPr>
            <p:ph type="title"/>
          </p:nvPr>
        </p:nvSpPr>
        <p:spPr/>
        <p:txBody>
          <a:bodyPr/>
          <a:lstStyle/>
          <a:p>
            <a:r>
              <a:rPr lang="en-US" dirty="0">
                <a:solidFill>
                  <a:schemeClr val="accent2"/>
                </a:solidFill>
              </a:rPr>
              <a:t>Option [x]: </a:t>
            </a:r>
            <a:r>
              <a:rPr lang="en-US" dirty="0"/>
              <a:t>[Insert “name” of option e.g., ”Complete fix”]</a:t>
            </a:r>
          </a:p>
        </p:txBody>
      </p:sp>
      <p:sp>
        <p:nvSpPr>
          <p:cNvPr id="3" name="Subtitle 2">
            <a:extLst>
              <a:ext uri="{FF2B5EF4-FFF2-40B4-BE49-F238E27FC236}">
                <a16:creationId xmlns:a16="http://schemas.microsoft.com/office/drawing/2014/main" id="{98A90B81-5481-ED36-06E9-3313CC046020}"/>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00C30255-9017-EBBA-FC75-F5491C83DB2B}"/>
              </a:ext>
            </a:extLst>
          </p:cNvPr>
          <p:cNvSpPr>
            <a:spLocks noGrp="1"/>
          </p:cNvSpPr>
          <p:nvPr>
            <p:ph type="body" sz="quarter" idx="17"/>
          </p:nvPr>
        </p:nvSpPr>
        <p:spPr/>
        <p:txBody>
          <a:bodyPr/>
          <a:lstStyle/>
          <a:p>
            <a:endParaRPr lang="en-US"/>
          </a:p>
        </p:txBody>
      </p:sp>
      <p:cxnSp>
        <p:nvCxnSpPr>
          <p:cNvPr id="5" name="Straight Connector 4">
            <a:extLst>
              <a:ext uri="{FF2B5EF4-FFF2-40B4-BE49-F238E27FC236}">
                <a16:creationId xmlns:a16="http://schemas.microsoft.com/office/drawing/2014/main" id="{AB48C9B1-ECEA-668E-D901-220FD053093A}"/>
              </a:ext>
            </a:extLst>
          </p:cNvPr>
          <p:cNvCxnSpPr>
            <a:cxnSpLocks/>
          </p:cNvCxnSpPr>
          <p:nvPr/>
        </p:nvCxnSpPr>
        <p:spPr>
          <a:xfrm>
            <a:off x="3289822" y="1718346"/>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67DD77-FF7A-DA2A-BC52-AE8A8A60DC4D}"/>
              </a:ext>
            </a:extLst>
          </p:cNvPr>
          <p:cNvCxnSpPr>
            <a:cxnSpLocks/>
          </p:cNvCxnSpPr>
          <p:nvPr/>
        </p:nvCxnSpPr>
        <p:spPr>
          <a:xfrm>
            <a:off x="6095999" y="1718346"/>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3522F3-7C52-9539-45A8-2316BFE9B2F2}"/>
              </a:ext>
            </a:extLst>
          </p:cNvPr>
          <p:cNvCxnSpPr>
            <a:cxnSpLocks/>
          </p:cNvCxnSpPr>
          <p:nvPr/>
        </p:nvCxnSpPr>
        <p:spPr>
          <a:xfrm>
            <a:off x="8902175" y="1718346"/>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0286D20-54BE-F2D2-D7C1-CB3106291D8F}"/>
              </a:ext>
            </a:extLst>
          </p:cNvPr>
          <p:cNvSpPr/>
          <p:nvPr/>
        </p:nvSpPr>
        <p:spPr>
          <a:xfrm>
            <a:off x="554735" y="2135822"/>
            <a:ext cx="2664000" cy="4154519"/>
          </a:xfrm>
          <a:prstGeom prst="rect">
            <a:avLst/>
          </a:prstGeom>
          <a:solidFill>
            <a:schemeClr val="bg1">
              <a:lumMod val="95000"/>
            </a:schemeClr>
          </a:solidFill>
          <a:ln w="19050" cap="flat" cmpd="sng" algn="ctr">
            <a:noFill/>
            <a:prstDash val="solid"/>
            <a:miter lim="800000"/>
          </a:ln>
          <a:effectLst/>
        </p:spPr>
        <p:txBody>
          <a:bodyPr lIns="73152" tIns="73152" rIns="73152" bIns="73152" rtlCol="0" anchor="t"/>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effectLst/>
                <a:uLnTx/>
                <a:uFillTx/>
                <a:latin typeface="Arial"/>
                <a:ea typeface="+mn-ea"/>
                <a:cs typeface="+mn-cs"/>
              </a:rPr>
              <a:t>[Insert description of option]</a:t>
            </a: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15" name="Rectangle 14">
            <a:extLst>
              <a:ext uri="{FF2B5EF4-FFF2-40B4-BE49-F238E27FC236}">
                <a16:creationId xmlns:a16="http://schemas.microsoft.com/office/drawing/2014/main" id="{BC9266FA-2880-A629-F056-893D705150E0}"/>
              </a:ext>
            </a:extLst>
          </p:cNvPr>
          <p:cNvSpPr/>
          <p:nvPr/>
        </p:nvSpPr>
        <p:spPr>
          <a:xfrm>
            <a:off x="3360911" y="1718346"/>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Pros</a:t>
            </a:r>
          </a:p>
        </p:txBody>
      </p:sp>
      <p:sp>
        <p:nvSpPr>
          <p:cNvPr id="16" name="Rectangle 15">
            <a:extLst>
              <a:ext uri="{FF2B5EF4-FFF2-40B4-BE49-F238E27FC236}">
                <a16:creationId xmlns:a16="http://schemas.microsoft.com/office/drawing/2014/main" id="{07C9C9E3-AE93-2360-AE2F-FAD0201CD4EB}"/>
              </a:ext>
            </a:extLst>
          </p:cNvPr>
          <p:cNvSpPr/>
          <p:nvPr/>
        </p:nvSpPr>
        <p:spPr>
          <a:xfrm>
            <a:off x="6167087" y="1718346"/>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Cons</a:t>
            </a:r>
          </a:p>
        </p:txBody>
      </p:sp>
      <p:sp>
        <p:nvSpPr>
          <p:cNvPr id="17" name="Rectangle 16">
            <a:extLst>
              <a:ext uri="{FF2B5EF4-FFF2-40B4-BE49-F238E27FC236}">
                <a16:creationId xmlns:a16="http://schemas.microsoft.com/office/drawing/2014/main" id="{321FC94F-2933-E050-459C-F2FF5A9CA513}"/>
              </a:ext>
            </a:extLst>
          </p:cNvPr>
          <p:cNvSpPr/>
          <p:nvPr/>
        </p:nvSpPr>
        <p:spPr>
          <a:xfrm>
            <a:off x="8973264" y="1718346"/>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Risks</a:t>
            </a:r>
          </a:p>
        </p:txBody>
      </p:sp>
      <p:sp>
        <p:nvSpPr>
          <p:cNvPr id="19" name="Rectangle 18">
            <a:extLst>
              <a:ext uri="{FF2B5EF4-FFF2-40B4-BE49-F238E27FC236}">
                <a16:creationId xmlns:a16="http://schemas.microsoft.com/office/drawing/2014/main" id="{8258171D-2CC8-F6D3-37C8-7492C122C66B}"/>
              </a:ext>
            </a:extLst>
          </p:cNvPr>
          <p:cNvSpPr/>
          <p:nvPr/>
        </p:nvSpPr>
        <p:spPr>
          <a:xfrm>
            <a:off x="8973264" y="4099934"/>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Cost</a:t>
            </a:r>
          </a:p>
        </p:txBody>
      </p:sp>
      <p:sp>
        <p:nvSpPr>
          <p:cNvPr id="20" name="Rectangle 19">
            <a:extLst>
              <a:ext uri="{FF2B5EF4-FFF2-40B4-BE49-F238E27FC236}">
                <a16:creationId xmlns:a16="http://schemas.microsoft.com/office/drawing/2014/main" id="{99D7018C-5ED3-612A-C456-6240F4861F62}"/>
              </a:ext>
            </a:extLst>
          </p:cNvPr>
          <p:cNvSpPr/>
          <p:nvPr/>
        </p:nvSpPr>
        <p:spPr>
          <a:xfrm>
            <a:off x="554734" y="1718346"/>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Description</a:t>
            </a:r>
          </a:p>
        </p:txBody>
      </p:sp>
      <p:sp>
        <p:nvSpPr>
          <p:cNvPr id="21" name="Rectangle 20">
            <a:extLst>
              <a:ext uri="{FF2B5EF4-FFF2-40B4-BE49-F238E27FC236}">
                <a16:creationId xmlns:a16="http://schemas.microsoft.com/office/drawing/2014/main" id="{2EABDC75-40F5-3BAC-9DB2-7841A16E7E96}"/>
              </a:ext>
            </a:extLst>
          </p:cNvPr>
          <p:cNvSpPr/>
          <p:nvPr/>
        </p:nvSpPr>
        <p:spPr>
          <a:xfrm>
            <a:off x="6167088" y="4099934"/>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Business impact</a:t>
            </a:r>
          </a:p>
        </p:txBody>
      </p:sp>
      <p:sp>
        <p:nvSpPr>
          <p:cNvPr id="22" name="Rectangle 21">
            <a:extLst>
              <a:ext uri="{FF2B5EF4-FFF2-40B4-BE49-F238E27FC236}">
                <a16:creationId xmlns:a16="http://schemas.microsoft.com/office/drawing/2014/main" id="{E2D0DD67-EE68-0894-9557-2274C1458959}"/>
              </a:ext>
            </a:extLst>
          </p:cNvPr>
          <p:cNvSpPr/>
          <p:nvPr/>
        </p:nvSpPr>
        <p:spPr>
          <a:xfrm>
            <a:off x="3360911" y="4099934"/>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Ease of implementation</a:t>
            </a:r>
          </a:p>
        </p:txBody>
      </p:sp>
      <p:sp>
        <p:nvSpPr>
          <p:cNvPr id="23" name="Rectangle 22">
            <a:extLst>
              <a:ext uri="{FF2B5EF4-FFF2-40B4-BE49-F238E27FC236}">
                <a16:creationId xmlns:a16="http://schemas.microsoft.com/office/drawing/2014/main" id="{CF21AFE4-0951-5924-3201-B3EE23E548F9}"/>
              </a:ext>
            </a:extLst>
          </p:cNvPr>
          <p:cNvSpPr/>
          <p:nvPr/>
        </p:nvSpPr>
        <p:spPr>
          <a:xfrm>
            <a:off x="3360911" y="2135823"/>
            <a:ext cx="2664000" cy="1750378"/>
          </a:xfrm>
          <a:prstGeom prst="rect">
            <a:avLst/>
          </a:prstGeom>
          <a:noFill/>
          <a:ln w="19050" cap="flat" cmpd="sng" algn="ctr">
            <a:noFill/>
            <a:prstDash val="solid"/>
            <a:miter lim="800000"/>
          </a:ln>
          <a:effectLst/>
        </p:spPr>
        <p:txBody>
          <a:bodyPr lIns="72000" tIns="72000" rIns="72000" bIns="72000" rtlCol="0" anchor="t"/>
          <a:lstStyle/>
          <a:p>
            <a:pPr marL="285750" marR="0" lvl="0" indent="-285750" defTabSz="914400" rtl="0" eaLnBrk="1" fontAlgn="auto" latinLnBrk="0" hangingPunct="1">
              <a:lnSpc>
                <a:spcPct val="100000"/>
              </a:lnSpc>
              <a:spcBef>
                <a:spcPts val="0"/>
              </a:spcBef>
              <a:spcAft>
                <a:spcPts val="600"/>
              </a:spcAft>
              <a:buClr>
                <a:srgbClr val="3C96B4"/>
              </a:buClr>
              <a:buSzTx/>
              <a:buFont typeface="Wingdings" pitchFamily="2" charset="2"/>
              <a:buChar char="ü"/>
              <a:tabLst/>
              <a:defRPr/>
            </a:pPr>
            <a:r>
              <a:rPr kumimoji="0" lang="en-US" sz="1200" b="0" i="0" u="none" strike="noStrike" kern="1200" cap="none" spc="0" normalizeH="0" baseline="0" noProof="0" dirty="0">
                <a:ln>
                  <a:noFill/>
                </a:ln>
                <a:effectLst/>
                <a:uLnTx/>
                <a:uFillTx/>
                <a:latin typeface="Arial"/>
                <a:ea typeface="+mn-ea"/>
                <a:cs typeface="+mn-cs"/>
              </a:rPr>
              <a:t>[Insert benefit of implementing option]</a:t>
            </a:r>
          </a:p>
          <a:p>
            <a:pPr marL="285750" indent="-285750">
              <a:spcAft>
                <a:spcPts val="600"/>
              </a:spcAft>
              <a:buClr>
                <a:srgbClr val="3C96B4"/>
              </a:buClr>
              <a:buFont typeface="Wingdings" pitchFamily="2" charset="2"/>
              <a:buChar char="ü"/>
              <a:defRPr/>
            </a:pPr>
            <a:r>
              <a:rPr kumimoji="0" lang="en-US" sz="1200" b="0" i="0" u="none" strike="noStrike" kern="1200" cap="none" spc="0" normalizeH="0" baseline="0" noProof="0" dirty="0">
                <a:ln>
                  <a:noFill/>
                </a:ln>
                <a:effectLst/>
                <a:uLnTx/>
                <a:uFillTx/>
                <a:latin typeface="Arial"/>
                <a:ea typeface="+mn-ea"/>
                <a:cs typeface="+mn-cs"/>
              </a:rPr>
              <a:t>[Insert benefit of implementing option]</a:t>
            </a: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a:p>
            <a:pPr marL="285750" indent="-285750">
              <a:spcAft>
                <a:spcPts val="600"/>
              </a:spcAft>
              <a:buClr>
                <a:srgbClr val="3C96B4"/>
              </a:buClr>
              <a:buFont typeface="Wingdings" pitchFamily="2" charset="2"/>
              <a:buChar char="ü"/>
              <a:defRPr/>
            </a:pPr>
            <a:r>
              <a:rPr kumimoji="0" lang="en-US" sz="1200" b="0" i="0" u="none" strike="noStrike" kern="1200" cap="none" spc="0" normalizeH="0" baseline="0" noProof="0" dirty="0">
                <a:ln>
                  <a:noFill/>
                </a:ln>
                <a:effectLst/>
                <a:uLnTx/>
                <a:uFillTx/>
                <a:latin typeface="Arial"/>
                <a:ea typeface="+mn-ea"/>
                <a:cs typeface="+mn-cs"/>
              </a:rPr>
              <a:t>[Insert benefit of implementing option]</a:t>
            </a:r>
          </a:p>
          <a:p>
            <a:pPr marL="285750" indent="-285750">
              <a:spcAft>
                <a:spcPts val="600"/>
              </a:spcAft>
              <a:buClr>
                <a:srgbClr val="3C96B4"/>
              </a:buClr>
              <a:buFont typeface="Wingdings" pitchFamily="2" charset="2"/>
              <a:buChar char="ü"/>
              <a:defRPr/>
            </a:pPr>
            <a:r>
              <a:rPr lang="en-US" sz="1200" dirty="0">
                <a:latin typeface="Arial"/>
              </a:rPr>
              <a:t>…</a:t>
            </a: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
                <a:srgbClr val="3C96B4"/>
              </a:buClr>
              <a:buSzTx/>
              <a:buFont typeface="Wingdings" pitchFamily="2" charset="2"/>
              <a:buChar char="ü"/>
              <a:tabLst/>
              <a:defRPr/>
            </a:pP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24" name="Rectangle 23">
            <a:extLst>
              <a:ext uri="{FF2B5EF4-FFF2-40B4-BE49-F238E27FC236}">
                <a16:creationId xmlns:a16="http://schemas.microsoft.com/office/drawing/2014/main" id="{9E84B893-EA18-D9F1-1993-2A154A3A753B}"/>
              </a:ext>
            </a:extLst>
          </p:cNvPr>
          <p:cNvSpPr/>
          <p:nvPr/>
        </p:nvSpPr>
        <p:spPr>
          <a:xfrm>
            <a:off x="6167086" y="2135823"/>
            <a:ext cx="2664000" cy="1750378"/>
          </a:xfrm>
          <a:prstGeom prst="rect">
            <a:avLst/>
          </a:prstGeom>
          <a:noFill/>
          <a:ln w="19050" cap="flat" cmpd="sng" algn="ctr">
            <a:noFill/>
            <a:prstDash val="solid"/>
            <a:miter lim="800000"/>
          </a:ln>
          <a:effectLst/>
        </p:spPr>
        <p:txBody>
          <a:bodyPr lIns="73152" tIns="73152" rIns="73152" bIns="73152" rtlCol="0" anchor="t"/>
          <a:lstStyle/>
          <a:p>
            <a:pPr marL="285750" marR="0" lvl="0" indent="-285750" defTabSz="914400" rtl="0" eaLnBrk="1" fontAlgn="auto" latinLnBrk="0" hangingPunct="1">
              <a:lnSpc>
                <a:spcPct val="100000"/>
              </a:lnSpc>
              <a:spcBef>
                <a:spcPts val="0"/>
              </a:spcBef>
              <a:spcAft>
                <a:spcPts val="600"/>
              </a:spcAft>
              <a:buClr>
                <a:srgbClr val="E5546C"/>
              </a:buClr>
              <a:buSzTx/>
              <a:buFont typeface="Wingdings" pitchFamily="2" charset="2"/>
              <a:buChar char="v"/>
              <a:tabLst/>
              <a:defRPr/>
            </a:pPr>
            <a:r>
              <a:rPr kumimoji="0" lang="en-US" sz="1200" b="0" i="0" u="none" strike="noStrike" kern="1200" cap="none" spc="0" normalizeH="0" baseline="0" noProof="0" dirty="0">
                <a:ln>
                  <a:noFill/>
                </a:ln>
                <a:effectLst/>
                <a:uLnTx/>
                <a:uFillTx/>
                <a:latin typeface="Arial"/>
                <a:ea typeface="+mn-ea"/>
                <a:cs typeface="+mn-cs"/>
              </a:rPr>
              <a:t>[Insert disadvantage of implementing option]</a:t>
            </a:r>
          </a:p>
          <a:p>
            <a:pPr marL="285750" marR="0" lvl="0" indent="-285750" defTabSz="914400" rtl="0" eaLnBrk="1" fontAlgn="auto" latinLnBrk="0" hangingPunct="1">
              <a:lnSpc>
                <a:spcPct val="100000"/>
              </a:lnSpc>
              <a:spcBef>
                <a:spcPts val="0"/>
              </a:spcBef>
              <a:spcAft>
                <a:spcPts val="600"/>
              </a:spcAft>
              <a:buClr>
                <a:srgbClr val="E5546C"/>
              </a:buClr>
              <a:buSzTx/>
              <a:buFont typeface="Wingdings" pitchFamily="2" charset="2"/>
              <a:buChar char="v"/>
              <a:tabLst/>
              <a:defRPr/>
            </a:pPr>
            <a:r>
              <a:rPr kumimoji="0" lang="en-US" sz="1200" b="0" i="0" u="none" strike="noStrike" kern="1200" cap="none" spc="0" normalizeH="0" baseline="0" noProof="0" dirty="0">
                <a:ln>
                  <a:noFill/>
                </a:ln>
                <a:effectLst/>
                <a:uLnTx/>
                <a:uFillTx/>
                <a:latin typeface="Arial"/>
                <a:ea typeface="+mn-ea"/>
                <a:cs typeface="+mn-cs"/>
              </a:rPr>
              <a:t>[Insert disadvantage of implementing option]</a:t>
            </a:r>
          </a:p>
          <a:p>
            <a:pPr marL="285750" marR="0" lvl="0" indent="-285750" defTabSz="914400" rtl="0" eaLnBrk="1" fontAlgn="auto" latinLnBrk="0" hangingPunct="1">
              <a:lnSpc>
                <a:spcPct val="100000"/>
              </a:lnSpc>
              <a:spcBef>
                <a:spcPts val="0"/>
              </a:spcBef>
              <a:spcAft>
                <a:spcPts val="600"/>
              </a:spcAft>
              <a:buClr>
                <a:srgbClr val="E5546C"/>
              </a:buClr>
              <a:buSzTx/>
              <a:buFont typeface="Wingdings" pitchFamily="2" charset="2"/>
              <a:buChar char="v"/>
              <a:tabLst/>
              <a:defRPr/>
            </a:pPr>
            <a:r>
              <a:rPr kumimoji="0" lang="en-US" sz="1200" b="0" i="0" u="none" strike="noStrike" kern="1200" cap="none" spc="0" normalizeH="0" baseline="0" noProof="0" dirty="0">
                <a:ln>
                  <a:noFill/>
                </a:ln>
                <a:effectLst/>
                <a:uLnTx/>
                <a:uFillTx/>
                <a:latin typeface="Arial"/>
                <a:ea typeface="+mn-ea"/>
                <a:cs typeface="+mn-cs"/>
              </a:rPr>
              <a:t>[Insert disadvantage of implementing option]</a:t>
            </a:r>
          </a:p>
          <a:p>
            <a:pPr marL="285750" marR="0" lvl="0" indent="-285750" defTabSz="914400" rtl="0" eaLnBrk="1" fontAlgn="auto" latinLnBrk="0" hangingPunct="1">
              <a:lnSpc>
                <a:spcPct val="100000"/>
              </a:lnSpc>
              <a:spcBef>
                <a:spcPts val="0"/>
              </a:spcBef>
              <a:spcAft>
                <a:spcPts val="600"/>
              </a:spcAft>
              <a:buClr>
                <a:srgbClr val="E5546C"/>
              </a:buClr>
              <a:buSzTx/>
              <a:buFont typeface="Wingdings" pitchFamily="2" charset="2"/>
              <a:buChar char="v"/>
              <a:tabLst/>
              <a:defRPr/>
            </a:pPr>
            <a:r>
              <a:rPr lang="en-US" sz="1200" dirty="0">
                <a:latin typeface="Arial"/>
              </a:rPr>
              <a:t>…</a:t>
            </a:r>
            <a:endParaRPr kumimoji="0" lang="en-US" sz="1200" b="0" i="0" u="none" strike="noStrike" kern="1200" cap="none" spc="0" normalizeH="0" baseline="0" noProof="0" dirty="0">
              <a:ln>
                <a:noFill/>
              </a:ln>
              <a:effectLst/>
              <a:uLnTx/>
              <a:uFillTx/>
              <a:latin typeface="Arial"/>
              <a:ea typeface="+mn-ea"/>
              <a:cs typeface="+mn-cs"/>
            </a:endParaRPr>
          </a:p>
        </p:txBody>
      </p:sp>
      <p:sp>
        <p:nvSpPr>
          <p:cNvPr id="25" name="Rectangle 24">
            <a:extLst>
              <a:ext uri="{FF2B5EF4-FFF2-40B4-BE49-F238E27FC236}">
                <a16:creationId xmlns:a16="http://schemas.microsoft.com/office/drawing/2014/main" id="{C0635B87-02F9-6ABB-1139-CEA674DC1FA8}"/>
              </a:ext>
            </a:extLst>
          </p:cNvPr>
          <p:cNvSpPr/>
          <p:nvPr/>
        </p:nvSpPr>
        <p:spPr>
          <a:xfrm>
            <a:off x="8973261" y="2135823"/>
            <a:ext cx="2664000" cy="1750378"/>
          </a:xfrm>
          <a:prstGeom prst="rect">
            <a:avLst/>
          </a:prstGeom>
          <a:noFill/>
          <a:ln w="19050" cap="flat" cmpd="sng" algn="ctr">
            <a:noFill/>
            <a:prstDash val="solid"/>
            <a:miter lim="800000"/>
          </a:ln>
          <a:effectLst/>
        </p:spPr>
        <p:txBody>
          <a:bodyPr lIns="73152" tIns="73152" rIns="73152" bIns="73152" rtlCol="0" anchor="t"/>
          <a:lstStyle/>
          <a:p>
            <a:pPr marL="285750" marR="0" lvl="0" indent="-285750"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risk]</a:t>
            </a:r>
          </a:p>
          <a:p>
            <a:pPr marL="285750" indent="-285750">
              <a:spcAft>
                <a:spcPts val="600"/>
              </a:spcAft>
              <a:buClr>
                <a:srgbClr val="061F32"/>
              </a:buClr>
              <a:buFont typeface="Arial" panose="020B0604020202020204" pitchFamily="34" charset="0"/>
              <a:buChar char="•"/>
              <a:defRPr/>
            </a:pPr>
            <a:r>
              <a:rPr kumimoji="0" lang="en-US" sz="1200" b="0" i="0" u="none" strike="noStrike" kern="1200" cap="none" spc="0" normalizeH="0" baseline="0" noProof="0" dirty="0">
                <a:ln>
                  <a:noFill/>
                </a:ln>
                <a:effectLst/>
                <a:uLnTx/>
                <a:uFillTx/>
                <a:latin typeface="Arial"/>
                <a:ea typeface="+mn-ea"/>
                <a:cs typeface="+mn-cs"/>
              </a:rPr>
              <a:t>[Insert risk]</a:t>
            </a:r>
          </a:p>
          <a:p>
            <a:pPr marL="285750" indent="-285750">
              <a:spcAft>
                <a:spcPts val="600"/>
              </a:spcAft>
              <a:buClr>
                <a:srgbClr val="061F32"/>
              </a:buClr>
              <a:buFont typeface="Arial" panose="020B0604020202020204" pitchFamily="34" charset="0"/>
              <a:buChar char="•"/>
              <a:defRPr/>
            </a:pPr>
            <a:r>
              <a:rPr kumimoji="0" lang="en-US" sz="1200" b="0" i="0" u="none" strike="noStrike" kern="1200" cap="none" spc="0" normalizeH="0" baseline="0" noProof="0" dirty="0">
                <a:ln>
                  <a:noFill/>
                </a:ln>
                <a:effectLst/>
                <a:uLnTx/>
                <a:uFillTx/>
                <a:latin typeface="Arial"/>
                <a:ea typeface="+mn-ea"/>
                <a:cs typeface="+mn-cs"/>
              </a:rPr>
              <a:t>[Insert risk]</a:t>
            </a:r>
          </a:p>
          <a:p>
            <a:pPr marL="285750" marR="0" lvl="0" indent="-285750"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Arial" panose="020B0604020202020204" pitchFamily="34" charset="0"/>
              </a:rPr>
              <a:t>…</a:t>
            </a:r>
          </a:p>
        </p:txBody>
      </p:sp>
      <p:sp>
        <p:nvSpPr>
          <p:cNvPr id="26" name="Rectangle 25">
            <a:extLst>
              <a:ext uri="{FF2B5EF4-FFF2-40B4-BE49-F238E27FC236}">
                <a16:creationId xmlns:a16="http://schemas.microsoft.com/office/drawing/2014/main" id="{122B56FA-423B-F350-552B-16644E3BDBB9}"/>
              </a:ext>
            </a:extLst>
          </p:cNvPr>
          <p:cNvSpPr/>
          <p:nvPr/>
        </p:nvSpPr>
        <p:spPr>
          <a:xfrm>
            <a:off x="3360910" y="4517410"/>
            <a:ext cx="2664000" cy="1750378"/>
          </a:xfrm>
          <a:prstGeom prst="rect">
            <a:avLst/>
          </a:prstGeom>
          <a:noFill/>
          <a:ln w="19050" cap="flat" cmpd="sng" algn="ctr">
            <a:noFill/>
            <a:prstDash val="solid"/>
            <a:miter lim="800000"/>
          </a:ln>
          <a:effectLst/>
        </p:spPr>
        <p:txBody>
          <a:bodyPr lIns="72000" tIns="72000" rIns="72000" bIns="72000" rtlCol="0" anchor="t"/>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effectLst/>
                <a:uLnTx/>
                <a:uFillTx/>
                <a:latin typeface="Arial"/>
                <a:ea typeface="+mn-ea"/>
                <a:cs typeface="+mn-cs"/>
              </a:rPr>
              <a:t>[Insert how easy or hard it will be to implement]</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dirty="0">
              <a:latin typeface="Arial"/>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lang="en-US" sz="1200" b="1" dirty="0">
                <a:latin typeface="Arial"/>
                <a:cs typeface="Arial" panose="020B0604020202020204" pitchFamily="34" charset="0"/>
              </a:rPr>
              <a:t>Potential blockers:</a:t>
            </a:r>
          </a:p>
          <a:p>
            <a:pPr marL="171450" marR="0" lvl="0" indent="-171450"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US" sz="1200" i="0" u="none" strike="noStrike" kern="1200" cap="none" spc="0" normalizeH="0" baseline="0" noProof="0" dirty="0">
                <a:ln>
                  <a:noFill/>
                </a:ln>
                <a:effectLst/>
                <a:uLnTx/>
                <a:uFillTx/>
                <a:latin typeface="Arial"/>
                <a:ea typeface="+mn-ea"/>
                <a:cs typeface="Arial" panose="020B0604020202020204" pitchFamily="34" charset="0"/>
              </a:rPr>
              <a:t>[Insert any </a:t>
            </a:r>
            <a:r>
              <a:rPr lang="en-US" sz="1200" dirty="0">
                <a:latin typeface="Arial"/>
                <a:cs typeface="Arial" panose="020B0604020202020204" pitchFamily="34" charset="0"/>
              </a:rPr>
              <a:t>large blockers that can occur]</a:t>
            </a:r>
            <a:endParaRPr kumimoji="0" lang="en-US" sz="120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27" name="Rectangle 26">
            <a:extLst>
              <a:ext uri="{FF2B5EF4-FFF2-40B4-BE49-F238E27FC236}">
                <a16:creationId xmlns:a16="http://schemas.microsoft.com/office/drawing/2014/main" id="{64D6B95E-86C7-DCFF-CFB1-7C6D12B5DC29}"/>
              </a:ext>
            </a:extLst>
          </p:cNvPr>
          <p:cNvSpPr/>
          <p:nvPr/>
        </p:nvSpPr>
        <p:spPr>
          <a:xfrm>
            <a:off x="6167088" y="4517410"/>
            <a:ext cx="2664000" cy="1750378"/>
          </a:xfrm>
          <a:prstGeom prst="rect">
            <a:avLst/>
          </a:prstGeom>
          <a:noFill/>
          <a:ln w="19050" cap="flat" cmpd="sng" algn="ctr">
            <a:noFill/>
            <a:prstDash val="solid"/>
            <a:miter lim="800000"/>
          </a:ln>
          <a:effectLst/>
        </p:spPr>
        <p:txBody>
          <a:bodyPr lIns="72000" tIns="72000" rIns="72000" bIns="72000" rtlCol="0" anchor="t"/>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mn-cs"/>
              </a:rPr>
              <a:t>Revenue generated: </a:t>
            </a:r>
            <a:r>
              <a:rPr kumimoji="0" lang="en-US" sz="1200" i="0" u="none" strike="noStrike" kern="1200" cap="none" spc="0" normalizeH="0" baseline="0" noProof="0" dirty="0">
                <a:ln>
                  <a:noFill/>
                </a:ln>
                <a:effectLst/>
                <a:uLnTx/>
                <a:uFillTx/>
                <a:latin typeface="Arial"/>
                <a:ea typeface="+mn-ea"/>
                <a:cs typeface="+mn-cs"/>
              </a:rPr>
              <a:t>[xx]</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b="1" dirty="0">
              <a:latin typeface="Arial"/>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Arial" panose="020B0604020202020204" pitchFamily="34" charset="0"/>
              </a:rPr>
              <a:t>Cost savings: </a:t>
            </a:r>
            <a:r>
              <a:rPr kumimoji="0" lang="en-US" sz="1200" i="0" u="none" strike="noStrike" kern="1200" cap="none" spc="0" normalizeH="0" baseline="0" noProof="0" dirty="0">
                <a:ln>
                  <a:noFill/>
                </a:ln>
                <a:effectLst/>
                <a:uLnTx/>
                <a:uFillTx/>
                <a:latin typeface="Arial"/>
                <a:ea typeface="+mn-ea"/>
                <a:cs typeface="Arial" panose="020B0604020202020204" pitchFamily="34" charset="0"/>
              </a:rPr>
              <a:t>[xx]</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b="1" dirty="0">
              <a:latin typeface="Arial"/>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Arial" panose="020B0604020202020204" pitchFamily="34" charset="0"/>
              </a:rPr>
              <a:t>Est. ROI: </a:t>
            </a:r>
            <a:r>
              <a:rPr kumimoji="0" lang="en-US" sz="1200" i="0" u="none" strike="noStrike" kern="1200" cap="none" spc="0" normalizeH="0" baseline="0" noProof="0" dirty="0">
                <a:ln>
                  <a:noFill/>
                </a:ln>
                <a:effectLst/>
                <a:uLnTx/>
                <a:uFillTx/>
                <a:latin typeface="Arial"/>
                <a:ea typeface="+mn-ea"/>
                <a:cs typeface="Arial" panose="020B0604020202020204" pitchFamily="34" charset="0"/>
              </a:rPr>
              <a:t>[xx]</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b="1" dirty="0">
              <a:latin typeface="Arial"/>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lang="en-US" sz="1200" b="1" dirty="0">
                <a:latin typeface="Arial"/>
                <a:cs typeface="Arial" panose="020B0604020202020204" pitchFamily="34" charset="0"/>
              </a:rPr>
              <a:t>Est. NPV: </a:t>
            </a:r>
            <a:r>
              <a:rPr lang="en-US" sz="1200" dirty="0">
                <a:latin typeface="Arial"/>
                <a:cs typeface="Arial" panose="020B0604020202020204" pitchFamily="34" charset="0"/>
              </a:rPr>
              <a:t>[xx]</a:t>
            </a:r>
            <a:endParaRPr kumimoji="0" lang="en-US" sz="1200" b="1"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28" name="Rectangle 27">
            <a:extLst>
              <a:ext uri="{FF2B5EF4-FFF2-40B4-BE49-F238E27FC236}">
                <a16:creationId xmlns:a16="http://schemas.microsoft.com/office/drawing/2014/main" id="{4EC31417-7AEB-19DA-7CA3-4541A3A3FBE1}"/>
              </a:ext>
            </a:extLst>
          </p:cNvPr>
          <p:cNvSpPr/>
          <p:nvPr/>
        </p:nvSpPr>
        <p:spPr>
          <a:xfrm>
            <a:off x="8973264" y="4517410"/>
            <a:ext cx="2664000" cy="1750378"/>
          </a:xfrm>
          <a:prstGeom prst="rect">
            <a:avLst/>
          </a:prstGeom>
          <a:noFill/>
          <a:ln w="19050" cap="flat" cmpd="sng" algn="ctr">
            <a:noFill/>
            <a:prstDash val="solid"/>
            <a:miter lim="800000"/>
          </a:ln>
          <a:effectLst/>
        </p:spPr>
        <p:txBody>
          <a:bodyPr lIns="72000" tIns="72000" rIns="72000" bIns="72000" rtlCol="0" anchor="t"/>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mn-cs"/>
              </a:rPr>
              <a:t>One-off costs: </a:t>
            </a:r>
            <a:r>
              <a:rPr kumimoji="0" lang="en-US" sz="1200" i="0" u="none" strike="noStrike" kern="1200" cap="none" spc="0" normalizeH="0" baseline="0" noProof="0" dirty="0">
                <a:ln>
                  <a:noFill/>
                </a:ln>
                <a:effectLst/>
                <a:uLnTx/>
                <a:uFillTx/>
                <a:latin typeface="Arial"/>
                <a:ea typeface="+mn-ea"/>
                <a:cs typeface="+mn-cs"/>
              </a:rPr>
              <a:t>[xx]</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b="1" dirty="0">
              <a:latin typeface="Arial"/>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Arial" panose="020B0604020202020204" pitchFamily="34" charset="0"/>
              </a:rPr>
              <a:t>Ongoing costs: </a:t>
            </a:r>
            <a:r>
              <a:rPr kumimoji="0" lang="en-US" sz="1200" i="0" u="none" strike="noStrike" kern="1200" cap="none" spc="0" normalizeH="0" baseline="0" noProof="0" dirty="0">
                <a:ln>
                  <a:noFill/>
                </a:ln>
                <a:effectLst/>
                <a:uLnTx/>
                <a:uFillTx/>
                <a:latin typeface="Arial"/>
                <a:ea typeface="+mn-ea"/>
                <a:cs typeface="Arial" panose="020B0604020202020204" pitchFamily="34" charset="0"/>
              </a:rPr>
              <a:t>[xx]</a:t>
            </a:r>
            <a:endParaRPr kumimoji="0" lang="en-US" sz="1200" b="1"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29" name="Oval 28">
            <a:extLst>
              <a:ext uri="{FF2B5EF4-FFF2-40B4-BE49-F238E27FC236}">
                <a16:creationId xmlns:a16="http://schemas.microsoft.com/office/drawing/2014/main" id="{E4708A7A-D47F-AF8F-F484-12005E45F642}"/>
              </a:ext>
            </a:extLst>
          </p:cNvPr>
          <p:cNvSpPr/>
          <p:nvPr/>
        </p:nvSpPr>
        <p:spPr>
          <a:xfrm>
            <a:off x="9036890" y="2220774"/>
            <a:ext cx="180000" cy="180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0" name="Oval 29">
            <a:extLst>
              <a:ext uri="{FF2B5EF4-FFF2-40B4-BE49-F238E27FC236}">
                <a16:creationId xmlns:a16="http://schemas.microsoft.com/office/drawing/2014/main" id="{06A3A338-5615-8D53-0F60-C289A87F4242}"/>
              </a:ext>
            </a:extLst>
          </p:cNvPr>
          <p:cNvSpPr/>
          <p:nvPr/>
        </p:nvSpPr>
        <p:spPr>
          <a:xfrm>
            <a:off x="9036890" y="2479263"/>
            <a:ext cx="180000" cy="180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1" name="Oval 30">
            <a:extLst>
              <a:ext uri="{FF2B5EF4-FFF2-40B4-BE49-F238E27FC236}">
                <a16:creationId xmlns:a16="http://schemas.microsoft.com/office/drawing/2014/main" id="{2B1804D9-970C-B133-299D-EE2A99D85DBD}"/>
              </a:ext>
            </a:extLst>
          </p:cNvPr>
          <p:cNvSpPr/>
          <p:nvPr/>
        </p:nvSpPr>
        <p:spPr>
          <a:xfrm>
            <a:off x="9036890" y="2737752"/>
            <a:ext cx="180000" cy="180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2" name="Oval 31">
            <a:extLst>
              <a:ext uri="{FF2B5EF4-FFF2-40B4-BE49-F238E27FC236}">
                <a16:creationId xmlns:a16="http://schemas.microsoft.com/office/drawing/2014/main" id="{56012648-30C9-BE83-3115-C852856CD7A1}"/>
              </a:ext>
            </a:extLst>
          </p:cNvPr>
          <p:cNvSpPr/>
          <p:nvPr/>
        </p:nvSpPr>
        <p:spPr>
          <a:xfrm>
            <a:off x="9036890" y="2996242"/>
            <a:ext cx="180000" cy="180000"/>
          </a:xfrm>
          <a:prstGeom prst="ellipse">
            <a:avLst/>
          </a:prstGeom>
          <a:solidFill>
            <a:schemeClr val="tx1">
              <a:lumMod val="5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 name="Google Shape;507;p14">
            <a:extLst>
              <a:ext uri="{FF2B5EF4-FFF2-40B4-BE49-F238E27FC236}">
                <a16:creationId xmlns:a16="http://schemas.microsoft.com/office/drawing/2014/main" id="{FF185904-325F-2230-756E-F0CFC8E7AA2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7592981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825979" cy="694944"/>
          </a:xfrm>
        </p:spPr>
        <p:txBody>
          <a:bodyPr vert="horz"/>
          <a:lstStyle/>
          <a:p>
            <a:r>
              <a:rPr lang="en-US" sz="4800" dirty="0"/>
              <a:t>Recommended solution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6</a:t>
            </a:r>
          </a:p>
        </p:txBody>
      </p:sp>
    </p:spTree>
    <p:extLst>
      <p:ext uri="{BB962C8B-B14F-4D97-AF65-F5344CB8AC3E}">
        <p14:creationId xmlns:p14="http://schemas.microsoft.com/office/powerpoint/2010/main" val="1249195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5065-D01B-7660-A830-FE4B0A915D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BF3620-4E11-6731-DEEE-46C2A7B4848D}"/>
              </a:ext>
            </a:extLst>
          </p:cNvPr>
          <p:cNvSpPr>
            <a:spLocks noGrp="1"/>
          </p:cNvSpPr>
          <p:nvPr>
            <p:ph type="title"/>
          </p:nvPr>
        </p:nvSpPr>
        <p:spPr/>
        <p:txBody>
          <a:bodyPr/>
          <a:lstStyle/>
          <a:p>
            <a:r>
              <a:rPr lang="en-US" dirty="0"/>
              <a:t>Solution details</a:t>
            </a:r>
          </a:p>
        </p:txBody>
      </p:sp>
      <p:sp>
        <p:nvSpPr>
          <p:cNvPr id="5" name="Subtitle 4">
            <a:extLst>
              <a:ext uri="{FF2B5EF4-FFF2-40B4-BE49-F238E27FC236}">
                <a16:creationId xmlns:a16="http://schemas.microsoft.com/office/drawing/2014/main" id="{F26127B4-7C77-B495-681A-0D4CEFFB8BEC}"/>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0985FA61-E464-B427-10BF-A982C3C08F4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FC3355C7-A2EC-C669-40BE-37D55DF4663A}"/>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1-10+ slides describing your proposed solution/option in more detail</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D7348F62-DE18-56ED-F85F-05DB89CF4C2D}"/>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Use this section to give your stakeholders a clear picture of what the solution will look like so they understand what they are approving</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D3D2C1F-ADD0-3786-11C8-15074979ABA2}"/>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Clearly state your recommended option (note, you may also want to wait until the end of your business case to select an option)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the solution in detail, including scope, deliverables, and key components. Depending on type of business case, this can be anything from a one-pager to a 20-30 slide story</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Justify why this solution is the best choice</a:t>
            </a:r>
          </a:p>
        </p:txBody>
      </p:sp>
    </p:spTree>
    <p:extLst>
      <p:ext uri="{BB962C8B-B14F-4D97-AF65-F5344CB8AC3E}">
        <p14:creationId xmlns:p14="http://schemas.microsoft.com/office/powerpoint/2010/main" val="2908679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250BF-27FB-90EB-3B91-742153885C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E22350-F319-F2FD-78C9-7BF9B05D6233}"/>
              </a:ext>
            </a:extLst>
          </p:cNvPr>
          <p:cNvSpPr>
            <a:spLocks noGrp="1"/>
          </p:cNvSpPr>
          <p:nvPr>
            <p:ph type="title"/>
          </p:nvPr>
        </p:nvSpPr>
        <p:spPr/>
        <p:txBody>
          <a:bodyPr/>
          <a:lstStyle/>
          <a:p>
            <a:r>
              <a:rPr lang="en-US" dirty="0"/>
              <a:t>We recommend moving forward with option [insert]</a:t>
            </a:r>
          </a:p>
        </p:txBody>
      </p:sp>
      <p:sp>
        <p:nvSpPr>
          <p:cNvPr id="5" name="Subtitle 4">
            <a:extLst>
              <a:ext uri="{FF2B5EF4-FFF2-40B4-BE49-F238E27FC236}">
                <a16:creationId xmlns:a16="http://schemas.microsoft.com/office/drawing/2014/main" id="{E9804D08-B0CC-457B-BDDD-B333352F4A18}"/>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A93D3702-5916-038E-0350-8005B74A03C9}"/>
              </a:ext>
            </a:extLst>
          </p:cNvPr>
          <p:cNvSpPr>
            <a:spLocks noGrp="1"/>
          </p:cNvSpPr>
          <p:nvPr>
            <p:ph type="body" sz="quarter" idx="17"/>
          </p:nvPr>
        </p:nvSpPr>
        <p:spPr/>
        <p:txBody>
          <a:bodyPr/>
          <a:lstStyle/>
          <a:p>
            <a:endParaRPr lang="en-US"/>
          </a:p>
        </p:txBody>
      </p:sp>
      <p:sp>
        <p:nvSpPr>
          <p:cNvPr id="7" name="Text Placeholder 5">
            <a:extLst>
              <a:ext uri="{FF2B5EF4-FFF2-40B4-BE49-F238E27FC236}">
                <a16:creationId xmlns:a16="http://schemas.microsoft.com/office/drawing/2014/main" id="{E590540E-9092-E01A-AE80-286351B0B39F}"/>
              </a:ext>
            </a:extLst>
          </p:cNvPr>
          <p:cNvSpPr txBox="1">
            <a:spLocks/>
          </p:cNvSpPr>
          <p:nvPr/>
        </p:nvSpPr>
        <p:spPr>
          <a:xfrm>
            <a:off x="835471"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 e.g., “100% fix of all leakage”]</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cxnSp>
        <p:nvCxnSpPr>
          <p:cNvPr id="10" name="Straight Connector 9">
            <a:extLst>
              <a:ext uri="{FF2B5EF4-FFF2-40B4-BE49-F238E27FC236}">
                <a16:creationId xmlns:a16="http://schemas.microsoft.com/office/drawing/2014/main" id="{15F60B08-63AB-E4AB-AC4F-EC6005D72482}"/>
              </a:ext>
            </a:extLst>
          </p:cNvPr>
          <p:cNvCxnSpPr>
            <a:cxnSpLocks/>
          </p:cNvCxnSpPr>
          <p:nvPr/>
        </p:nvCxnSpPr>
        <p:spPr>
          <a:xfrm>
            <a:off x="835471"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062D46D-A88F-C928-78DD-12066614B2AE}"/>
              </a:ext>
            </a:extLst>
          </p:cNvPr>
          <p:cNvSpPr txBox="1"/>
          <p:nvPr/>
        </p:nvSpPr>
        <p:spPr>
          <a:xfrm>
            <a:off x="835471" y="253669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A </a:t>
            </a:r>
            <a:br>
              <a:rPr lang="en-US" sz="1600" b="1" dirty="0"/>
            </a:br>
            <a:r>
              <a:rPr lang="en-US" sz="1600" b="1" dirty="0"/>
              <a:t>e.g., “Complete fix”]</a:t>
            </a:r>
          </a:p>
        </p:txBody>
      </p:sp>
      <p:sp>
        <p:nvSpPr>
          <p:cNvPr id="16" name="Oval 15">
            <a:extLst>
              <a:ext uri="{FF2B5EF4-FFF2-40B4-BE49-F238E27FC236}">
                <a16:creationId xmlns:a16="http://schemas.microsoft.com/office/drawing/2014/main" id="{40696A78-D4A5-8743-509B-D545C668915D}"/>
              </a:ext>
            </a:extLst>
          </p:cNvPr>
          <p:cNvSpPr/>
          <p:nvPr/>
        </p:nvSpPr>
        <p:spPr>
          <a:xfrm>
            <a:off x="2167471"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cxnSp>
        <p:nvCxnSpPr>
          <p:cNvPr id="11" name="Straight Connector 10">
            <a:extLst>
              <a:ext uri="{FF2B5EF4-FFF2-40B4-BE49-F238E27FC236}">
                <a16:creationId xmlns:a16="http://schemas.microsoft.com/office/drawing/2014/main" id="{424BFD21-C9A8-900F-4CC8-6F2A891DCB5D}"/>
              </a:ext>
            </a:extLst>
          </p:cNvPr>
          <p:cNvCxnSpPr>
            <a:cxnSpLocks/>
          </p:cNvCxnSpPr>
          <p:nvPr/>
        </p:nvCxnSpPr>
        <p:spPr>
          <a:xfrm>
            <a:off x="4584000"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819D2CC-9BB4-7628-BC09-362A653200EA}"/>
              </a:ext>
            </a:extLst>
          </p:cNvPr>
          <p:cNvSpPr txBox="1"/>
          <p:nvPr/>
        </p:nvSpPr>
        <p:spPr>
          <a:xfrm>
            <a:off x="4580022" y="253669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B]</a:t>
            </a:r>
          </a:p>
        </p:txBody>
      </p:sp>
      <p:sp>
        <p:nvSpPr>
          <p:cNvPr id="17" name="Oval 16">
            <a:extLst>
              <a:ext uri="{FF2B5EF4-FFF2-40B4-BE49-F238E27FC236}">
                <a16:creationId xmlns:a16="http://schemas.microsoft.com/office/drawing/2014/main" id="{EDA5A31D-8726-61EA-4C04-99D23A6E2187}"/>
              </a:ext>
            </a:extLst>
          </p:cNvPr>
          <p:cNvSpPr/>
          <p:nvPr/>
        </p:nvSpPr>
        <p:spPr>
          <a:xfrm>
            <a:off x="5916000"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cxnSp>
        <p:nvCxnSpPr>
          <p:cNvPr id="12" name="Straight Connector 11">
            <a:extLst>
              <a:ext uri="{FF2B5EF4-FFF2-40B4-BE49-F238E27FC236}">
                <a16:creationId xmlns:a16="http://schemas.microsoft.com/office/drawing/2014/main" id="{9CF98764-486E-20DB-B8B6-0CD93E208C1D}"/>
              </a:ext>
            </a:extLst>
          </p:cNvPr>
          <p:cNvCxnSpPr>
            <a:cxnSpLocks/>
          </p:cNvCxnSpPr>
          <p:nvPr/>
        </p:nvCxnSpPr>
        <p:spPr>
          <a:xfrm>
            <a:off x="8332530"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BCC027-D095-6029-9E3B-3C1A3D95CCA4}"/>
              </a:ext>
            </a:extLst>
          </p:cNvPr>
          <p:cNvSpPr txBox="1"/>
          <p:nvPr/>
        </p:nvSpPr>
        <p:spPr>
          <a:xfrm>
            <a:off x="8332530" y="2536693"/>
            <a:ext cx="3023999"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C]</a:t>
            </a:r>
          </a:p>
        </p:txBody>
      </p:sp>
      <p:sp>
        <p:nvSpPr>
          <p:cNvPr id="18" name="Oval 17">
            <a:extLst>
              <a:ext uri="{FF2B5EF4-FFF2-40B4-BE49-F238E27FC236}">
                <a16:creationId xmlns:a16="http://schemas.microsoft.com/office/drawing/2014/main" id="{10B87F78-3C00-7A6A-F5AF-15C742DF679D}"/>
              </a:ext>
            </a:extLst>
          </p:cNvPr>
          <p:cNvSpPr/>
          <p:nvPr/>
        </p:nvSpPr>
        <p:spPr>
          <a:xfrm>
            <a:off x="9734916"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23" name="Text Placeholder 5">
            <a:extLst>
              <a:ext uri="{FF2B5EF4-FFF2-40B4-BE49-F238E27FC236}">
                <a16:creationId xmlns:a16="http://schemas.microsoft.com/office/drawing/2014/main" id="{1BC31ED9-34A4-91BF-2F45-EBF70FC44B77}"/>
              </a:ext>
            </a:extLst>
          </p:cNvPr>
          <p:cNvSpPr txBox="1">
            <a:spLocks/>
          </p:cNvSpPr>
          <p:nvPr/>
        </p:nvSpPr>
        <p:spPr>
          <a:xfrm>
            <a:off x="4584001"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4" name="Text Placeholder 5">
            <a:extLst>
              <a:ext uri="{FF2B5EF4-FFF2-40B4-BE49-F238E27FC236}">
                <a16:creationId xmlns:a16="http://schemas.microsoft.com/office/drawing/2014/main" id="{439FB829-C196-0AD9-AFC3-8F65D96FF2FE}"/>
              </a:ext>
            </a:extLst>
          </p:cNvPr>
          <p:cNvSpPr txBox="1">
            <a:spLocks/>
          </p:cNvSpPr>
          <p:nvPr/>
        </p:nvSpPr>
        <p:spPr>
          <a:xfrm>
            <a:off x="8332530"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 name="Rectangle 1">
            <a:extLst>
              <a:ext uri="{FF2B5EF4-FFF2-40B4-BE49-F238E27FC236}">
                <a16:creationId xmlns:a16="http://schemas.microsoft.com/office/drawing/2014/main" id="{88A1EC7A-11F1-3089-34E5-F6FD7651211D}"/>
              </a:ext>
            </a:extLst>
          </p:cNvPr>
          <p:cNvSpPr/>
          <p:nvPr/>
        </p:nvSpPr>
        <p:spPr>
          <a:xfrm>
            <a:off x="555836" y="1828320"/>
            <a:ext cx="3618599" cy="4307438"/>
          </a:xfrm>
          <a:prstGeom prst="rect">
            <a:avLst/>
          </a:prstGeom>
          <a:noFill/>
          <a:ln w="3810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 name="Rectangle 2">
            <a:extLst>
              <a:ext uri="{FF2B5EF4-FFF2-40B4-BE49-F238E27FC236}">
                <a16:creationId xmlns:a16="http://schemas.microsoft.com/office/drawing/2014/main" id="{CE831C59-DEC4-F2BE-B400-89916F472814}"/>
              </a:ext>
            </a:extLst>
          </p:cNvPr>
          <p:cNvSpPr/>
          <p:nvPr/>
        </p:nvSpPr>
        <p:spPr>
          <a:xfrm>
            <a:off x="4398968" y="1828320"/>
            <a:ext cx="7237196" cy="4307438"/>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 name="Google Shape;507;p14">
            <a:extLst>
              <a:ext uri="{FF2B5EF4-FFF2-40B4-BE49-F238E27FC236}">
                <a16:creationId xmlns:a16="http://schemas.microsoft.com/office/drawing/2014/main" id="{8800EC79-B487-C68A-DC6B-E96C04FCA6C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EE98F25F-07EA-5251-721F-F2133EAD1AA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050784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51A1A-1E9B-960E-3BED-A86B91142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33D26-B26B-DD88-8DFD-EE1837F0E024}"/>
              </a:ext>
            </a:extLst>
          </p:cNvPr>
          <p:cNvSpPr>
            <a:spLocks noGrp="1"/>
          </p:cNvSpPr>
          <p:nvPr>
            <p:ph type="title"/>
          </p:nvPr>
        </p:nvSpPr>
        <p:spPr/>
        <p:txBody>
          <a:bodyPr/>
          <a:lstStyle/>
          <a:p>
            <a:r>
              <a:rPr lang="en-US" dirty="0"/>
              <a:t>We recommend moving forward with option [insert]</a:t>
            </a:r>
          </a:p>
        </p:txBody>
      </p:sp>
      <p:sp>
        <p:nvSpPr>
          <p:cNvPr id="58" name="Text Placeholder 57">
            <a:extLst>
              <a:ext uri="{FF2B5EF4-FFF2-40B4-BE49-F238E27FC236}">
                <a16:creationId xmlns:a16="http://schemas.microsoft.com/office/drawing/2014/main" id="{2BF79606-FB23-FD2D-4D59-D749D42D1E6E}"/>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741A741F-3050-A948-573D-AB9AD36E3A85}"/>
              </a:ext>
            </a:extLst>
          </p:cNvPr>
          <p:cNvSpPr/>
          <p:nvPr/>
        </p:nvSpPr>
        <p:spPr>
          <a:xfrm>
            <a:off x="554736" y="1820949"/>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498A8EA9-4172-97D5-172C-E1DA076398E3}"/>
              </a:ext>
            </a:extLst>
          </p:cNvPr>
          <p:cNvSpPr/>
          <p:nvPr/>
        </p:nvSpPr>
        <p:spPr>
          <a:xfrm>
            <a:off x="554736" y="2655617"/>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69A280D7-9874-4790-2B70-8AFA8A28FED7}"/>
              </a:ext>
            </a:extLst>
          </p:cNvPr>
          <p:cNvSpPr/>
          <p:nvPr/>
        </p:nvSpPr>
        <p:spPr>
          <a:xfrm>
            <a:off x="554736" y="4324953"/>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Ease of implementation</a:t>
            </a:r>
          </a:p>
        </p:txBody>
      </p:sp>
      <p:sp>
        <p:nvSpPr>
          <p:cNvPr id="9" name="Rectangle 8">
            <a:extLst>
              <a:ext uri="{FF2B5EF4-FFF2-40B4-BE49-F238E27FC236}">
                <a16:creationId xmlns:a16="http://schemas.microsoft.com/office/drawing/2014/main" id="{6CAB22B7-54EB-2908-35B5-0DB71FEB9A0A}"/>
              </a:ext>
            </a:extLst>
          </p:cNvPr>
          <p:cNvSpPr/>
          <p:nvPr/>
        </p:nvSpPr>
        <p:spPr>
          <a:xfrm>
            <a:off x="554736" y="485246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Business impact</a:t>
            </a:r>
          </a:p>
        </p:txBody>
      </p:sp>
      <p:sp>
        <p:nvSpPr>
          <p:cNvPr id="10" name="Rectangle 9">
            <a:extLst>
              <a:ext uri="{FF2B5EF4-FFF2-40B4-BE49-F238E27FC236}">
                <a16:creationId xmlns:a16="http://schemas.microsoft.com/office/drawing/2014/main" id="{36F59613-04D1-2BAD-4A7A-559886C42834}"/>
              </a:ext>
            </a:extLst>
          </p:cNvPr>
          <p:cNvSpPr/>
          <p:nvPr/>
        </p:nvSpPr>
        <p:spPr>
          <a:xfrm>
            <a:off x="554736" y="5379979"/>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Cost</a:t>
            </a:r>
          </a:p>
        </p:txBody>
      </p:sp>
      <p:sp>
        <p:nvSpPr>
          <p:cNvPr id="11" name="Rectangle 10">
            <a:extLst>
              <a:ext uri="{FF2B5EF4-FFF2-40B4-BE49-F238E27FC236}">
                <a16:creationId xmlns:a16="http://schemas.microsoft.com/office/drawing/2014/main" id="{66401535-3510-0200-D943-B9A74035DB7A}"/>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Stakeholder score</a:t>
            </a:r>
          </a:p>
        </p:txBody>
      </p:sp>
      <p:cxnSp>
        <p:nvCxnSpPr>
          <p:cNvPr id="14" name="Straight Connector 13">
            <a:extLst>
              <a:ext uri="{FF2B5EF4-FFF2-40B4-BE49-F238E27FC236}">
                <a16:creationId xmlns:a16="http://schemas.microsoft.com/office/drawing/2014/main" id="{37316DD3-F681-3D82-1A79-02471BF5F1C8}"/>
              </a:ext>
            </a:extLst>
          </p:cNvPr>
          <p:cNvCxnSpPr>
            <a:cxnSpLocks/>
          </p:cNvCxnSpPr>
          <p:nvPr/>
        </p:nvCxnSpPr>
        <p:spPr>
          <a:xfrm>
            <a:off x="554736" y="344553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52997-B9D0-186F-1ACE-B7E75AB9D86B}"/>
              </a:ext>
            </a:extLst>
          </p:cNvPr>
          <p:cNvCxnSpPr>
            <a:cxnSpLocks/>
          </p:cNvCxnSpPr>
          <p:nvPr/>
        </p:nvCxnSpPr>
        <p:spPr>
          <a:xfrm>
            <a:off x="554736" y="4280200"/>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9D60BD-DD59-8A42-2B3A-7EC5AC79B021}"/>
              </a:ext>
            </a:extLst>
          </p:cNvPr>
          <p:cNvCxnSpPr>
            <a:cxnSpLocks/>
          </p:cNvCxnSpPr>
          <p:nvPr/>
        </p:nvCxnSpPr>
        <p:spPr>
          <a:xfrm>
            <a:off x="554736" y="480771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106C01-B9D7-E0F7-2586-492B5B01D70E}"/>
              </a:ext>
            </a:extLst>
          </p:cNvPr>
          <p:cNvCxnSpPr>
            <a:cxnSpLocks/>
          </p:cNvCxnSpPr>
          <p:nvPr/>
        </p:nvCxnSpPr>
        <p:spPr>
          <a:xfrm>
            <a:off x="554736" y="533522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0312CB-A17E-96BE-46C4-FD46FDA2B8E3}"/>
              </a:ext>
            </a:extLst>
          </p:cNvPr>
          <p:cNvCxnSpPr>
            <a:cxnSpLocks/>
          </p:cNvCxnSpPr>
          <p:nvPr/>
        </p:nvCxnSpPr>
        <p:spPr>
          <a:xfrm>
            <a:off x="554736" y="58627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FBC8F52-9D15-A4A3-02E1-D5E63B55383E}"/>
              </a:ext>
            </a:extLst>
          </p:cNvPr>
          <p:cNvSpPr/>
          <p:nvPr/>
        </p:nvSpPr>
        <p:spPr>
          <a:xfrm>
            <a:off x="2204917"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1: </a:t>
            </a:r>
            <a:r>
              <a:rPr lang="en-US" sz="1400" b="1" dirty="0">
                <a:solidFill>
                  <a:schemeClr val="tx1"/>
                </a:solidFill>
              </a:rPr>
              <a:t>[Insert “name” of option]</a:t>
            </a:r>
          </a:p>
        </p:txBody>
      </p:sp>
      <p:cxnSp>
        <p:nvCxnSpPr>
          <p:cNvPr id="31" name="Straight Connector 30">
            <a:extLst>
              <a:ext uri="{FF2B5EF4-FFF2-40B4-BE49-F238E27FC236}">
                <a16:creationId xmlns:a16="http://schemas.microsoft.com/office/drawing/2014/main" id="{F80C8D29-EB09-19E4-0E39-12CF81203EED}"/>
              </a:ext>
            </a:extLst>
          </p:cNvPr>
          <p:cNvCxnSpPr>
            <a:cxnSpLocks/>
          </p:cNvCxnSpPr>
          <p:nvPr/>
        </p:nvCxnSpPr>
        <p:spPr>
          <a:xfrm>
            <a:off x="2204918"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4144566-E820-2083-8C3A-9E514EF9D1DB}"/>
              </a:ext>
            </a:extLst>
          </p:cNvPr>
          <p:cNvSpPr/>
          <p:nvPr/>
        </p:nvSpPr>
        <p:spPr>
          <a:xfrm>
            <a:off x="2204918"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3" name="Rectangle 62">
            <a:extLst>
              <a:ext uri="{FF2B5EF4-FFF2-40B4-BE49-F238E27FC236}">
                <a16:creationId xmlns:a16="http://schemas.microsoft.com/office/drawing/2014/main" id="{66E37170-2E60-FC8F-2AF7-006F6CBD8860}"/>
              </a:ext>
            </a:extLst>
          </p:cNvPr>
          <p:cNvSpPr/>
          <p:nvPr/>
        </p:nvSpPr>
        <p:spPr>
          <a:xfrm>
            <a:off x="2204918"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65" name="Rectangle 64">
            <a:extLst>
              <a:ext uri="{FF2B5EF4-FFF2-40B4-BE49-F238E27FC236}">
                <a16:creationId xmlns:a16="http://schemas.microsoft.com/office/drawing/2014/main" id="{A78641F1-FE25-A8E9-F704-0A9059685AF5}"/>
              </a:ext>
            </a:extLst>
          </p:cNvPr>
          <p:cNvSpPr/>
          <p:nvPr/>
        </p:nvSpPr>
        <p:spPr>
          <a:xfrm>
            <a:off x="5508139"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6" name="Rectangle 65">
            <a:extLst>
              <a:ext uri="{FF2B5EF4-FFF2-40B4-BE49-F238E27FC236}">
                <a16:creationId xmlns:a16="http://schemas.microsoft.com/office/drawing/2014/main" id="{FE58A47E-FB3C-90A0-4813-F424E6AAD7A0}"/>
              </a:ext>
            </a:extLst>
          </p:cNvPr>
          <p:cNvSpPr/>
          <p:nvPr/>
        </p:nvSpPr>
        <p:spPr>
          <a:xfrm>
            <a:off x="5508042"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68" name="Rectangle 67">
            <a:extLst>
              <a:ext uri="{FF2B5EF4-FFF2-40B4-BE49-F238E27FC236}">
                <a16:creationId xmlns:a16="http://schemas.microsoft.com/office/drawing/2014/main" id="{02B9E4D5-D1AF-B373-1E98-03F722C3A966}"/>
              </a:ext>
            </a:extLst>
          </p:cNvPr>
          <p:cNvSpPr/>
          <p:nvPr/>
        </p:nvSpPr>
        <p:spPr>
          <a:xfrm>
            <a:off x="8811166"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9" name="Rectangle 68">
            <a:extLst>
              <a:ext uri="{FF2B5EF4-FFF2-40B4-BE49-F238E27FC236}">
                <a16:creationId xmlns:a16="http://schemas.microsoft.com/office/drawing/2014/main" id="{13FBF02C-E57B-96FB-B717-E4F1D4DC5D7E}"/>
              </a:ext>
            </a:extLst>
          </p:cNvPr>
          <p:cNvSpPr/>
          <p:nvPr/>
        </p:nvSpPr>
        <p:spPr>
          <a:xfrm>
            <a:off x="8811166"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80" name="Rectangle 79">
            <a:extLst>
              <a:ext uri="{FF2B5EF4-FFF2-40B4-BE49-F238E27FC236}">
                <a16:creationId xmlns:a16="http://schemas.microsoft.com/office/drawing/2014/main" id="{145EB780-C76F-E7B5-8676-18D52A73517C}"/>
              </a:ext>
            </a:extLst>
          </p:cNvPr>
          <p:cNvSpPr/>
          <p:nvPr/>
        </p:nvSpPr>
        <p:spPr>
          <a:xfrm>
            <a:off x="2198013"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3" name="Rectangle 2">
            <a:extLst>
              <a:ext uri="{FF2B5EF4-FFF2-40B4-BE49-F238E27FC236}">
                <a16:creationId xmlns:a16="http://schemas.microsoft.com/office/drawing/2014/main" id="{E5C63751-CEE4-D471-2BDF-8E36E25CA661}"/>
              </a:ext>
            </a:extLst>
          </p:cNvPr>
          <p:cNvSpPr/>
          <p:nvPr/>
        </p:nvSpPr>
        <p:spPr>
          <a:xfrm>
            <a:off x="8804261"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25" name="Rectangle 24">
            <a:extLst>
              <a:ext uri="{FF2B5EF4-FFF2-40B4-BE49-F238E27FC236}">
                <a16:creationId xmlns:a16="http://schemas.microsoft.com/office/drawing/2014/main" id="{65ED8EA7-87F9-E10B-5E0E-118E7672FF85}"/>
              </a:ext>
            </a:extLst>
          </p:cNvPr>
          <p:cNvSpPr/>
          <p:nvPr/>
        </p:nvSpPr>
        <p:spPr>
          <a:xfrm>
            <a:off x="550113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29" name="Rectangle 28">
            <a:extLst>
              <a:ext uri="{FF2B5EF4-FFF2-40B4-BE49-F238E27FC236}">
                <a16:creationId xmlns:a16="http://schemas.microsoft.com/office/drawing/2014/main" id="{5FEFCC83-35F4-532E-AF95-1D90EED17B58}"/>
              </a:ext>
            </a:extLst>
          </p:cNvPr>
          <p:cNvSpPr/>
          <p:nvPr/>
        </p:nvSpPr>
        <p:spPr>
          <a:xfrm>
            <a:off x="8811167"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3: </a:t>
            </a:r>
            <a:r>
              <a:rPr lang="en-US" sz="1400" b="1" dirty="0">
                <a:solidFill>
                  <a:schemeClr val="tx1"/>
                </a:solidFill>
              </a:rPr>
              <a:t>[Insert “name” of option]</a:t>
            </a:r>
          </a:p>
        </p:txBody>
      </p:sp>
      <p:sp>
        <p:nvSpPr>
          <p:cNvPr id="34" name="Rectangle 33">
            <a:extLst>
              <a:ext uri="{FF2B5EF4-FFF2-40B4-BE49-F238E27FC236}">
                <a16:creationId xmlns:a16="http://schemas.microsoft.com/office/drawing/2014/main" id="{3B5D9F8E-914D-8D4C-B8DA-F8E6EF1D4B15}"/>
              </a:ext>
            </a:extLst>
          </p:cNvPr>
          <p:cNvSpPr/>
          <p:nvPr/>
        </p:nvSpPr>
        <p:spPr>
          <a:xfrm>
            <a:off x="5508042"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2: </a:t>
            </a:r>
            <a:r>
              <a:rPr lang="en-US" sz="1400" b="1" dirty="0">
                <a:solidFill>
                  <a:schemeClr val="tx1"/>
                </a:solidFill>
              </a:rPr>
              <a:t>[Insert “name” of option]</a:t>
            </a:r>
          </a:p>
        </p:txBody>
      </p:sp>
      <p:cxnSp>
        <p:nvCxnSpPr>
          <p:cNvPr id="37" name="Straight Connector 36">
            <a:extLst>
              <a:ext uri="{FF2B5EF4-FFF2-40B4-BE49-F238E27FC236}">
                <a16:creationId xmlns:a16="http://schemas.microsoft.com/office/drawing/2014/main" id="{E356583D-C2B5-ABEA-5CFB-FFA00BABCAF0}"/>
              </a:ext>
            </a:extLst>
          </p:cNvPr>
          <p:cNvCxnSpPr>
            <a:cxnSpLocks/>
          </p:cNvCxnSpPr>
          <p:nvPr/>
        </p:nvCxnSpPr>
        <p:spPr>
          <a:xfrm>
            <a:off x="5504590"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CF5D24-F0AE-E523-0967-1894830E658F}"/>
              </a:ext>
            </a:extLst>
          </p:cNvPr>
          <p:cNvCxnSpPr>
            <a:cxnSpLocks/>
          </p:cNvCxnSpPr>
          <p:nvPr/>
        </p:nvCxnSpPr>
        <p:spPr>
          <a:xfrm>
            <a:off x="8804261"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3D69D71C-2CD5-39F9-6109-8F3D33822BA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3" name="Rectangle 82">
            <a:extLst>
              <a:ext uri="{FF2B5EF4-FFF2-40B4-BE49-F238E27FC236}">
                <a16:creationId xmlns:a16="http://schemas.microsoft.com/office/drawing/2014/main" id="{143CDA20-6B28-C1CF-AB80-50E0ECE4F771}"/>
              </a:ext>
            </a:extLst>
          </p:cNvPr>
          <p:cNvSpPr/>
          <p:nvPr/>
        </p:nvSpPr>
        <p:spPr>
          <a:xfrm>
            <a:off x="554736" y="3490285"/>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a:t>
            </a:r>
          </a:p>
        </p:txBody>
      </p:sp>
      <p:sp>
        <p:nvSpPr>
          <p:cNvPr id="90" name="Rectangle 89">
            <a:extLst>
              <a:ext uri="{FF2B5EF4-FFF2-40B4-BE49-F238E27FC236}">
                <a16:creationId xmlns:a16="http://schemas.microsoft.com/office/drawing/2014/main" id="{F03B7EE8-F7A5-1439-6316-8D200772C0B6}"/>
              </a:ext>
            </a:extLst>
          </p:cNvPr>
          <p:cNvSpPr/>
          <p:nvPr/>
        </p:nvSpPr>
        <p:spPr>
          <a:xfrm>
            <a:off x="2198013"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sp>
        <p:nvSpPr>
          <p:cNvPr id="91" name="Rectangle 90">
            <a:extLst>
              <a:ext uri="{FF2B5EF4-FFF2-40B4-BE49-F238E27FC236}">
                <a16:creationId xmlns:a16="http://schemas.microsoft.com/office/drawing/2014/main" id="{0C5138A6-BC98-C174-9D54-D69814157A9D}"/>
              </a:ext>
            </a:extLst>
          </p:cNvPr>
          <p:cNvSpPr/>
          <p:nvPr/>
        </p:nvSpPr>
        <p:spPr>
          <a:xfrm>
            <a:off x="5501137"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sp>
        <p:nvSpPr>
          <p:cNvPr id="92" name="Rectangle 91">
            <a:extLst>
              <a:ext uri="{FF2B5EF4-FFF2-40B4-BE49-F238E27FC236}">
                <a16:creationId xmlns:a16="http://schemas.microsoft.com/office/drawing/2014/main" id="{1FCBAFA1-F83E-87D3-99D3-3510377308C8}"/>
              </a:ext>
            </a:extLst>
          </p:cNvPr>
          <p:cNvSpPr/>
          <p:nvPr/>
        </p:nvSpPr>
        <p:spPr>
          <a:xfrm>
            <a:off x="8804261"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cxnSp>
        <p:nvCxnSpPr>
          <p:cNvPr id="93" name="Straight Connector 92">
            <a:extLst>
              <a:ext uri="{FF2B5EF4-FFF2-40B4-BE49-F238E27FC236}">
                <a16:creationId xmlns:a16="http://schemas.microsoft.com/office/drawing/2014/main" id="{3780A1AD-B26D-4684-1A62-12BC5A9ABD41}"/>
              </a:ext>
            </a:extLst>
          </p:cNvPr>
          <p:cNvCxnSpPr>
            <a:cxnSpLocks/>
          </p:cNvCxnSpPr>
          <p:nvPr/>
        </p:nvCxnSpPr>
        <p:spPr>
          <a:xfrm>
            <a:off x="554736" y="2610864"/>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1A9FEAAC-95F2-4935-90A0-9413870D7FAB}"/>
              </a:ext>
            </a:extLst>
          </p:cNvPr>
          <p:cNvSpPr/>
          <p:nvPr/>
        </p:nvSpPr>
        <p:spPr>
          <a:xfrm>
            <a:off x="8869912"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5" name="Oval 94">
            <a:extLst>
              <a:ext uri="{FF2B5EF4-FFF2-40B4-BE49-F238E27FC236}">
                <a16:creationId xmlns:a16="http://schemas.microsoft.com/office/drawing/2014/main" id="{C15187A3-F231-FF1A-4ACB-25B03B39A857}"/>
              </a:ext>
            </a:extLst>
          </p:cNvPr>
          <p:cNvSpPr/>
          <p:nvPr/>
        </p:nvSpPr>
        <p:spPr>
          <a:xfrm>
            <a:off x="8869912"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6" name="Oval 95">
            <a:extLst>
              <a:ext uri="{FF2B5EF4-FFF2-40B4-BE49-F238E27FC236}">
                <a16:creationId xmlns:a16="http://schemas.microsoft.com/office/drawing/2014/main" id="{B4368EA2-9511-F628-00F0-352A9D78BC98}"/>
              </a:ext>
            </a:extLst>
          </p:cNvPr>
          <p:cNvSpPr/>
          <p:nvPr/>
        </p:nvSpPr>
        <p:spPr>
          <a:xfrm>
            <a:off x="8869912"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7" name="TextBox 96">
            <a:extLst>
              <a:ext uri="{FF2B5EF4-FFF2-40B4-BE49-F238E27FC236}">
                <a16:creationId xmlns:a16="http://schemas.microsoft.com/office/drawing/2014/main" id="{DC0BB49E-1E6D-F12E-103D-730F50493CD5}"/>
              </a:ext>
            </a:extLst>
          </p:cNvPr>
          <p:cNvSpPr txBox="1"/>
          <p:nvPr/>
        </p:nvSpPr>
        <p:spPr>
          <a:xfrm>
            <a:off x="8706678" y="32918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98" name="Oval 97">
            <a:extLst>
              <a:ext uri="{FF2B5EF4-FFF2-40B4-BE49-F238E27FC236}">
                <a16:creationId xmlns:a16="http://schemas.microsoft.com/office/drawing/2014/main" id="{F694F497-6144-BB42-17FD-F13167C6B427}"/>
              </a:ext>
            </a:extLst>
          </p:cNvPr>
          <p:cNvSpPr/>
          <p:nvPr/>
        </p:nvSpPr>
        <p:spPr>
          <a:xfrm>
            <a:off x="5595300"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9" name="Oval 98">
            <a:extLst>
              <a:ext uri="{FF2B5EF4-FFF2-40B4-BE49-F238E27FC236}">
                <a16:creationId xmlns:a16="http://schemas.microsoft.com/office/drawing/2014/main" id="{F744E114-20DC-763A-9D99-3E8949527F61}"/>
              </a:ext>
            </a:extLst>
          </p:cNvPr>
          <p:cNvSpPr/>
          <p:nvPr/>
        </p:nvSpPr>
        <p:spPr>
          <a:xfrm>
            <a:off x="5595300"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0" name="Oval 99">
            <a:extLst>
              <a:ext uri="{FF2B5EF4-FFF2-40B4-BE49-F238E27FC236}">
                <a16:creationId xmlns:a16="http://schemas.microsoft.com/office/drawing/2014/main" id="{97B93B46-EE50-A8FE-A841-1A80EF095C21}"/>
              </a:ext>
            </a:extLst>
          </p:cNvPr>
          <p:cNvSpPr/>
          <p:nvPr/>
        </p:nvSpPr>
        <p:spPr>
          <a:xfrm>
            <a:off x="5595300"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1" name="Oval 100">
            <a:extLst>
              <a:ext uri="{FF2B5EF4-FFF2-40B4-BE49-F238E27FC236}">
                <a16:creationId xmlns:a16="http://schemas.microsoft.com/office/drawing/2014/main" id="{B0740F5B-14B7-B658-844E-828133C6186C}"/>
              </a:ext>
            </a:extLst>
          </p:cNvPr>
          <p:cNvSpPr/>
          <p:nvPr/>
        </p:nvSpPr>
        <p:spPr>
          <a:xfrm>
            <a:off x="2271596"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2" name="Oval 101">
            <a:extLst>
              <a:ext uri="{FF2B5EF4-FFF2-40B4-BE49-F238E27FC236}">
                <a16:creationId xmlns:a16="http://schemas.microsoft.com/office/drawing/2014/main" id="{C651E236-E8CC-18E8-CE51-731B0274638E}"/>
              </a:ext>
            </a:extLst>
          </p:cNvPr>
          <p:cNvSpPr/>
          <p:nvPr/>
        </p:nvSpPr>
        <p:spPr>
          <a:xfrm>
            <a:off x="2271596"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3" name="Oval 102">
            <a:extLst>
              <a:ext uri="{FF2B5EF4-FFF2-40B4-BE49-F238E27FC236}">
                <a16:creationId xmlns:a16="http://schemas.microsoft.com/office/drawing/2014/main" id="{DF078CBC-3434-27C8-EFAC-1100E2E8D0BF}"/>
              </a:ext>
            </a:extLst>
          </p:cNvPr>
          <p:cNvSpPr/>
          <p:nvPr/>
        </p:nvSpPr>
        <p:spPr>
          <a:xfrm>
            <a:off x="2271596"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5" name="Rectangle 104">
            <a:extLst>
              <a:ext uri="{FF2B5EF4-FFF2-40B4-BE49-F238E27FC236}">
                <a16:creationId xmlns:a16="http://schemas.microsoft.com/office/drawing/2014/main" id="{F7E27708-9569-56DF-0492-F6BD57496F98}"/>
              </a:ext>
            </a:extLst>
          </p:cNvPr>
          <p:cNvSpPr/>
          <p:nvPr/>
        </p:nvSpPr>
        <p:spPr>
          <a:xfrm>
            <a:off x="2198012"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6" name="Rectangle 105">
            <a:extLst>
              <a:ext uri="{FF2B5EF4-FFF2-40B4-BE49-F238E27FC236}">
                <a16:creationId xmlns:a16="http://schemas.microsoft.com/office/drawing/2014/main" id="{882E672C-EAB6-A331-AA61-FD507A861168}"/>
              </a:ext>
            </a:extLst>
          </p:cNvPr>
          <p:cNvSpPr/>
          <p:nvPr/>
        </p:nvSpPr>
        <p:spPr>
          <a:xfrm>
            <a:off x="5501137"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7" name="Rectangle 106">
            <a:extLst>
              <a:ext uri="{FF2B5EF4-FFF2-40B4-BE49-F238E27FC236}">
                <a16:creationId xmlns:a16="http://schemas.microsoft.com/office/drawing/2014/main" id="{2B4929A9-69B7-25C6-AD73-86C2E8DAB54C}"/>
              </a:ext>
            </a:extLst>
          </p:cNvPr>
          <p:cNvSpPr/>
          <p:nvPr/>
        </p:nvSpPr>
        <p:spPr>
          <a:xfrm>
            <a:off x="8804261"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8" name="Rectangle 107">
            <a:extLst>
              <a:ext uri="{FF2B5EF4-FFF2-40B4-BE49-F238E27FC236}">
                <a16:creationId xmlns:a16="http://schemas.microsoft.com/office/drawing/2014/main" id="{CF396631-702F-92CB-216C-1B54B398971A}"/>
              </a:ext>
            </a:extLst>
          </p:cNvPr>
          <p:cNvSpPr/>
          <p:nvPr/>
        </p:nvSpPr>
        <p:spPr>
          <a:xfrm>
            <a:off x="2198012"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09" name="Rectangle 108">
            <a:extLst>
              <a:ext uri="{FF2B5EF4-FFF2-40B4-BE49-F238E27FC236}">
                <a16:creationId xmlns:a16="http://schemas.microsoft.com/office/drawing/2014/main" id="{8169217A-93D3-4DA9-4D36-2BAA2E9B5AE5}"/>
              </a:ext>
            </a:extLst>
          </p:cNvPr>
          <p:cNvSpPr/>
          <p:nvPr/>
        </p:nvSpPr>
        <p:spPr>
          <a:xfrm>
            <a:off x="2198012"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110" name="Rectangle 109">
            <a:extLst>
              <a:ext uri="{FF2B5EF4-FFF2-40B4-BE49-F238E27FC236}">
                <a16:creationId xmlns:a16="http://schemas.microsoft.com/office/drawing/2014/main" id="{1AA953A8-BBB3-36BC-70E3-90BB7BB6EA3E}"/>
              </a:ext>
            </a:extLst>
          </p:cNvPr>
          <p:cNvSpPr/>
          <p:nvPr/>
        </p:nvSpPr>
        <p:spPr>
          <a:xfrm>
            <a:off x="5501137"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11" name="Rectangle 110">
            <a:extLst>
              <a:ext uri="{FF2B5EF4-FFF2-40B4-BE49-F238E27FC236}">
                <a16:creationId xmlns:a16="http://schemas.microsoft.com/office/drawing/2014/main" id="{F12D3756-8FAA-7D0C-F4E2-4EC2A724DEE9}"/>
              </a:ext>
            </a:extLst>
          </p:cNvPr>
          <p:cNvSpPr/>
          <p:nvPr/>
        </p:nvSpPr>
        <p:spPr>
          <a:xfrm>
            <a:off x="5501137"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112" name="Rectangle 111">
            <a:extLst>
              <a:ext uri="{FF2B5EF4-FFF2-40B4-BE49-F238E27FC236}">
                <a16:creationId xmlns:a16="http://schemas.microsoft.com/office/drawing/2014/main" id="{C8C10CCC-EBE7-0A24-85F3-A0429730A884}"/>
              </a:ext>
            </a:extLst>
          </p:cNvPr>
          <p:cNvSpPr/>
          <p:nvPr/>
        </p:nvSpPr>
        <p:spPr>
          <a:xfrm>
            <a:off x="8804261"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13" name="Rectangle 112">
            <a:extLst>
              <a:ext uri="{FF2B5EF4-FFF2-40B4-BE49-F238E27FC236}">
                <a16:creationId xmlns:a16="http://schemas.microsoft.com/office/drawing/2014/main" id="{96A94434-B748-EFE6-56A2-B829519AD97F}"/>
              </a:ext>
            </a:extLst>
          </p:cNvPr>
          <p:cNvSpPr/>
          <p:nvPr/>
        </p:nvSpPr>
        <p:spPr>
          <a:xfrm>
            <a:off x="8804261"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4" name="Rectangle 3">
            <a:extLst>
              <a:ext uri="{FF2B5EF4-FFF2-40B4-BE49-F238E27FC236}">
                <a16:creationId xmlns:a16="http://schemas.microsoft.com/office/drawing/2014/main" id="{AE1D8886-2CA9-A3A3-DAB5-756B1D8F429A}"/>
              </a:ext>
            </a:extLst>
          </p:cNvPr>
          <p:cNvSpPr/>
          <p:nvPr/>
        </p:nvSpPr>
        <p:spPr>
          <a:xfrm>
            <a:off x="2204917" y="1291134"/>
            <a:ext cx="3076210" cy="5093974"/>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 name="Rectangle 4">
            <a:extLst>
              <a:ext uri="{FF2B5EF4-FFF2-40B4-BE49-F238E27FC236}">
                <a16:creationId xmlns:a16="http://schemas.microsoft.com/office/drawing/2014/main" id="{067BBF8B-D9C2-E09B-FC12-3E0D7E8C91F3}"/>
              </a:ext>
            </a:extLst>
          </p:cNvPr>
          <p:cNvSpPr/>
          <p:nvPr/>
        </p:nvSpPr>
        <p:spPr>
          <a:xfrm>
            <a:off x="8626027" y="1314211"/>
            <a:ext cx="3076210" cy="5093974"/>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37059307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2A448-2EAB-B6B5-8C04-5506D3B3F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4AAE3-87DB-FD65-1226-D334672B557A}"/>
              </a:ext>
            </a:extLst>
          </p:cNvPr>
          <p:cNvSpPr>
            <a:spLocks noGrp="1"/>
          </p:cNvSpPr>
          <p:nvPr>
            <p:ph type="title"/>
          </p:nvPr>
        </p:nvSpPr>
        <p:spPr/>
        <p:txBody>
          <a:bodyPr/>
          <a:lstStyle/>
          <a:p>
            <a:r>
              <a:rPr lang="en-US" dirty="0"/>
              <a:t>We recommend moving forward with option [insert]</a:t>
            </a:r>
          </a:p>
        </p:txBody>
      </p:sp>
      <p:sp>
        <p:nvSpPr>
          <p:cNvPr id="58" name="Text Placeholder 57">
            <a:extLst>
              <a:ext uri="{FF2B5EF4-FFF2-40B4-BE49-F238E27FC236}">
                <a16:creationId xmlns:a16="http://schemas.microsoft.com/office/drawing/2014/main" id="{617CCF21-B68A-6889-1AB7-B39A54749A9E}"/>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2E17E12C-B6D7-DD20-BB77-9C4B53BE0A33}"/>
              </a:ext>
            </a:extLst>
          </p:cNvPr>
          <p:cNvSpPr/>
          <p:nvPr/>
        </p:nvSpPr>
        <p:spPr>
          <a:xfrm>
            <a:off x="554736" y="1569854"/>
            <a:ext cx="1586298" cy="5428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 for [insert]</a:t>
            </a:r>
          </a:p>
        </p:txBody>
      </p:sp>
      <p:sp>
        <p:nvSpPr>
          <p:cNvPr id="6" name="Rectangle 5">
            <a:extLst>
              <a:ext uri="{FF2B5EF4-FFF2-40B4-BE49-F238E27FC236}">
                <a16:creationId xmlns:a16="http://schemas.microsoft.com/office/drawing/2014/main" id="{00D623BF-9F8C-0AA5-36DD-15AFCD20BC08}"/>
              </a:ext>
            </a:extLst>
          </p:cNvPr>
          <p:cNvSpPr/>
          <p:nvPr/>
        </p:nvSpPr>
        <p:spPr>
          <a:xfrm>
            <a:off x="554736" y="2184017"/>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8AD2E299-5C3D-1147-2426-2C69703514D2}"/>
              </a:ext>
            </a:extLst>
          </p:cNvPr>
          <p:cNvSpPr/>
          <p:nvPr/>
        </p:nvSpPr>
        <p:spPr>
          <a:xfrm>
            <a:off x="554736" y="3281714"/>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2A77942F-D715-2BA9-C261-C1516F5515A6}"/>
              </a:ext>
            </a:extLst>
          </p:cNvPr>
          <p:cNvSpPr/>
          <p:nvPr/>
        </p:nvSpPr>
        <p:spPr>
          <a:xfrm>
            <a:off x="554736" y="4379411"/>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1]</a:t>
            </a:r>
          </a:p>
        </p:txBody>
      </p:sp>
      <p:sp>
        <p:nvSpPr>
          <p:cNvPr id="9" name="Rectangle 8">
            <a:extLst>
              <a:ext uri="{FF2B5EF4-FFF2-40B4-BE49-F238E27FC236}">
                <a16:creationId xmlns:a16="http://schemas.microsoft.com/office/drawing/2014/main" id="{E9274A85-AC96-6388-4366-6CDFD2C3AD11}"/>
              </a:ext>
            </a:extLst>
          </p:cNvPr>
          <p:cNvSpPr/>
          <p:nvPr/>
        </p:nvSpPr>
        <p:spPr>
          <a:xfrm>
            <a:off x="554736" y="4888774"/>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2]</a:t>
            </a:r>
          </a:p>
        </p:txBody>
      </p:sp>
      <p:sp>
        <p:nvSpPr>
          <p:cNvPr id="10" name="Rectangle 9">
            <a:extLst>
              <a:ext uri="{FF2B5EF4-FFF2-40B4-BE49-F238E27FC236}">
                <a16:creationId xmlns:a16="http://schemas.microsoft.com/office/drawing/2014/main" id="{61F75E72-5AD8-6301-E40C-B1A747671348}"/>
              </a:ext>
            </a:extLst>
          </p:cNvPr>
          <p:cNvSpPr/>
          <p:nvPr/>
        </p:nvSpPr>
        <p:spPr>
          <a:xfrm>
            <a:off x="554736" y="5400717"/>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3]</a:t>
            </a:r>
          </a:p>
        </p:txBody>
      </p:sp>
      <p:sp>
        <p:nvSpPr>
          <p:cNvPr id="11" name="Rectangle 10">
            <a:extLst>
              <a:ext uri="{FF2B5EF4-FFF2-40B4-BE49-F238E27FC236}">
                <a16:creationId xmlns:a16="http://schemas.microsoft.com/office/drawing/2014/main" id="{23CAA7B0-68BC-DF2D-CECC-9B9446753DD5}"/>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4]</a:t>
            </a:r>
          </a:p>
        </p:txBody>
      </p:sp>
      <p:cxnSp>
        <p:nvCxnSpPr>
          <p:cNvPr id="13" name="Straight Connector 12">
            <a:extLst>
              <a:ext uri="{FF2B5EF4-FFF2-40B4-BE49-F238E27FC236}">
                <a16:creationId xmlns:a16="http://schemas.microsoft.com/office/drawing/2014/main" id="{299D5A67-5FAF-E9A7-4075-CA2B5D0E8320}"/>
              </a:ext>
            </a:extLst>
          </p:cNvPr>
          <p:cNvCxnSpPr>
            <a:cxnSpLocks/>
          </p:cNvCxnSpPr>
          <p:nvPr/>
        </p:nvCxnSpPr>
        <p:spPr>
          <a:xfrm>
            <a:off x="554736" y="21483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DF869C-F5A8-F80A-AF0C-80F8098E9BCF}"/>
              </a:ext>
            </a:extLst>
          </p:cNvPr>
          <p:cNvCxnSpPr>
            <a:cxnSpLocks/>
          </p:cNvCxnSpPr>
          <p:nvPr/>
        </p:nvCxnSpPr>
        <p:spPr>
          <a:xfrm>
            <a:off x="554736" y="324603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AFB4938-06DB-3E5F-DCFC-398605805CBF}"/>
              </a:ext>
            </a:extLst>
          </p:cNvPr>
          <p:cNvCxnSpPr>
            <a:cxnSpLocks/>
          </p:cNvCxnSpPr>
          <p:nvPr/>
        </p:nvCxnSpPr>
        <p:spPr>
          <a:xfrm>
            <a:off x="554736" y="434373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0CC9E6-0C5F-7213-C0CC-4B0B775132D3}"/>
              </a:ext>
            </a:extLst>
          </p:cNvPr>
          <p:cNvCxnSpPr>
            <a:cxnSpLocks/>
          </p:cNvCxnSpPr>
          <p:nvPr/>
        </p:nvCxnSpPr>
        <p:spPr>
          <a:xfrm>
            <a:off x="554736" y="485309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5DF7FF4-6EE0-2B8E-10BB-5EA7340EEC05}"/>
              </a:ext>
            </a:extLst>
          </p:cNvPr>
          <p:cNvCxnSpPr>
            <a:cxnSpLocks/>
          </p:cNvCxnSpPr>
          <p:nvPr/>
        </p:nvCxnSpPr>
        <p:spPr>
          <a:xfrm>
            <a:off x="554736" y="536245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0627E7-68B7-3295-E8C6-3D77A142C991}"/>
              </a:ext>
            </a:extLst>
          </p:cNvPr>
          <p:cNvCxnSpPr>
            <a:cxnSpLocks/>
          </p:cNvCxnSpPr>
          <p:nvPr/>
        </p:nvCxnSpPr>
        <p:spPr>
          <a:xfrm>
            <a:off x="554736" y="587182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F3E6113-25C7-7927-23E5-B71752907E5E}"/>
              </a:ext>
            </a:extLst>
          </p:cNvPr>
          <p:cNvSpPr>
            <a:spLocks noChangeAspect="1"/>
          </p:cNvSpPr>
          <p:nvPr/>
        </p:nvSpPr>
        <p:spPr>
          <a:xfrm>
            <a:off x="294623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ie 19">
            <a:extLst>
              <a:ext uri="{FF2B5EF4-FFF2-40B4-BE49-F238E27FC236}">
                <a16:creationId xmlns:a16="http://schemas.microsoft.com/office/drawing/2014/main" id="{72DE443E-173B-9857-D997-C4A78A6E33CE}"/>
              </a:ext>
            </a:extLst>
          </p:cNvPr>
          <p:cNvSpPr>
            <a:spLocks noChangeAspect="1"/>
          </p:cNvSpPr>
          <p:nvPr/>
        </p:nvSpPr>
        <p:spPr>
          <a:xfrm>
            <a:off x="2946230" y="5436840"/>
            <a:ext cx="365760" cy="365760"/>
          </a:xfrm>
          <a:prstGeom prst="pie">
            <a:avLst>
              <a:gd name="adj1" fmla="val 544909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3402F419-B1CD-7FFA-6B9A-D16353BE9FB8}"/>
              </a:ext>
            </a:extLst>
          </p:cNvPr>
          <p:cNvSpPr>
            <a:spLocks noChangeAspect="1"/>
          </p:cNvSpPr>
          <p:nvPr/>
        </p:nvSpPr>
        <p:spPr>
          <a:xfrm>
            <a:off x="484139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Oval 21">
            <a:extLst>
              <a:ext uri="{FF2B5EF4-FFF2-40B4-BE49-F238E27FC236}">
                <a16:creationId xmlns:a16="http://schemas.microsoft.com/office/drawing/2014/main" id="{683A41E1-6EDE-EEC8-C291-85ED4F4B8B5B}"/>
              </a:ext>
            </a:extLst>
          </p:cNvPr>
          <p:cNvSpPr>
            <a:spLocks noChangeAspect="1"/>
          </p:cNvSpPr>
          <p:nvPr/>
        </p:nvSpPr>
        <p:spPr>
          <a:xfrm>
            <a:off x="673655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Oval 22">
            <a:extLst>
              <a:ext uri="{FF2B5EF4-FFF2-40B4-BE49-F238E27FC236}">
                <a16:creationId xmlns:a16="http://schemas.microsoft.com/office/drawing/2014/main" id="{B953E9C7-2471-11BF-F492-8DDCA1E98FC6}"/>
              </a:ext>
            </a:extLst>
          </p:cNvPr>
          <p:cNvSpPr>
            <a:spLocks noChangeAspect="1"/>
          </p:cNvSpPr>
          <p:nvPr/>
        </p:nvSpPr>
        <p:spPr>
          <a:xfrm>
            <a:off x="863171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BCD3FE3C-9E47-D709-82B5-57FF9008B8BF}"/>
              </a:ext>
            </a:extLst>
          </p:cNvPr>
          <p:cNvSpPr>
            <a:spLocks noChangeAspect="1"/>
          </p:cNvSpPr>
          <p:nvPr/>
        </p:nvSpPr>
        <p:spPr>
          <a:xfrm>
            <a:off x="10526870" y="5436840"/>
            <a:ext cx="369083" cy="3657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e 25">
            <a:extLst>
              <a:ext uri="{FF2B5EF4-FFF2-40B4-BE49-F238E27FC236}">
                <a16:creationId xmlns:a16="http://schemas.microsoft.com/office/drawing/2014/main" id="{3D46B75F-B3B5-7DBB-DFB6-9406C0873507}"/>
              </a:ext>
            </a:extLst>
          </p:cNvPr>
          <p:cNvSpPr>
            <a:spLocks noChangeAspect="1"/>
          </p:cNvSpPr>
          <p:nvPr/>
        </p:nvSpPr>
        <p:spPr>
          <a:xfrm>
            <a:off x="484139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ie 27">
            <a:extLst>
              <a:ext uri="{FF2B5EF4-FFF2-40B4-BE49-F238E27FC236}">
                <a16:creationId xmlns:a16="http://schemas.microsoft.com/office/drawing/2014/main" id="{FFBC0507-5581-5BCE-A6B1-BC8F305EFD5D}"/>
              </a:ext>
            </a:extLst>
          </p:cNvPr>
          <p:cNvSpPr>
            <a:spLocks noChangeAspect="1"/>
          </p:cNvSpPr>
          <p:nvPr/>
        </p:nvSpPr>
        <p:spPr>
          <a:xfrm>
            <a:off x="863171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6B46E98A-2C6A-7095-67D8-63F9AACB91C7}"/>
              </a:ext>
            </a:extLst>
          </p:cNvPr>
          <p:cNvSpPr/>
          <p:nvPr/>
        </p:nvSpPr>
        <p:spPr>
          <a:xfrm>
            <a:off x="220491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1]</a:t>
            </a:r>
          </a:p>
        </p:txBody>
      </p:sp>
      <p:cxnSp>
        <p:nvCxnSpPr>
          <p:cNvPr id="31" name="Straight Connector 30">
            <a:extLst>
              <a:ext uri="{FF2B5EF4-FFF2-40B4-BE49-F238E27FC236}">
                <a16:creationId xmlns:a16="http://schemas.microsoft.com/office/drawing/2014/main" id="{3F7EBC1C-CE21-5404-BEB0-FDD9A2650107}"/>
              </a:ext>
            </a:extLst>
          </p:cNvPr>
          <p:cNvCxnSpPr>
            <a:cxnSpLocks/>
          </p:cNvCxnSpPr>
          <p:nvPr/>
        </p:nvCxnSpPr>
        <p:spPr>
          <a:xfrm>
            <a:off x="2204918"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41FA63B-4B4E-064C-64C7-20E76D725E51}"/>
              </a:ext>
            </a:extLst>
          </p:cNvPr>
          <p:cNvSpPr/>
          <p:nvPr/>
        </p:nvSpPr>
        <p:spPr>
          <a:xfrm>
            <a:off x="978555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accent6"/>
                </a:solidFill>
              </a:rPr>
              <a:t>[Option 5]</a:t>
            </a:r>
          </a:p>
        </p:txBody>
      </p:sp>
      <p:cxnSp>
        <p:nvCxnSpPr>
          <p:cNvPr id="39" name="Straight Connector 38">
            <a:extLst>
              <a:ext uri="{FF2B5EF4-FFF2-40B4-BE49-F238E27FC236}">
                <a16:creationId xmlns:a16="http://schemas.microsoft.com/office/drawing/2014/main" id="{CF0F69DC-D1D5-ACF8-E663-98D5A35B2EEE}"/>
              </a:ext>
            </a:extLst>
          </p:cNvPr>
          <p:cNvCxnSpPr>
            <a:cxnSpLocks/>
          </p:cNvCxnSpPr>
          <p:nvPr/>
        </p:nvCxnSpPr>
        <p:spPr>
          <a:xfrm>
            <a:off x="9781033"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6D4E050-BB36-1739-48CA-4E234BE4350C}"/>
              </a:ext>
            </a:extLst>
          </p:cNvPr>
          <p:cNvSpPr>
            <a:spLocks noChangeAspect="1"/>
          </p:cNvSpPr>
          <p:nvPr/>
        </p:nvSpPr>
        <p:spPr>
          <a:xfrm>
            <a:off x="294623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Pie 40">
            <a:extLst>
              <a:ext uri="{FF2B5EF4-FFF2-40B4-BE49-F238E27FC236}">
                <a16:creationId xmlns:a16="http://schemas.microsoft.com/office/drawing/2014/main" id="{9A43F07C-E8EE-ED06-C68D-637A88896F38}"/>
              </a:ext>
            </a:extLst>
          </p:cNvPr>
          <p:cNvSpPr>
            <a:spLocks noChangeAspect="1"/>
          </p:cNvSpPr>
          <p:nvPr/>
        </p:nvSpPr>
        <p:spPr>
          <a:xfrm>
            <a:off x="2946230" y="4924897"/>
            <a:ext cx="365760" cy="365760"/>
          </a:xfrm>
          <a:prstGeom prst="pie">
            <a:avLst>
              <a:gd name="adj1" fmla="val 1075320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Oval 41">
            <a:extLst>
              <a:ext uri="{FF2B5EF4-FFF2-40B4-BE49-F238E27FC236}">
                <a16:creationId xmlns:a16="http://schemas.microsoft.com/office/drawing/2014/main" id="{8F3F3BE7-FE23-EE7E-2F5F-A619E4926823}"/>
              </a:ext>
            </a:extLst>
          </p:cNvPr>
          <p:cNvSpPr>
            <a:spLocks noChangeAspect="1"/>
          </p:cNvSpPr>
          <p:nvPr/>
        </p:nvSpPr>
        <p:spPr>
          <a:xfrm>
            <a:off x="484139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Oval 42">
            <a:extLst>
              <a:ext uri="{FF2B5EF4-FFF2-40B4-BE49-F238E27FC236}">
                <a16:creationId xmlns:a16="http://schemas.microsoft.com/office/drawing/2014/main" id="{2378CB17-B06A-66DA-C1F3-457C436A94D9}"/>
              </a:ext>
            </a:extLst>
          </p:cNvPr>
          <p:cNvSpPr>
            <a:spLocks noChangeAspect="1"/>
          </p:cNvSpPr>
          <p:nvPr/>
        </p:nvSpPr>
        <p:spPr>
          <a:xfrm>
            <a:off x="673655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Oval 43">
            <a:extLst>
              <a:ext uri="{FF2B5EF4-FFF2-40B4-BE49-F238E27FC236}">
                <a16:creationId xmlns:a16="http://schemas.microsoft.com/office/drawing/2014/main" id="{840E9233-768C-E5DC-EEE8-384887955B5F}"/>
              </a:ext>
            </a:extLst>
          </p:cNvPr>
          <p:cNvSpPr>
            <a:spLocks noChangeAspect="1"/>
          </p:cNvSpPr>
          <p:nvPr/>
        </p:nvSpPr>
        <p:spPr>
          <a:xfrm>
            <a:off x="863171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5" name="Oval 44">
            <a:extLst>
              <a:ext uri="{FF2B5EF4-FFF2-40B4-BE49-F238E27FC236}">
                <a16:creationId xmlns:a16="http://schemas.microsoft.com/office/drawing/2014/main" id="{F5B7AE1B-6BB6-03DA-B574-DBA82902E136}"/>
              </a:ext>
            </a:extLst>
          </p:cNvPr>
          <p:cNvSpPr>
            <a:spLocks noChangeAspect="1"/>
          </p:cNvSpPr>
          <p:nvPr/>
        </p:nvSpPr>
        <p:spPr>
          <a:xfrm>
            <a:off x="1052687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ie 45">
            <a:extLst>
              <a:ext uri="{FF2B5EF4-FFF2-40B4-BE49-F238E27FC236}">
                <a16:creationId xmlns:a16="http://schemas.microsoft.com/office/drawing/2014/main" id="{E7D99F66-988A-7771-F73D-00D86058E501}"/>
              </a:ext>
            </a:extLst>
          </p:cNvPr>
          <p:cNvSpPr>
            <a:spLocks noChangeAspect="1"/>
          </p:cNvSpPr>
          <p:nvPr/>
        </p:nvSpPr>
        <p:spPr>
          <a:xfrm>
            <a:off x="4841390" y="4924897"/>
            <a:ext cx="365760" cy="365760"/>
          </a:xfrm>
          <a:prstGeom prst="pie">
            <a:avLst>
              <a:gd name="adj1" fmla="val 5337496"/>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Pie 47">
            <a:extLst>
              <a:ext uri="{FF2B5EF4-FFF2-40B4-BE49-F238E27FC236}">
                <a16:creationId xmlns:a16="http://schemas.microsoft.com/office/drawing/2014/main" id="{7675ABB0-F018-7C2F-F32B-DE706EC466C8}"/>
              </a:ext>
            </a:extLst>
          </p:cNvPr>
          <p:cNvSpPr>
            <a:spLocks noChangeAspect="1"/>
          </p:cNvSpPr>
          <p:nvPr/>
        </p:nvSpPr>
        <p:spPr>
          <a:xfrm>
            <a:off x="863171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Pie 48">
            <a:extLst>
              <a:ext uri="{FF2B5EF4-FFF2-40B4-BE49-F238E27FC236}">
                <a16:creationId xmlns:a16="http://schemas.microsoft.com/office/drawing/2014/main" id="{717BAC65-115E-7B91-0B5A-06CDECB16D5C}"/>
              </a:ext>
            </a:extLst>
          </p:cNvPr>
          <p:cNvSpPr>
            <a:spLocks noChangeAspect="1"/>
          </p:cNvSpPr>
          <p:nvPr/>
        </p:nvSpPr>
        <p:spPr>
          <a:xfrm>
            <a:off x="10526870" y="4924897"/>
            <a:ext cx="365760" cy="365760"/>
          </a:xfrm>
          <a:prstGeom prst="pie">
            <a:avLst/>
          </a:prstGeom>
          <a:solidFill>
            <a:schemeClr val="accent6">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Oval 49">
            <a:extLst>
              <a:ext uri="{FF2B5EF4-FFF2-40B4-BE49-F238E27FC236}">
                <a16:creationId xmlns:a16="http://schemas.microsoft.com/office/drawing/2014/main" id="{71535237-64CA-DA31-FC8E-F4D4D105BA15}"/>
              </a:ext>
            </a:extLst>
          </p:cNvPr>
          <p:cNvSpPr>
            <a:spLocks noChangeAspect="1"/>
          </p:cNvSpPr>
          <p:nvPr/>
        </p:nvSpPr>
        <p:spPr>
          <a:xfrm>
            <a:off x="294623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Pie 50">
            <a:extLst>
              <a:ext uri="{FF2B5EF4-FFF2-40B4-BE49-F238E27FC236}">
                <a16:creationId xmlns:a16="http://schemas.microsoft.com/office/drawing/2014/main" id="{ADA4E700-50BE-50A8-12F6-18F12CD5FC85}"/>
              </a:ext>
            </a:extLst>
          </p:cNvPr>
          <p:cNvSpPr>
            <a:spLocks noChangeAspect="1"/>
          </p:cNvSpPr>
          <p:nvPr/>
        </p:nvSpPr>
        <p:spPr>
          <a:xfrm>
            <a:off x="2946230" y="4415534"/>
            <a:ext cx="365760" cy="365760"/>
          </a:xfrm>
          <a:prstGeom prst="pie">
            <a:avLst>
              <a:gd name="adj1" fmla="val 1081897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Oval 51">
            <a:extLst>
              <a:ext uri="{FF2B5EF4-FFF2-40B4-BE49-F238E27FC236}">
                <a16:creationId xmlns:a16="http://schemas.microsoft.com/office/drawing/2014/main" id="{5414A826-5F89-842C-3179-419528753DDD}"/>
              </a:ext>
            </a:extLst>
          </p:cNvPr>
          <p:cNvSpPr>
            <a:spLocks noChangeAspect="1"/>
          </p:cNvSpPr>
          <p:nvPr/>
        </p:nvSpPr>
        <p:spPr>
          <a:xfrm>
            <a:off x="484139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Oval 52">
            <a:extLst>
              <a:ext uri="{FF2B5EF4-FFF2-40B4-BE49-F238E27FC236}">
                <a16:creationId xmlns:a16="http://schemas.microsoft.com/office/drawing/2014/main" id="{3A689006-75A2-DB80-0A98-69AFB9D95D84}"/>
              </a:ext>
            </a:extLst>
          </p:cNvPr>
          <p:cNvSpPr>
            <a:spLocks noChangeAspect="1"/>
          </p:cNvSpPr>
          <p:nvPr/>
        </p:nvSpPr>
        <p:spPr>
          <a:xfrm>
            <a:off x="673655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4" name="Oval 53">
            <a:extLst>
              <a:ext uri="{FF2B5EF4-FFF2-40B4-BE49-F238E27FC236}">
                <a16:creationId xmlns:a16="http://schemas.microsoft.com/office/drawing/2014/main" id="{0D253293-70EB-820E-40AF-3B9297042F69}"/>
              </a:ext>
            </a:extLst>
          </p:cNvPr>
          <p:cNvSpPr>
            <a:spLocks noChangeAspect="1"/>
          </p:cNvSpPr>
          <p:nvPr/>
        </p:nvSpPr>
        <p:spPr>
          <a:xfrm>
            <a:off x="863171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5" name="Oval 54">
            <a:extLst>
              <a:ext uri="{FF2B5EF4-FFF2-40B4-BE49-F238E27FC236}">
                <a16:creationId xmlns:a16="http://schemas.microsoft.com/office/drawing/2014/main" id="{76E3AE5C-89AA-A3D4-9EC1-799607430793}"/>
              </a:ext>
            </a:extLst>
          </p:cNvPr>
          <p:cNvSpPr>
            <a:spLocks noChangeAspect="1"/>
          </p:cNvSpPr>
          <p:nvPr/>
        </p:nvSpPr>
        <p:spPr>
          <a:xfrm>
            <a:off x="1052687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6" name="Pie 55">
            <a:extLst>
              <a:ext uri="{FF2B5EF4-FFF2-40B4-BE49-F238E27FC236}">
                <a16:creationId xmlns:a16="http://schemas.microsoft.com/office/drawing/2014/main" id="{6692AAB3-7C7F-8D44-9F75-ACE9CE77F298}"/>
              </a:ext>
            </a:extLst>
          </p:cNvPr>
          <p:cNvSpPr>
            <a:spLocks noChangeAspect="1"/>
          </p:cNvSpPr>
          <p:nvPr/>
        </p:nvSpPr>
        <p:spPr>
          <a:xfrm>
            <a:off x="4841390" y="4415534"/>
            <a:ext cx="365760" cy="365760"/>
          </a:xfrm>
          <a:prstGeom prst="pie">
            <a:avLst>
              <a:gd name="adj1" fmla="val 5354182"/>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Pie 59">
            <a:extLst>
              <a:ext uri="{FF2B5EF4-FFF2-40B4-BE49-F238E27FC236}">
                <a16:creationId xmlns:a16="http://schemas.microsoft.com/office/drawing/2014/main" id="{6F5B9FA9-D5C5-3213-D802-ABC6DCB9224E}"/>
              </a:ext>
            </a:extLst>
          </p:cNvPr>
          <p:cNvSpPr>
            <a:spLocks noChangeAspect="1"/>
          </p:cNvSpPr>
          <p:nvPr/>
        </p:nvSpPr>
        <p:spPr>
          <a:xfrm>
            <a:off x="863171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4764F224-2DF4-D4E6-384A-861AF71FBC50}"/>
              </a:ext>
            </a:extLst>
          </p:cNvPr>
          <p:cNvSpPr>
            <a:spLocks noChangeAspect="1"/>
          </p:cNvSpPr>
          <p:nvPr/>
        </p:nvSpPr>
        <p:spPr>
          <a:xfrm>
            <a:off x="10526870" y="4415534"/>
            <a:ext cx="365760" cy="365760"/>
          </a:xfrm>
          <a:prstGeom prst="pie">
            <a:avLst/>
          </a:prstGeom>
          <a:solidFill>
            <a:schemeClr val="accent6">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Rectangle 61">
            <a:extLst>
              <a:ext uri="{FF2B5EF4-FFF2-40B4-BE49-F238E27FC236}">
                <a16:creationId xmlns:a16="http://schemas.microsoft.com/office/drawing/2014/main" id="{42131A7B-E40A-B1C3-4900-BD233BBFD9AE}"/>
              </a:ext>
            </a:extLst>
          </p:cNvPr>
          <p:cNvSpPr/>
          <p:nvPr/>
        </p:nvSpPr>
        <p:spPr>
          <a:xfrm>
            <a:off x="220491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3" name="Rectangle 62">
            <a:extLst>
              <a:ext uri="{FF2B5EF4-FFF2-40B4-BE49-F238E27FC236}">
                <a16:creationId xmlns:a16="http://schemas.microsoft.com/office/drawing/2014/main" id="{357EB6C3-39AD-780D-66BC-4A5B4A4C7190}"/>
              </a:ext>
            </a:extLst>
          </p:cNvPr>
          <p:cNvSpPr/>
          <p:nvPr/>
        </p:nvSpPr>
        <p:spPr>
          <a:xfrm>
            <a:off x="220491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4" name="Rectangle 63">
            <a:extLst>
              <a:ext uri="{FF2B5EF4-FFF2-40B4-BE49-F238E27FC236}">
                <a16:creationId xmlns:a16="http://schemas.microsoft.com/office/drawing/2014/main" id="{0C00EC33-3C03-E938-F47C-A061E2AC67E4}"/>
              </a:ext>
            </a:extLst>
          </p:cNvPr>
          <p:cNvSpPr/>
          <p:nvPr/>
        </p:nvSpPr>
        <p:spPr>
          <a:xfrm>
            <a:off x="220491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5" name="Rectangle 64">
            <a:extLst>
              <a:ext uri="{FF2B5EF4-FFF2-40B4-BE49-F238E27FC236}">
                <a16:creationId xmlns:a16="http://schemas.microsoft.com/office/drawing/2014/main" id="{936D4788-010F-4FF4-8DD8-B3D2E80F4554}"/>
              </a:ext>
            </a:extLst>
          </p:cNvPr>
          <p:cNvSpPr/>
          <p:nvPr/>
        </p:nvSpPr>
        <p:spPr>
          <a:xfrm>
            <a:off x="410007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6" name="Rectangle 65">
            <a:extLst>
              <a:ext uri="{FF2B5EF4-FFF2-40B4-BE49-F238E27FC236}">
                <a16:creationId xmlns:a16="http://schemas.microsoft.com/office/drawing/2014/main" id="{CA665BA0-AC1E-2A14-7014-1E0E9A674768}"/>
              </a:ext>
            </a:extLst>
          </p:cNvPr>
          <p:cNvSpPr/>
          <p:nvPr/>
        </p:nvSpPr>
        <p:spPr>
          <a:xfrm>
            <a:off x="410007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7" name="Rectangle 66">
            <a:extLst>
              <a:ext uri="{FF2B5EF4-FFF2-40B4-BE49-F238E27FC236}">
                <a16:creationId xmlns:a16="http://schemas.microsoft.com/office/drawing/2014/main" id="{67153382-0F71-54CB-82A4-58C28513EEB3}"/>
              </a:ext>
            </a:extLst>
          </p:cNvPr>
          <p:cNvSpPr/>
          <p:nvPr/>
        </p:nvSpPr>
        <p:spPr>
          <a:xfrm>
            <a:off x="410007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8" name="Rectangle 67">
            <a:extLst>
              <a:ext uri="{FF2B5EF4-FFF2-40B4-BE49-F238E27FC236}">
                <a16:creationId xmlns:a16="http://schemas.microsoft.com/office/drawing/2014/main" id="{FEBEE663-CCD1-450D-48DD-FA3C585E7077}"/>
              </a:ext>
            </a:extLst>
          </p:cNvPr>
          <p:cNvSpPr/>
          <p:nvPr/>
        </p:nvSpPr>
        <p:spPr>
          <a:xfrm>
            <a:off x="599523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9" name="Rectangle 68">
            <a:extLst>
              <a:ext uri="{FF2B5EF4-FFF2-40B4-BE49-F238E27FC236}">
                <a16:creationId xmlns:a16="http://schemas.microsoft.com/office/drawing/2014/main" id="{B5CC2333-45A4-2CAA-E59B-DE50A722C99D}"/>
              </a:ext>
            </a:extLst>
          </p:cNvPr>
          <p:cNvSpPr/>
          <p:nvPr/>
        </p:nvSpPr>
        <p:spPr>
          <a:xfrm>
            <a:off x="599523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0" name="Rectangle 69">
            <a:extLst>
              <a:ext uri="{FF2B5EF4-FFF2-40B4-BE49-F238E27FC236}">
                <a16:creationId xmlns:a16="http://schemas.microsoft.com/office/drawing/2014/main" id="{1FDCA761-D35D-B7B4-C87F-4989DA051897}"/>
              </a:ext>
            </a:extLst>
          </p:cNvPr>
          <p:cNvSpPr/>
          <p:nvPr/>
        </p:nvSpPr>
        <p:spPr>
          <a:xfrm>
            <a:off x="599523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1" name="Rectangle 70">
            <a:extLst>
              <a:ext uri="{FF2B5EF4-FFF2-40B4-BE49-F238E27FC236}">
                <a16:creationId xmlns:a16="http://schemas.microsoft.com/office/drawing/2014/main" id="{4EB9B81F-D233-1FE6-5C61-A18A734AC906}"/>
              </a:ext>
            </a:extLst>
          </p:cNvPr>
          <p:cNvSpPr/>
          <p:nvPr/>
        </p:nvSpPr>
        <p:spPr>
          <a:xfrm>
            <a:off x="789039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2" name="Rectangle 71">
            <a:extLst>
              <a:ext uri="{FF2B5EF4-FFF2-40B4-BE49-F238E27FC236}">
                <a16:creationId xmlns:a16="http://schemas.microsoft.com/office/drawing/2014/main" id="{3300E802-5396-55E7-7DBE-4A0D112895D1}"/>
              </a:ext>
            </a:extLst>
          </p:cNvPr>
          <p:cNvSpPr/>
          <p:nvPr/>
        </p:nvSpPr>
        <p:spPr>
          <a:xfrm>
            <a:off x="789039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3" name="Rectangle 72">
            <a:extLst>
              <a:ext uri="{FF2B5EF4-FFF2-40B4-BE49-F238E27FC236}">
                <a16:creationId xmlns:a16="http://schemas.microsoft.com/office/drawing/2014/main" id="{4A127A5B-0C5B-ACD2-9E8C-D6FF4E865616}"/>
              </a:ext>
            </a:extLst>
          </p:cNvPr>
          <p:cNvSpPr/>
          <p:nvPr/>
        </p:nvSpPr>
        <p:spPr>
          <a:xfrm>
            <a:off x="789039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4" name="Rectangle 73">
            <a:extLst>
              <a:ext uri="{FF2B5EF4-FFF2-40B4-BE49-F238E27FC236}">
                <a16:creationId xmlns:a16="http://schemas.microsoft.com/office/drawing/2014/main" id="{CC8F92EC-F826-5931-A176-55FB699A8255}"/>
              </a:ext>
            </a:extLst>
          </p:cNvPr>
          <p:cNvSpPr/>
          <p:nvPr/>
        </p:nvSpPr>
        <p:spPr>
          <a:xfrm>
            <a:off x="978555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5" name="Rectangle 74">
            <a:extLst>
              <a:ext uri="{FF2B5EF4-FFF2-40B4-BE49-F238E27FC236}">
                <a16:creationId xmlns:a16="http://schemas.microsoft.com/office/drawing/2014/main" id="{779EA081-9C04-21AA-2067-A43E860FB203}"/>
              </a:ext>
            </a:extLst>
          </p:cNvPr>
          <p:cNvSpPr/>
          <p:nvPr/>
        </p:nvSpPr>
        <p:spPr>
          <a:xfrm>
            <a:off x="978555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6" name="Rectangle 75">
            <a:extLst>
              <a:ext uri="{FF2B5EF4-FFF2-40B4-BE49-F238E27FC236}">
                <a16:creationId xmlns:a16="http://schemas.microsoft.com/office/drawing/2014/main" id="{0BA85386-29B2-0E3A-980B-4D26F6F56A40}"/>
              </a:ext>
            </a:extLst>
          </p:cNvPr>
          <p:cNvSpPr/>
          <p:nvPr/>
        </p:nvSpPr>
        <p:spPr>
          <a:xfrm>
            <a:off x="978555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7" name="Pie 76">
            <a:extLst>
              <a:ext uri="{FF2B5EF4-FFF2-40B4-BE49-F238E27FC236}">
                <a16:creationId xmlns:a16="http://schemas.microsoft.com/office/drawing/2014/main" id="{4C041C4C-77CB-82D2-F88F-A6073E5BEB69}"/>
              </a:ext>
            </a:extLst>
          </p:cNvPr>
          <p:cNvSpPr>
            <a:spLocks noChangeAspect="1"/>
          </p:cNvSpPr>
          <p:nvPr/>
        </p:nvSpPr>
        <p:spPr>
          <a:xfrm>
            <a:off x="6739873"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Pie 77">
            <a:extLst>
              <a:ext uri="{FF2B5EF4-FFF2-40B4-BE49-F238E27FC236}">
                <a16:creationId xmlns:a16="http://schemas.microsoft.com/office/drawing/2014/main" id="{AE776B3B-2D8A-7060-CE02-907725C4E3BB}"/>
              </a:ext>
            </a:extLst>
          </p:cNvPr>
          <p:cNvSpPr>
            <a:spLocks noChangeAspect="1"/>
          </p:cNvSpPr>
          <p:nvPr/>
        </p:nvSpPr>
        <p:spPr>
          <a:xfrm>
            <a:off x="6739873" y="4924897"/>
            <a:ext cx="365760" cy="365760"/>
          </a:xfrm>
          <a:prstGeom prst="pie">
            <a:avLst>
              <a:gd name="adj1" fmla="val 1081005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Pie 78">
            <a:extLst>
              <a:ext uri="{FF2B5EF4-FFF2-40B4-BE49-F238E27FC236}">
                <a16:creationId xmlns:a16="http://schemas.microsoft.com/office/drawing/2014/main" id="{CB27E0F7-A30D-6BEE-468A-47BF8C59168D}"/>
              </a:ext>
            </a:extLst>
          </p:cNvPr>
          <p:cNvSpPr>
            <a:spLocks noChangeAspect="1"/>
          </p:cNvSpPr>
          <p:nvPr/>
        </p:nvSpPr>
        <p:spPr>
          <a:xfrm>
            <a:off x="6739873" y="4415534"/>
            <a:ext cx="365760" cy="365760"/>
          </a:xfrm>
          <a:prstGeom prst="pie">
            <a:avLst>
              <a:gd name="adj1" fmla="val 5421441"/>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Rectangle 79">
            <a:extLst>
              <a:ext uri="{FF2B5EF4-FFF2-40B4-BE49-F238E27FC236}">
                <a16:creationId xmlns:a16="http://schemas.microsoft.com/office/drawing/2014/main" id="{A46AE3C1-0421-EC90-3CC7-EA485FC66266}"/>
              </a:ext>
            </a:extLst>
          </p:cNvPr>
          <p:cNvSpPr/>
          <p:nvPr/>
        </p:nvSpPr>
        <p:spPr>
          <a:xfrm>
            <a:off x="220325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3" name="Rectangle 2">
            <a:extLst>
              <a:ext uri="{FF2B5EF4-FFF2-40B4-BE49-F238E27FC236}">
                <a16:creationId xmlns:a16="http://schemas.microsoft.com/office/drawing/2014/main" id="{4704CA85-75BB-28F3-1F13-DBDE52C58E0B}"/>
              </a:ext>
            </a:extLst>
          </p:cNvPr>
          <p:cNvSpPr/>
          <p:nvPr/>
        </p:nvSpPr>
        <p:spPr>
          <a:xfrm>
            <a:off x="599440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12" name="Rectangle 11">
            <a:extLst>
              <a:ext uri="{FF2B5EF4-FFF2-40B4-BE49-F238E27FC236}">
                <a16:creationId xmlns:a16="http://schemas.microsoft.com/office/drawing/2014/main" id="{5A91C41D-36C8-5922-D91B-49E93EB6C3D5}"/>
              </a:ext>
            </a:extLst>
          </p:cNvPr>
          <p:cNvSpPr/>
          <p:nvPr/>
        </p:nvSpPr>
        <p:spPr>
          <a:xfrm>
            <a:off x="788998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5" name="Rectangle 24">
            <a:extLst>
              <a:ext uri="{FF2B5EF4-FFF2-40B4-BE49-F238E27FC236}">
                <a16:creationId xmlns:a16="http://schemas.microsoft.com/office/drawing/2014/main" id="{645A3EB2-5B59-33CF-4881-4CEDD5B35B4A}"/>
              </a:ext>
            </a:extLst>
          </p:cNvPr>
          <p:cNvSpPr/>
          <p:nvPr/>
        </p:nvSpPr>
        <p:spPr>
          <a:xfrm>
            <a:off x="409883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7" name="Rectangle 26">
            <a:extLst>
              <a:ext uri="{FF2B5EF4-FFF2-40B4-BE49-F238E27FC236}">
                <a16:creationId xmlns:a16="http://schemas.microsoft.com/office/drawing/2014/main" id="{B0C61566-FA72-E3EC-A599-DFECA5BE7256}"/>
              </a:ext>
            </a:extLst>
          </p:cNvPr>
          <p:cNvSpPr/>
          <p:nvPr/>
        </p:nvSpPr>
        <p:spPr>
          <a:xfrm>
            <a:off x="9785558"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9" name="Rectangle 28">
            <a:extLst>
              <a:ext uri="{FF2B5EF4-FFF2-40B4-BE49-F238E27FC236}">
                <a16:creationId xmlns:a16="http://schemas.microsoft.com/office/drawing/2014/main" id="{94B71111-8757-DF5C-19EC-4AE311F1C0D6}"/>
              </a:ext>
            </a:extLst>
          </p:cNvPr>
          <p:cNvSpPr/>
          <p:nvPr/>
        </p:nvSpPr>
        <p:spPr>
          <a:xfrm>
            <a:off x="599523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3]</a:t>
            </a:r>
          </a:p>
        </p:txBody>
      </p:sp>
      <p:sp>
        <p:nvSpPr>
          <p:cNvPr id="33" name="Rectangle 32">
            <a:extLst>
              <a:ext uri="{FF2B5EF4-FFF2-40B4-BE49-F238E27FC236}">
                <a16:creationId xmlns:a16="http://schemas.microsoft.com/office/drawing/2014/main" id="{8A110DC9-DCB3-F103-574D-465ECBD6AD23}"/>
              </a:ext>
            </a:extLst>
          </p:cNvPr>
          <p:cNvSpPr/>
          <p:nvPr/>
        </p:nvSpPr>
        <p:spPr>
          <a:xfrm>
            <a:off x="789039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4]</a:t>
            </a:r>
          </a:p>
        </p:txBody>
      </p:sp>
      <p:sp>
        <p:nvSpPr>
          <p:cNvPr id="34" name="Rectangle 33">
            <a:extLst>
              <a:ext uri="{FF2B5EF4-FFF2-40B4-BE49-F238E27FC236}">
                <a16:creationId xmlns:a16="http://schemas.microsoft.com/office/drawing/2014/main" id="{0FB5074B-50B2-B3C7-E400-19B352CB5EF2}"/>
              </a:ext>
            </a:extLst>
          </p:cNvPr>
          <p:cNvSpPr/>
          <p:nvPr/>
        </p:nvSpPr>
        <p:spPr>
          <a:xfrm>
            <a:off x="410007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2]</a:t>
            </a:r>
          </a:p>
        </p:txBody>
      </p:sp>
      <p:cxnSp>
        <p:nvCxnSpPr>
          <p:cNvPr id="37" name="Straight Connector 36">
            <a:extLst>
              <a:ext uri="{FF2B5EF4-FFF2-40B4-BE49-F238E27FC236}">
                <a16:creationId xmlns:a16="http://schemas.microsoft.com/office/drawing/2014/main" id="{2496431A-2AF0-19BB-8436-7F3BA9169EEC}"/>
              </a:ext>
            </a:extLst>
          </p:cNvPr>
          <p:cNvCxnSpPr>
            <a:cxnSpLocks/>
          </p:cNvCxnSpPr>
          <p:nvPr/>
        </p:nvCxnSpPr>
        <p:spPr>
          <a:xfrm>
            <a:off x="4098947"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4FD27A9-EEDC-4522-F171-697A0E85D70F}"/>
              </a:ext>
            </a:extLst>
          </p:cNvPr>
          <p:cNvCxnSpPr>
            <a:cxnSpLocks/>
          </p:cNvCxnSpPr>
          <p:nvPr/>
        </p:nvCxnSpPr>
        <p:spPr>
          <a:xfrm>
            <a:off x="5992976"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F9452B-F308-8310-B896-353F1383207F}"/>
              </a:ext>
            </a:extLst>
          </p:cNvPr>
          <p:cNvCxnSpPr>
            <a:cxnSpLocks/>
          </p:cNvCxnSpPr>
          <p:nvPr/>
        </p:nvCxnSpPr>
        <p:spPr>
          <a:xfrm>
            <a:off x="7887005"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FB4FB60C-53D0-AF5A-4EAC-512E6244B14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F49551FB-B634-CBEE-B537-B954ACAD58B5}"/>
              </a:ext>
            </a:extLst>
          </p:cNvPr>
          <p:cNvSpPr/>
          <p:nvPr/>
        </p:nvSpPr>
        <p:spPr>
          <a:xfrm>
            <a:off x="2204916" y="1291134"/>
            <a:ext cx="7536771" cy="5093974"/>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16158622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0909-E31D-D5F5-FA33-83CE9C31F118}"/>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490A7BB-4FF3-C273-9A12-5A6463DF3D0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7" imgW="351" imgH="360" progId="TCLayout.ActiveDocument.1">
                  <p:embed/>
                </p:oleObj>
              </mc:Choice>
              <mc:Fallback>
                <p:oleObj name="think-cell Slide" r:id="rId57" imgW="351" imgH="360" progId="TCLayout.ActiveDocument.1">
                  <p:embed/>
                  <p:pic>
                    <p:nvPicPr>
                      <p:cNvPr id="7" name="think-cell data - do not delete" hidden="1">
                        <a:extLst>
                          <a:ext uri="{FF2B5EF4-FFF2-40B4-BE49-F238E27FC236}">
                            <a16:creationId xmlns:a16="http://schemas.microsoft.com/office/drawing/2014/main" id="{F30F3619-F8F0-A8F6-ABD7-E7BC929846D2}"/>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D3C4A16-EFBA-AA0C-57A9-661438AA9C26}"/>
              </a:ext>
            </a:extLst>
          </p:cNvPr>
          <p:cNvSpPr>
            <a:spLocks noGrp="1"/>
          </p:cNvSpPr>
          <p:nvPr>
            <p:ph type="title"/>
          </p:nvPr>
        </p:nvSpPr>
        <p:spPr>
          <a:xfrm>
            <a:off x="554736" y="355092"/>
            <a:ext cx="11082528" cy="731520"/>
          </a:xfrm>
        </p:spPr>
        <p:txBody>
          <a:bodyPr vert="horz"/>
          <a:lstStyle/>
          <a:p>
            <a:r>
              <a:rPr lang="en-US" dirty="0"/>
              <a:t>Based on this, we recommend moving forward with option [insert]</a:t>
            </a:r>
          </a:p>
        </p:txBody>
      </p:sp>
      <p:sp>
        <p:nvSpPr>
          <p:cNvPr id="10" name="Text Placeholder 9">
            <a:extLst>
              <a:ext uri="{FF2B5EF4-FFF2-40B4-BE49-F238E27FC236}">
                <a16:creationId xmlns:a16="http://schemas.microsoft.com/office/drawing/2014/main" id="{6F7432F7-7833-6E93-CCBA-36A04209CB3F}"/>
              </a:ext>
            </a:extLst>
          </p:cNvPr>
          <p:cNvSpPr>
            <a:spLocks noGrp="1"/>
          </p:cNvSpPr>
          <p:nvPr>
            <p:ph type="body" sz="quarter" idx="17"/>
          </p:nvPr>
        </p:nvSpPr>
        <p:spPr/>
        <p:txBody>
          <a:bodyPr/>
          <a:lstStyle/>
          <a:p>
            <a:endParaRPr lang="en-US"/>
          </a:p>
        </p:txBody>
      </p:sp>
      <p:sp>
        <p:nvSpPr>
          <p:cNvPr id="21" name="Rectangle 20">
            <a:extLst>
              <a:ext uri="{FF2B5EF4-FFF2-40B4-BE49-F238E27FC236}">
                <a16:creationId xmlns:a16="http://schemas.microsoft.com/office/drawing/2014/main" id="{C3A6DEB5-9CEF-2E9D-0A9A-69B774961A89}"/>
              </a:ext>
            </a:extLst>
          </p:cNvPr>
          <p:cNvSpPr/>
          <p:nvPr/>
        </p:nvSpPr>
        <p:spPr>
          <a:xfrm>
            <a:off x="554736" y="380114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2" name="Rectangle 21">
            <a:extLst>
              <a:ext uri="{FF2B5EF4-FFF2-40B4-BE49-F238E27FC236}">
                <a16:creationId xmlns:a16="http://schemas.microsoft.com/office/drawing/2014/main" id="{0F8963F7-34F5-5F8E-5553-F93D87234181}"/>
              </a:ext>
            </a:extLst>
          </p:cNvPr>
          <p:cNvSpPr/>
          <p:nvPr/>
        </p:nvSpPr>
        <p:spPr>
          <a:xfrm>
            <a:off x="554736" y="463227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3" name="Rectangle 22">
            <a:extLst>
              <a:ext uri="{FF2B5EF4-FFF2-40B4-BE49-F238E27FC236}">
                <a16:creationId xmlns:a16="http://schemas.microsoft.com/office/drawing/2014/main" id="{9DC0E3B6-6BFD-0F81-0E10-9091D55FB7AF}"/>
              </a:ext>
            </a:extLst>
          </p:cNvPr>
          <p:cNvSpPr/>
          <p:nvPr/>
        </p:nvSpPr>
        <p:spPr>
          <a:xfrm>
            <a:off x="554736" y="546340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77" name="object 143">
            <a:extLst>
              <a:ext uri="{FF2B5EF4-FFF2-40B4-BE49-F238E27FC236}">
                <a16:creationId xmlns:a16="http://schemas.microsoft.com/office/drawing/2014/main" id="{2D5AC2F7-CE56-0CFF-4006-1AD2C2429514}"/>
              </a:ext>
            </a:extLst>
          </p:cNvPr>
          <p:cNvSpPr/>
          <p:nvPr/>
        </p:nvSpPr>
        <p:spPr>
          <a:xfrm>
            <a:off x="1324776" y="1592696"/>
            <a:ext cx="569259" cy="67235"/>
          </a:xfrm>
          <a:custGeom>
            <a:avLst/>
            <a:gdLst/>
            <a:ahLst/>
            <a:cxnLst/>
            <a:rect l="l" t="t" r="r" b="b"/>
            <a:pathLst>
              <a:path w="645159" h="76200">
                <a:moveTo>
                  <a:pt x="76200" y="33527"/>
                </a:moveTo>
                <a:lnTo>
                  <a:pt x="76200" y="0"/>
                </a:lnTo>
                <a:lnTo>
                  <a:pt x="0" y="38100"/>
                </a:lnTo>
                <a:lnTo>
                  <a:pt x="58674" y="67437"/>
                </a:lnTo>
                <a:lnTo>
                  <a:pt x="58674" y="38100"/>
                </a:lnTo>
                <a:lnTo>
                  <a:pt x="60198" y="35051"/>
                </a:lnTo>
                <a:lnTo>
                  <a:pt x="63246" y="33527"/>
                </a:lnTo>
                <a:lnTo>
                  <a:pt x="76200" y="33527"/>
                </a:lnTo>
                <a:close/>
              </a:path>
              <a:path w="645159" h="76200">
                <a:moveTo>
                  <a:pt x="585977" y="38100"/>
                </a:moveTo>
                <a:lnTo>
                  <a:pt x="584453" y="35051"/>
                </a:lnTo>
                <a:lnTo>
                  <a:pt x="580644" y="33527"/>
                </a:lnTo>
                <a:lnTo>
                  <a:pt x="63246" y="33527"/>
                </a:lnTo>
                <a:lnTo>
                  <a:pt x="60198" y="35051"/>
                </a:lnTo>
                <a:lnTo>
                  <a:pt x="58674" y="38100"/>
                </a:lnTo>
                <a:lnTo>
                  <a:pt x="60198" y="41909"/>
                </a:lnTo>
                <a:lnTo>
                  <a:pt x="63246" y="42672"/>
                </a:lnTo>
                <a:lnTo>
                  <a:pt x="580644" y="42672"/>
                </a:lnTo>
                <a:lnTo>
                  <a:pt x="584453" y="41909"/>
                </a:lnTo>
                <a:lnTo>
                  <a:pt x="585977" y="38100"/>
                </a:lnTo>
                <a:close/>
              </a:path>
              <a:path w="645159" h="76200">
                <a:moveTo>
                  <a:pt x="76200" y="76200"/>
                </a:moveTo>
                <a:lnTo>
                  <a:pt x="76200" y="42672"/>
                </a:lnTo>
                <a:lnTo>
                  <a:pt x="63246" y="42672"/>
                </a:lnTo>
                <a:lnTo>
                  <a:pt x="60198" y="41909"/>
                </a:lnTo>
                <a:lnTo>
                  <a:pt x="58674" y="38100"/>
                </a:lnTo>
                <a:lnTo>
                  <a:pt x="58674" y="67437"/>
                </a:lnTo>
                <a:lnTo>
                  <a:pt x="76200" y="76200"/>
                </a:lnTo>
                <a:close/>
              </a:path>
              <a:path w="645159" h="76200">
                <a:moveTo>
                  <a:pt x="644651" y="38100"/>
                </a:moveTo>
                <a:lnTo>
                  <a:pt x="568451" y="0"/>
                </a:lnTo>
                <a:lnTo>
                  <a:pt x="568451" y="33527"/>
                </a:lnTo>
                <a:lnTo>
                  <a:pt x="580644" y="33527"/>
                </a:lnTo>
                <a:lnTo>
                  <a:pt x="584453" y="35051"/>
                </a:lnTo>
                <a:lnTo>
                  <a:pt x="585977" y="38100"/>
                </a:lnTo>
                <a:lnTo>
                  <a:pt x="585977" y="67437"/>
                </a:lnTo>
                <a:lnTo>
                  <a:pt x="644651" y="38100"/>
                </a:lnTo>
                <a:close/>
              </a:path>
              <a:path w="645159" h="76200">
                <a:moveTo>
                  <a:pt x="585977" y="67437"/>
                </a:moveTo>
                <a:lnTo>
                  <a:pt x="585977" y="38100"/>
                </a:lnTo>
                <a:lnTo>
                  <a:pt x="584453" y="41909"/>
                </a:lnTo>
                <a:lnTo>
                  <a:pt x="580644" y="42672"/>
                </a:lnTo>
                <a:lnTo>
                  <a:pt x="568451" y="42672"/>
                </a:lnTo>
                <a:lnTo>
                  <a:pt x="568451" y="76200"/>
                </a:lnTo>
                <a:lnTo>
                  <a:pt x="585977" y="67437"/>
                </a:lnTo>
                <a:close/>
              </a:path>
            </a:pathLst>
          </a:custGeom>
          <a:solidFill>
            <a:srgbClr val="808080"/>
          </a:solidFill>
        </p:spPr>
        <p:txBody>
          <a:bodyPr wrap="square" lIns="0" tIns="0" rIns="0" bIns="0" rtlCol="0"/>
          <a:lstStyle/>
          <a:p>
            <a:endParaRPr sz="1588">
              <a:cs typeface="Arial" panose="020B0604020202020204" pitchFamily="34" charset="0"/>
            </a:endParaRPr>
          </a:p>
        </p:txBody>
      </p:sp>
      <p:sp>
        <p:nvSpPr>
          <p:cNvPr id="278" name="object 144">
            <a:extLst>
              <a:ext uri="{FF2B5EF4-FFF2-40B4-BE49-F238E27FC236}">
                <a16:creationId xmlns:a16="http://schemas.microsoft.com/office/drawing/2014/main" id="{A3DCC653-D0D5-6C10-7BCC-B6BA718C5E20}"/>
              </a:ext>
            </a:extLst>
          </p:cNvPr>
          <p:cNvSpPr txBox="1"/>
          <p:nvPr/>
        </p:nvSpPr>
        <p:spPr>
          <a:xfrm>
            <a:off x="560367" y="1543712"/>
            <a:ext cx="388952" cy="165204"/>
          </a:xfrm>
          <a:prstGeom prst="rect">
            <a:avLst/>
          </a:prstGeom>
        </p:spPr>
        <p:txBody>
          <a:bodyPr vert="horz" wrap="square" lIns="0" tIns="11206" rIns="0" bIns="0" rtlCol="0">
            <a:spAutoFit/>
          </a:bodyPr>
          <a:lstStyle/>
          <a:p>
            <a:pPr marL="11206">
              <a:spcBef>
                <a:spcPts val="88"/>
              </a:spcBef>
            </a:pPr>
            <a:r>
              <a:rPr sz="1000" spc="-9" dirty="0">
                <a:cs typeface="Arial" panose="020B0604020202020204" pitchFamily="34" charset="0"/>
              </a:rPr>
              <a:t>Worse</a:t>
            </a:r>
            <a:endParaRPr sz="1000" dirty="0">
              <a:cs typeface="Arial" panose="020B0604020202020204" pitchFamily="34" charset="0"/>
            </a:endParaRPr>
          </a:p>
        </p:txBody>
      </p:sp>
      <p:sp>
        <p:nvSpPr>
          <p:cNvPr id="279" name="object 145">
            <a:extLst>
              <a:ext uri="{FF2B5EF4-FFF2-40B4-BE49-F238E27FC236}">
                <a16:creationId xmlns:a16="http://schemas.microsoft.com/office/drawing/2014/main" id="{B88A5036-52FF-F61B-241E-C6705C18EA37}"/>
              </a:ext>
            </a:extLst>
          </p:cNvPr>
          <p:cNvSpPr txBox="1"/>
          <p:nvPr/>
        </p:nvSpPr>
        <p:spPr>
          <a:xfrm>
            <a:off x="2343174" y="1543712"/>
            <a:ext cx="360000" cy="165204"/>
          </a:xfrm>
          <a:prstGeom prst="rect">
            <a:avLst/>
          </a:prstGeom>
        </p:spPr>
        <p:txBody>
          <a:bodyPr vert="horz" wrap="square" lIns="0" tIns="11206" rIns="0" bIns="0" rtlCol="0">
            <a:spAutoFit/>
          </a:bodyPr>
          <a:lstStyle/>
          <a:p>
            <a:pPr marL="11206">
              <a:spcBef>
                <a:spcPts val="88"/>
              </a:spcBef>
            </a:pPr>
            <a:r>
              <a:rPr sz="1000" spc="-9" dirty="0">
                <a:cs typeface="Arial" panose="020B0604020202020204" pitchFamily="34" charset="0"/>
              </a:rPr>
              <a:t>Better</a:t>
            </a:r>
            <a:endParaRPr sz="1000">
              <a:cs typeface="Arial" panose="020B0604020202020204" pitchFamily="34" charset="0"/>
            </a:endParaRPr>
          </a:p>
        </p:txBody>
      </p:sp>
      <p:sp>
        <p:nvSpPr>
          <p:cNvPr id="15" name="Rectangle 14">
            <a:extLst>
              <a:ext uri="{FF2B5EF4-FFF2-40B4-BE49-F238E27FC236}">
                <a16:creationId xmlns:a16="http://schemas.microsoft.com/office/drawing/2014/main" id="{BA7F0CC4-2BD8-1BF1-837B-DEDA1B202A41}"/>
              </a:ext>
            </a:extLst>
          </p:cNvPr>
          <p:cNvSpPr/>
          <p:nvPr/>
        </p:nvSpPr>
        <p:spPr>
          <a:xfrm>
            <a:off x="554736" y="297001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relevant dimension e.g., cost]</a:t>
            </a:r>
          </a:p>
        </p:txBody>
      </p:sp>
      <p:sp>
        <p:nvSpPr>
          <p:cNvPr id="16" name="Rectangle 15">
            <a:extLst>
              <a:ext uri="{FF2B5EF4-FFF2-40B4-BE49-F238E27FC236}">
                <a16:creationId xmlns:a16="http://schemas.microsoft.com/office/drawing/2014/main" id="{7939A5A4-7910-B635-AC3F-FF71651D70A8}"/>
              </a:ext>
            </a:extLst>
          </p:cNvPr>
          <p:cNvSpPr/>
          <p:nvPr/>
        </p:nvSpPr>
        <p:spPr>
          <a:xfrm>
            <a:off x="4740335"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cxnSp>
        <p:nvCxnSpPr>
          <p:cNvPr id="17" name="Straight Connector 16">
            <a:extLst>
              <a:ext uri="{FF2B5EF4-FFF2-40B4-BE49-F238E27FC236}">
                <a16:creationId xmlns:a16="http://schemas.microsoft.com/office/drawing/2014/main" id="{C27FAC7D-68A8-ED5A-5582-885E2C944561}"/>
              </a:ext>
            </a:extLst>
          </p:cNvPr>
          <p:cNvCxnSpPr>
            <a:cxnSpLocks/>
          </p:cNvCxnSpPr>
          <p:nvPr/>
        </p:nvCxnSpPr>
        <p:spPr>
          <a:xfrm>
            <a:off x="4740335"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8F21DF-A9D1-F492-3138-6DB7A4EFD1DB}"/>
              </a:ext>
            </a:extLst>
          </p:cNvPr>
          <p:cNvCxnSpPr>
            <a:cxnSpLocks/>
          </p:cNvCxnSpPr>
          <p:nvPr/>
        </p:nvCxnSpPr>
        <p:spPr>
          <a:xfrm>
            <a:off x="7090011"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B0931F-7850-B8A2-73EF-8E0ECF6FDA60}"/>
              </a:ext>
            </a:extLst>
          </p:cNvPr>
          <p:cNvCxnSpPr>
            <a:cxnSpLocks/>
          </p:cNvCxnSpPr>
          <p:nvPr/>
        </p:nvCxnSpPr>
        <p:spPr>
          <a:xfrm>
            <a:off x="9439684"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AE0434-182A-CE65-B8C8-2DD2A3F5A928}"/>
              </a:ext>
            </a:extLst>
          </p:cNvPr>
          <p:cNvSpPr txBox="1"/>
          <p:nvPr/>
        </p:nvSpPr>
        <p:spPr>
          <a:xfrm>
            <a:off x="4740335"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26" name="TextBox 25">
            <a:extLst>
              <a:ext uri="{FF2B5EF4-FFF2-40B4-BE49-F238E27FC236}">
                <a16:creationId xmlns:a16="http://schemas.microsoft.com/office/drawing/2014/main" id="{353667EA-9FF3-2802-C88A-48EFE00069FC}"/>
              </a:ext>
            </a:extLst>
          </p:cNvPr>
          <p:cNvSpPr txBox="1"/>
          <p:nvPr/>
        </p:nvSpPr>
        <p:spPr>
          <a:xfrm>
            <a:off x="7090010"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27" name="TextBox 26">
            <a:extLst>
              <a:ext uri="{FF2B5EF4-FFF2-40B4-BE49-F238E27FC236}">
                <a16:creationId xmlns:a16="http://schemas.microsoft.com/office/drawing/2014/main" id="{6FED07DB-2249-A91E-4DE4-F477BAA524A9}"/>
              </a:ext>
            </a:extLst>
          </p:cNvPr>
          <p:cNvSpPr txBox="1"/>
          <p:nvPr/>
        </p:nvSpPr>
        <p:spPr>
          <a:xfrm>
            <a:off x="9439683"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28" name="Oval 27">
            <a:extLst>
              <a:ext uri="{FF2B5EF4-FFF2-40B4-BE49-F238E27FC236}">
                <a16:creationId xmlns:a16="http://schemas.microsoft.com/office/drawing/2014/main" id="{C9F67249-84A4-4C62-A9AF-BBE67154474B}"/>
              </a:ext>
            </a:extLst>
          </p:cNvPr>
          <p:cNvSpPr/>
          <p:nvPr/>
        </p:nvSpPr>
        <p:spPr>
          <a:xfrm>
            <a:off x="5664376"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29" name="Oval 28">
            <a:extLst>
              <a:ext uri="{FF2B5EF4-FFF2-40B4-BE49-F238E27FC236}">
                <a16:creationId xmlns:a16="http://schemas.microsoft.com/office/drawing/2014/main" id="{3A04E7E8-68AD-FB69-BEE6-BEF0272C20B3}"/>
              </a:ext>
            </a:extLst>
          </p:cNvPr>
          <p:cNvSpPr/>
          <p:nvPr/>
        </p:nvSpPr>
        <p:spPr>
          <a:xfrm>
            <a:off x="801405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30" name="Oval 29">
            <a:extLst>
              <a:ext uri="{FF2B5EF4-FFF2-40B4-BE49-F238E27FC236}">
                <a16:creationId xmlns:a16="http://schemas.microsoft.com/office/drawing/2014/main" id="{B910CC2A-B1BE-FBB0-1A59-3B671D395215}"/>
              </a:ext>
            </a:extLst>
          </p:cNvPr>
          <p:cNvSpPr/>
          <p:nvPr/>
        </p:nvSpPr>
        <p:spPr>
          <a:xfrm>
            <a:off x="10363723"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31" name="Rectangle 30">
            <a:extLst>
              <a:ext uri="{FF2B5EF4-FFF2-40B4-BE49-F238E27FC236}">
                <a16:creationId xmlns:a16="http://schemas.microsoft.com/office/drawing/2014/main" id="{4CBAA40D-FA7F-E7CB-D8E1-F3B98118214C}"/>
              </a:ext>
            </a:extLst>
          </p:cNvPr>
          <p:cNvSpPr/>
          <p:nvPr/>
        </p:nvSpPr>
        <p:spPr>
          <a:xfrm>
            <a:off x="2390660" y="2486846"/>
            <a:ext cx="2208081"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Current state</a:t>
            </a:r>
          </a:p>
        </p:txBody>
      </p:sp>
      <p:sp>
        <p:nvSpPr>
          <p:cNvPr id="32" name="Rectangle 31">
            <a:extLst>
              <a:ext uri="{FF2B5EF4-FFF2-40B4-BE49-F238E27FC236}">
                <a16:creationId xmlns:a16="http://schemas.microsoft.com/office/drawing/2014/main" id="{6A115E54-23CF-ADA6-294A-1B9959DF1299}"/>
              </a:ext>
            </a:extLst>
          </p:cNvPr>
          <p:cNvSpPr/>
          <p:nvPr/>
        </p:nvSpPr>
        <p:spPr>
          <a:xfrm>
            <a:off x="5868416"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sp>
        <p:nvSpPr>
          <p:cNvPr id="33" name="Rectangle 32">
            <a:extLst>
              <a:ext uri="{FF2B5EF4-FFF2-40B4-BE49-F238E27FC236}">
                <a16:creationId xmlns:a16="http://schemas.microsoft.com/office/drawing/2014/main" id="{2205A9D5-2F17-9208-DF63-F55679D69FFB}"/>
              </a:ext>
            </a:extLst>
          </p:cNvPr>
          <p:cNvSpPr/>
          <p:nvPr/>
        </p:nvSpPr>
        <p:spPr>
          <a:xfrm>
            <a:off x="7090011"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sp>
        <p:nvSpPr>
          <p:cNvPr id="34" name="Rectangle 33">
            <a:extLst>
              <a:ext uri="{FF2B5EF4-FFF2-40B4-BE49-F238E27FC236}">
                <a16:creationId xmlns:a16="http://schemas.microsoft.com/office/drawing/2014/main" id="{4A992735-AF78-2770-45B7-93BCDC8A134B}"/>
              </a:ext>
            </a:extLst>
          </p:cNvPr>
          <p:cNvSpPr/>
          <p:nvPr/>
        </p:nvSpPr>
        <p:spPr>
          <a:xfrm>
            <a:off x="8218091"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sp>
        <p:nvSpPr>
          <p:cNvPr id="35" name="Rectangle 34">
            <a:extLst>
              <a:ext uri="{FF2B5EF4-FFF2-40B4-BE49-F238E27FC236}">
                <a16:creationId xmlns:a16="http://schemas.microsoft.com/office/drawing/2014/main" id="{7D845A14-C979-E4CB-CD14-F8FC80F119F1}"/>
              </a:ext>
            </a:extLst>
          </p:cNvPr>
          <p:cNvSpPr/>
          <p:nvPr/>
        </p:nvSpPr>
        <p:spPr>
          <a:xfrm>
            <a:off x="9439684"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sp>
        <p:nvSpPr>
          <p:cNvPr id="36" name="Rectangle 35">
            <a:extLst>
              <a:ext uri="{FF2B5EF4-FFF2-40B4-BE49-F238E27FC236}">
                <a16:creationId xmlns:a16="http://schemas.microsoft.com/office/drawing/2014/main" id="{7EAC9F35-91EB-82EA-666A-4B1C9F8F0BFB}"/>
              </a:ext>
            </a:extLst>
          </p:cNvPr>
          <p:cNvSpPr/>
          <p:nvPr/>
        </p:nvSpPr>
        <p:spPr>
          <a:xfrm>
            <a:off x="10567763"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cxnSp>
        <p:nvCxnSpPr>
          <p:cNvPr id="37" name="Straight Connector 36">
            <a:extLst>
              <a:ext uri="{FF2B5EF4-FFF2-40B4-BE49-F238E27FC236}">
                <a16:creationId xmlns:a16="http://schemas.microsoft.com/office/drawing/2014/main" id="{4D60E13F-22EA-F5FA-8AA2-30719B84E05C}"/>
              </a:ext>
            </a:extLst>
          </p:cNvPr>
          <p:cNvCxnSpPr>
            <a:cxnSpLocks/>
          </p:cNvCxnSpPr>
          <p:nvPr/>
        </p:nvCxnSpPr>
        <p:spPr>
          <a:xfrm>
            <a:off x="7019213"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C25757F-CCE1-AC18-0527-A050FC63C772}"/>
              </a:ext>
            </a:extLst>
          </p:cNvPr>
          <p:cNvCxnSpPr>
            <a:cxnSpLocks/>
          </p:cNvCxnSpPr>
          <p:nvPr/>
        </p:nvCxnSpPr>
        <p:spPr>
          <a:xfrm>
            <a:off x="4669537"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36EFDF-13ED-AEB3-FEEE-50B201F18361}"/>
              </a:ext>
            </a:extLst>
          </p:cNvPr>
          <p:cNvCxnSpPr>
            <a:cxnSpLocks/>
          </p:cNvCxnSpPr>
          <p:nvPr/>
        </p:nvCxnSpPr>
        <p:spPr>
          <a:xfrm>
            <a:off x="9368887"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552ACC9B-3283-6AC6-E25C-A6BF7BB623AE}"/>
              </a:ext>
            </a:extLst>
          </p:cNvPr>
          <p:cNvSpPr/>
          <p:nvPr>
            <p:custDataLst>
              <p:tags r:id="rId2"/>
            </p:custDataLst>
          </p:nvPr>
        </p:nvSpPr>
        <p:spPr bwMode="auto">
          <a:xfrm>
            <a:off x="10942662" y="318121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59" name="Group 58">
            <a:extLst>
              <a:ext uri="{FF2B5EF4-FFF2-40B4-BE49-F238E27FC236}">
                <a16:creationId xmlns:a16="http://schemas.microsoft.com/office/drawing/2014/main" id="{7621316D-BB01-5830-B9E8-7FC524EBB68F}"/>
              </a:ext>
            </a:extLst>
          </p:cNvPr>
          <p:cNvGrpSpPr/>
          <p:nvPr/>
        </p:nvGrpSpPr>
        <p:grpSpPr>
          <a:xfrm>
            <a:off x="3329601" y="4012345"/>
            <a:ext cx="330200" cy="330200"/>
            <a:chOff x="2736828" y="4127287"/>
            <a:chExt cx="330200" cy="330200"/>
          </a:xfrm>
          <a:solidFill>
            <a:schemeClr val="accent1"/>
          </a:solidFill>
        </p:grpSpPr>
        <p:sp>
          <p:nvSpPr>
            <p:cNvPr id="51" name="Oval 50">
              <a:extLst>
                <a:ext uri="{FF2B5EF4-FFF2-40B4-BE49-F238E27FC236}">
                  <a16:creationId xmlns:a16="http://schemas.microsoft.com/office/drawing/2014/main" id="{DAEA7936-D391-E27D-9CE2-F042201A7A99}"/>
                </a:ext>
              </a:extLst>
            </p:cNvPr>
            <p:cNvSpPr/>
            <p:nvPr>
              <p:custDataLst>
                <p:tags r:id="rId5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52" name="Arc 51">
              <a:extLst>
                <a:ext uri="{FF2B5EF4-FFF2-40B4-BE49-F238E27FC236}">
                  <a16:creationId xmlns:a16="http://schemas.microsoft.com/office/drawing/2014/main" id="{7696071F-AD6A-AC79-354E-46424FA3A3AC}"/>
                </a:ext>
              </a:extLst>
            </p:cNvPr>
            <p:cNvSpPr/>
            <p:nvPr>
              <p:custDataLst>
                <p:tags r:id="rId5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58" name="Group 57">
            <a:extLst>
              <a:ext uri="{FF2B5EF4-FFF2-40B4-BE49-F238E27FC236}">
                <a16:creationId xmlns:a16="http://schemas.microsoft.com/office/drawing/2014/main" id="{51576E84-BCB4-1730-6575-648ABA5D71DA}"/>
              </a:ext>
            </a:extLst>
          </p:cNvPr>
          <p:cNvGrpSpPr/>
          <p:nvPr/>
        </p:nvGrpSpPr>
        <p:grpSpPr>
          <a:xfrm>
            <a:off x="10942662" y="5674604"/>
            <a:ext cx="330200" cy="330200"/>
            <a:chOff x="2736828" y="5155774"/>
            <a:chExt cx="330200" cy="330200"/>
          </a:xfrm>
          <a:solidFill>
            <a:schemeClr val="accent1"/>
          </a:solidFill>
        </p:grpSpPr>
        <p:sp>
          <p:nvSpPr>
            <p:cNvPr id="53" name="Oval 52">
              <a:extLst>
                <a:ext uri="{FF2B5EF4-FFF2-40B4-BE49-F238E27FC236}">
                  <a16:creationId xmlns:a16="http://schemas.microsoft.com/office/drawing/2014/main" id="{FF69455C-4456-6335-B609-FFB876BF2314}"/>
                </a:ext>
              </a:extLst>
            </p:cNvPr>
            <p:cNvSpPr/>
            <p:nvPr>
              <p:custDataLst>
                <p:tags r:id="rId5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54" name="Arc 53">
              <a:extLst>
                <a:ext uri="{FF2B5EF4-FFF2-40B4-BE49-F238E27FC236}">
                  <a16:creationId xmlns:a16="http://schemas.microsoft.com/office/drawing/2014/main" id="{6A51F78D-CB37-9335-7C35-4F29D42D2B3F}"/>
                </a:ext>
              </a:extLst>
            </p:cNvPr>
            <p:cNvSpPr/>
            <p:nvPr>
              <p:custDataLst>
                <p:tags r:id="rId5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57" name="Group 56">
            <a:extLst>
              <a:ext uri="{FF2B5EF4-FFF2-40B4-BE49-F238E27FC236}">
                <a16:creationId xmlns:a16="http://schemas.microsoft.com/office/drawing/2014/main" id="{60776CC3-D7A9-A47A-9A93-5AF55836F337}"/>
              </a:ext>
            </a:extLst>
          </p:cNvPr>
          <p:cNvGrpSpPr/>
          <p:nvPr/>
        </p:nvGrpSpPr>
        <p:grpSpPr>
          <a:xfrm>
            <a:off x="3329601" y="5674604"/>
            <a:ext cx="330200" cy="330200"/>
            <a:chOff x="2736828" y="6184260"/>
            <a:chExt cx="330200" cy="330200"/>
          </a:xfrm>
          <a:solidFill>
            <a:schemeClr val="accent1"/>
          </a:solidFill>
        </p:grpSpPr>
        <p:sp>
          <p:nvSpPr>
            <p:cNvPr id="55" name="Oval 54">
              <a:extLst>
                <a:ext uri="{FF2B5EF4-FFF2-40B4-BE49-F238E27FC236}">
                  <a16:creationId xmlns:a16="http://schemas.microsoft.com/office/drawing/2014/main" id="{C4816ED8-2766-7AF1-E0D0-9F0F1E128EA6}"/>
                </a:ext>
              </a:extLst>
            </p:cNvPr>
            <p:cNvSpPr/>
            <p:nvPr>
              <p:custDataLst>
                <p:tags r:id="rId4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56" name="Arc 55">
              <a:extLst>
                <a:ext uri="{FF2B5EF4-FFF2-40B4-BE49-F238E27FC236}">
                  <a16:creationId xmlns:a16="http://schemas.microsoft.com/office/drawing/2014/main" id="{C3F17FAB-031B-7798-7895-2E9F6F33F35F}"/>
                </a:ext>
              </a:extLst>
            </p:cNvPr>
            <p:cNvSpPr/>
            <p:nvPr>
              <p:custDataLst>
                <p:tags r:id="rId5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60" name="Group 59">
            <a:extLst>
              <a:ext uri="{FF2B5EF4-FFF2-40B4-BE49-F238E27FC236}">
                <a16:creationId xmlns:a16="http://schemas.microsoft.com/office/drawing/2014/main" id="{11DEBABD-9823-2A12-0F79-F59ADAA34F52}"/>
              </a:ext>
            </a:extLst>
          </p:cNvPr>
          <p:cNvGrpSpPr/>
          <p:nvPr/>
        </p:nvGrpSpPr>
        <p:grpSpPr>
          <a:xfrm>
            <a:off x="3329600" y="4843475"/>
            <a:ext cx="330200" cy="330200"/>
            <a:chOff x="2736828" y="6184260"/>
            <a:chExt cx="330200" cy="330200"/>
          </a:xfrm>
          <a:solidFill>
            <a:schemeClr val="accent1"/>
          </a:solidFill>
        </p:grpSpPr>
        <p:sp>
          <p:nvSpPr>
            <p:cNvPr id="61" name="Oval 60">
              <a:extLst>
                <a:ext uri="{FF2B5EF4-FFF2-40B4-BE49-F238E27FC236}">
                  <a16:creationId xmlns:a16="http://schemas.microsoft.com/office/drawing/2014/main" id="{6E234323-6815-B806-B304-3B07827F7F0D}"/>
                </a:ext>
              </a:extLst>
            </p:cNvPr>
            <p:cNvSpPr/>
            <p:nvPr>
              <p:custDataLst>
                <p:tags r:id="rId47"/>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62" name="Arc 61">
              <a:extLst>
                <a:ext uri="{FF2B5EF4-FFF2-40B4-BE49-F238E27FC236}">
                  <a16:creationId xmlns:a16="http://schemas.microsoft.com/office/drawing/2014/main" id="{C4C162EB-E080-733B-E500-181925BBA2A2}"/>
                </a:ext>
              </a:extLst>
            </p:cNvPr>
            <p:cNvSpPr/>
            <p:nvPr>
              <p:custDataLst>
                <p:tags r:id="rId48"/>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128" name="Oval 127">
            <a:extLst>
              <a:ext uri="{FF2B5EF4-FFF2-40B4-BE49-F238E27FC236}">
                <a16:creationId xmlns:a16="http://schemas.microsoft.com/office/drawing/2014/main" id="{532E2D88-F2B9-9FB9-426E-936D4BD329A7}"/>
              </a:ext>
            </a:extLst>
          </p:cNvPr>
          <p:cNvSpPr/>
          <p:nvPr>
            <p:custDataLst>
              <p:tags r:id="rId3"/>
            </p:custDataLst>
          </p:nvPr>
        </p:nvSpPr>
        <p:spPr bwMode="auto">
          <a:xfrm>
            <a:off x="3329600" y="318121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0" name="Oval 129">
            <a:extLst>
              <a:ext uri="{FF2B5EF4-FFF2-40B4-BE49-F238E27FC236}">
                <a16:creationId xmlns:a16="http://schemas.microsoft.com/office/drawing/2014/main" id="{83160357-3A03-6456-2ACC-2BC9880770E7}"/>
              </a:ext>
            </a:extLst>
          </p:cNvPr>
          <p:cNvSpPr/>
          <p:nvPr>
            <p:custDataLst>
              <p:tags r:id="rId4"/>
            </p:custDataLst>
          </p:nvPr>
        </p:nvSpPr>
        <p:spPr bwMode="auto">
          <a:xfrm>
            <a:off x="10942662" y="401234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31" name="Oval 130">
            <a:extLst>
              <a:ext uri="{FF2B5EF4-FFF2-40B4-BE49-F238E27FC236}">
                <a16:creationId xmlns:a16="http://schemas.microsoft.com/office/drawing/2014/main" id="{48CC7AC2-92F5-4499-D589-04AEC4DE9144}"/>
              </a:ext>
            </a:extLst>
          </p:cNvPr>
          <p:cNvSpPr/>
          <p:nvPr>
            <p:custDataLst>
              <p:tags r:id="rId5"/>
            </p:custDataLst>
          </p:nvPr>
        </p:nvSpPr>
        <p:spPr bwMode="auto">
          <a:xfrm>
            <a:off x="10942662" y="4843475"/>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132" name="Group 131">
            <a:extLst>
              <a:ext uri="{FF2B5EF4-FFF2-40B4-BE49-F238E27FC236}">
                <a16:creationId xmlns:a16="http://schemas.microsoft.com/office/drawing/2014/main" id="{1BECEBD5-506D-57C7-5ED6-D4E7AF5C2FFF}"/>
              </a:ext>
            </a:extLst>
          </p:cNvPr>
          <p:cNvGrpSpPr/>
          <p:nvPr/>
        </p:nvGrpSpPr>
        <p:grpSpPr>
          <a:xfrm>
            <a:off x="5115235" y="5674604"/>
            <a:ext cx="330200" cy="330200"/>
            <a:chOff x="2736828" y="6184260"/>
            <a:chExt cx="330200" cy="330200"/>
          </a:xfrm>
          <a:solidFill>
            <a:schemeClr val="accent1"/>
          </a:solidFill>
        </p:grpSpPr>
        <p:sp>
          <p:nvSpPr>
            <p:cNvPr id="133" name="Oval 132">
              <a:extLst>
                <a:ext uri="{FF2B5EF4-FFF2-40B4-BE49-F238E27FC236}">
                  <a16:creationId xmlns:a16="http://schemas.microsoft.com/office/drawing/2014/main" id="{4EF9259F-5070-A186-FE11-F3A32CC8B4E1}"/>
                </a:ext>
              </a:extLst>
            </p:cNvPr>
            <p:cNvSpPr/>
            <p:nvPr>
              <p:custDataLst>
                <p:tags r:id="rId45"/>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4" name="Arc 133">
              <a:extLst>
                <a:ext uri="{FF2B5EF4-FFF2-40B4-BE49-F238E27FC236}">
                  <a16:creationId xmlns:a16="http://schemas.microsoft.com/office/drawing/2014/main" id="{8F185626-80D8-029E-FCCD-388EF4CD76FB}"/>
                </a:ext>
              </a:extLst>
            </p:cNvPr>
            <p:cNvSpPr/>
            <p:nvPr>
              <p:custDataLst>
                <p:tags r:id="rId46"/>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35" name="Group 134">
            <a:extLst>
              <a:ext uri="{FF2B5EF4-FFF2-40B4-BE49-F238E27FC236}">
                <a16:creationId xmlns:a16="http://schemas.microsoft.com/office/drawing/2014/main" id="{DD25169F-D658-8C07-6EE7-7FFD399B4FDE}"/>
              </a:ext>
            </a:extLst>
          </p:cNvPr>
          <p:cNvGrpSpPr/>
          <p:nvPr/>
        </p:nvGrpSpPr>
        <p:grpSpPr>
          <a:xfrm>
            <a:off x="5115235" y="4843475"/>
            <a:ext cx="330200" cy="330200"/>
            <a:chOff x="2736828" y="6184260"/>
            <a:chExt cx="330200" cy="330200"/>
          </a:xfrm>
          <a:solidFill>
            <a:schemeClr val="accent1"/>
          </a:solidFill>
        </p:grpSpPr>
        <p:sp>
          <p:nvSpPr>
            <p:cNvPr id="136" name="Oval 135">
              <a:extLst>
                <a:ext uri="{FF2B5EF4-FFF2-40B4-BE49-F238E27FC236}">
                  <a16:creationId xmlns:a16="http://schemas.microsoft.com/office/drawing/2014/main" id="{CA8E787D-27C6-0BCA-6E93-CE206A46E0CF}"/>
                </a:ext>
              </a:extLst>
            </p:cNvPr>
            <p:cNvSpPr/>
            <p:nvPr>
              <p:custDataLst>
                <p:tags r:id="rId43"/>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7" name="Arc 136">
              <a:extLst>
                <a:ext uri="{FF2B5EF4-FFF2-40B4-BE49-F238E27FC236}">
                  <a16:creationId xmlns:a16="http://schemas.microsoft.com/office/drawing/2014/main" id="{96D3B419-555D-9578-6D29-A7C61E592D9B}"/>
                </a:ext>
              </a:extLst>
            </p:cNvPr>
            <p:cNvSpPr/>
            <p:nvPr>
              <p:custDataLst>
                <p:tags r:id="rId44"/>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38" name="Group 137">
            <a:extLst>
              <a:ext uri="{FF2B5EF4-FFF2-40B4-BE49-F238E27FC236}">
                <a16:creationId xmlns:a16="http://schemas.microsoft.com/office/drawing/2014/main" id="{8D2C1059-3BFB-8718-BDD2-46EE03641BA6}"/>
              </a:ext>
            </a:extLst>
          </p:cNvPr>
          <p:cNvGrpSpPr/>
          <p:nvPr/>
        </p:nvGrpSpPr>
        <p:grpSpPr>
          <a:xfrm rot="10800000">
            <a:off x="5115235" y="4012345"/>
            <a:ext cx="330200" cy="330200"/>
            <a:chOff x="2736828" y="5155774"/>
            <a:chExt cx="330200" cy="330200"/>
          </a:xfrm>
          <a:solidFill>
            <a:schemeClr val="accent1"/>
          </a:solidFill>
        </p:grpSpPr>
        <p:sp>
          <p:nvSpPr>
            <p:cNvPr id="139" name="Oval 138">
              <a:extLst>
                <a:ext uri="{FF2B5EF4-FFF2-40B4-BE49-F238E27FC236}">
                  <a16:creationId xmlns:a16="http://schemas.microsoft.com/office/drawing/2014/main" id="{279ACA5B-BA68-52EF-F7FA-8658522AA0C5}"/>
                </a:ext>
              </a:extLst>
            </p:cNvPr>
            <p:cNvSpPr/>
            <p:nvPr>
              <p:custDataLst>
                <p:tags r:id="rId41"/>
              </p:custDataLst>
            </p:nvPr>
          </p:nvSpPr>
          <p:spPr bwMode="auto">
            <a:xfrm>
              <a:off x="2736828" y="5155774"/>
              <a:ext cx="330200" cy="330200"/>
            </a:xfrm>
            <a:prstGeom prst="ellipse">
              <a:avLst/>
            </a:prstGeom>
            <a:grp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0" name="Arc 139">
              <a:extLst>
                <a:ext uri="{FF2B5EF4-FFF2-40B4-BE49-F238E27FC236}">
                  <a16:creationId xmlns:a16="http://schemas.microsoft.com/office/drawing/2014/main" id="{FC1173E0-F525-5D71-43A0-48372FD1FD2D}"/>
                </a:ext>
              </a:extLst>
            </p:cNvPr>
            <p:cNvSpPr/>
            <p:nvPr>
              <p:custDataLst>
                <p:tags r:id="rId42"/>
              </p:custDataLst>
            </p:nvPr>
          </p:nvSpPr>
          <p:spPr bwMode="gray">
            <a:xfrm>
              <a:off x="2736828" y="5155774"/>
              <a:ext cx="330200" cy="330200"/>
            </a:xfrm>
            <a:prstGeom prst="arc">
              <a:avLst>
                <a:gd name="adj1" fmla="val 16200000"/>
                <a:gd name="adj2" fmla="val 54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1" name="Group 140">
            <a:extLst>
              <a:ext uri="{FF2B5EF4-FFF2-40B4-BE49-F238E27FC236}">
                <a16:creationId xmlns:a16="http://schemas.microsoft.com/office/drawing/2014/main" id="{BD292FF3-4E00-453E-F2A9-75151E7A4E5B}"/>
              </a:ext>
            </a:extLst>
          </p:cNvPr>
          <p:cNvGrpSpPr/>
          <p:nvPr/>
        </p:nvGrpSpPr>
        <p:grpSpPr>
          <a:xfrm rot="10800000">
            <a:off x="5115235" y="3181214"/>
            <a:ext cx="330200" cy="330200"/>
            <a:chOff x="2736828" y="5155774"/>
            <a:chExt cx="330200" cy="330200"/>
          </a:xfrm>
          <a:solidFill>
            <a:schemeClr val="accent1"/>
          </a:solidFill>
        </p:grpSpPr>
        <p:sp>
          <p:nvSpPr>
            <p:cNvPr id="142" name="Oval 141">
              <a:extLst>
                <a:ext uri="{FF2B5EF4-FFF2-40B4-BE49-F238E27FC236}">
                  <a16:creationId xmlns:a16="http://schemas.microsoft.com/office/drawing/2014/main" id="{4EA0FF91-DA34-201B-1823-61873E89A7C1}"/>
                </a:ext>
              </a:extLst>
            </p:cNvPr>
            <p:cNvSpPr/>
            <p:nvPr>
              <p:custDataLst>
                <p:tags r:id="rId39"/>
              </p:custDataLst>
            </p:nvPr>
          </p:nvSpPr>
          <p:spPr bwMode="auto">
            <a:xfrm>
              <a:off x="2736828" y="5155774"/>
              <a:ext cx="330200" cy="330200"/>
            </a:xfrm>
            <a:prstGeom prst="ellipse">
              <a:avLst/>
            </a:prstGeom>
            <a:grp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3" name="Arc 142">
              <a:extLst>
                <a:ext uri="{FF2B5EF4-FFF2-40B4-BE49-F238E27FC236}">
                  <a16:creationId xmlns:a16="http://schemas.microsoft.com/office/drawing/2014/main" id="{E9DC29E3-4101-708F-3A88-3B85AAEC2094}"/>
                </a:ext>
              </a:extLst>
            </p:cNvPr>
            <p:cNvSpPr/>
            <p:nvPr>
              <p:custDataLst>
                <p:tags r:id="rId40"/>
              </p:custDataLst>
            </p:nvPr>
          </p:nvSpPr>
          <p:spPr bwMode="gray">
            <a:xfrm>
              <a:off x="2736828" y="5155774"/>
              <a:ext cx="330200" cy="330200"/>
            </a:xfrm>
            <a:prstGeom prst="arc">
              <a:avLst>
                <a:gd name="adj1" fmla="val 16200000"/>
                <a:gd name="adj2" fmla="val 54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4" name="Group 143">
            <a:extLst>
              <a:ext uri="{FF2B5EF4-FFF2-40B4-BE49-F238E27FC236}">
                <a16:creationId xmlns:a16="http://schemas.microsoft.com/office/drawing/2014/main" id="{F1AABCE9-4247-383E-2286-CF1C6A348C9D}"/>
              </a:ext>
            </a:extLst>
          </p:cNvPr>
          <p:cNvGrpSpPr/>
          <p:nvPr/>
        </p:nvGrpSpPr>
        <p:grpSpPr>
          <a:xfrm>
            <a:off x="6243316" y="3181214"/>
            <a:ext cx="330200" cy="330200"/>
            <a:chOff x="2736828" y="6184260"/>
            <a:chExt cx="330200" cy="330200"/>
          </a:xfrm>
          <a:solidFill>
            <a:schemeClr val="accent1"/>
          </a:solidFill>
        </p:grpSpPr>
        <p:sp>
          <p:nvSpPr>
            <p:cNvPr id="145" name="Oval 144">
              <a:extLst>
                <a:ext uri="{FF2B5EF4-FFF2-40B4-BE49-F238E27FC236}">
                  <a16:creationId xmlns:a16="http://schemas.microsoft.com/office/drawing/2014/main" id="{7EF0EF4C-C233-13C0-7812-23F25891445C}"/>
                </a:ext>
              </a:extLst>
            </p:cNvPr>
            <p:cNvSpPr/>
            <p:nvPr>
              <p:custDataLst>
                <p:tags r:id="rId37"/>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46" name="Arc 145">
              <a:extLst>
                <a:ext uri="{FF2B5EF4-FFF2-40B4-BE49-F238E27FC236}">
                  <a16:creationId xmlns:a16="http://schemas.microsoft.com/office/drawing/2014/main" id="{393EADFA-8E56-DACC-BD74-199A28C56F4A}"/>
                </a:ext>
              </a:extLst>
            </p:cNvPr>
            <p:cNvSpPr/>
            <p:nvPr>
              <p:custDataLst>
                <p:tags r:id="rId38"/>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7" name="Group 146">
            <a:extLst>
              <a:ext uri="{FF2B5EF4-FFF2-40B4-BE49-F238E27FC236}">
                <a16:creationId xmlns:a16="http://schemas.microsoft.com/office/drawing/2014/main" id="{C9EACE54-1D8A-981F-76B0-30F74CA30D69}"/>
              </a:ext>
            </a:extLst>
          </p:cNvPr>
          <p:cNvGrpSpPr/>
          <p:nvPr/>
        </p:nvGrpSpPr>
        <p:grpSpPr>
          <a:xfrm>
            <a:off x="6243316" y="4012344"/>
            <a:ext cx="330200" cy="330200"/>
            <a:chOff x="2736828" y="4127287"/>
            <a:chExt cx="330200" cy="330200"/>
          </a:xfrm>
          <a:solidFill>
            <a:schemeClr val="accent1"/>
          </a:solidFill>
        </p:grpSpPr>
        <p:sp>
          <p:nvSpPr>
            <p:cNvPr id="148" name="Oval 147">
              <a:extLst>
                <a:ext uri="{FF2B5EF4-FFF2-40B4-BE49-F238E27FC236}">
                  <a16:creationId xmlns:a16="http://schemas.microsoft.com/office/drawing/2014/main" id="{BF7C5F9A-C9E4-15FC-EEB2-6428F6028D8B}"/>
                </a:ext>
              </a:extLst>
            </p:cNvPr>
            <p:cNvSpPr/>
            <p:nvPr>
              <p:custDataLst>
                <p:tags r:id="rId35"/>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9" name="Arc 148">
              <a:extLst>
                <a:ext uri="{FF2B5EF4-FFF2-40B4-BE49-F238E27FC236}">
                  <a16:creationId xmlns:a16="http://schemas.microsoft.com/office/drawing/2014/main" id="{5A08DB1D-6104-3DE8-A5B0-445FAFAACFE8}"/>
                </a:ext>
              </a:extLst>
            </p:cNvPr>
            <p:cNvSpPr/>
            <p:nvPr>
              <p:custDataLst>
                <p:tags r:id="rId36"/>
              </p:custDataLst>
            </p:nvPr>
          </p:nvSpPr>
          <p:spPr bwMode="gray">
            <a:xfrm>
              <a:off x="2736828" y="4127287"/>
              <a:ext cx="330200" cy="330200"/>
            </a:xfrm>
            <a:prstGeom prst="arc">
              <a:avLst>
                <a:gd name="adj1" fmla="val 16200000"/>
                <a:gd name="adj2" fmla="val 10800000"/>
              </a:avLst>
            </a:prstGeom>
            <a:solidFill>
              <a:schemeClr val="accent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effectLst/>
                <a:uLnTx/>
                <a:uFillTx/>
                <a:ea typeface="+mn-ea"/>
                <a:cs typeface="+mn-cs"/>
                <a:sym typeface="Arial"/>
              </a:endParaRPr>
            </a:p>
          </p:txBody>
        </p:sp>
      </p:grpSp>
      <p:grpSp>
        <p:nvGrpSpPr>
          <p:cNvPr id="150" name="Group 149">
            <a:extLst>
              <a:ext uri="{FF2B5EF4-FFF2-40B4-BE49-F238E27FC236}">
                <a16:creationId xmlns:a16="http://schemas.microsoft.com/office/drawing/2014/main" id="{3B03D994-C457-1C1D-C230-E0452E42AD4A}"/>
              </a:ext>
            </a:extLst>
          </p:cNvPr>
          <p:cNvGrpSpPr/>
          <p:nvPr/>
        </p:nvGrpSpPr>
        <p:grpSpPr>
          <a:xfrm>
            <a:off x="6243316" y="4843475"/>
            <a:ext cx="330200" cy="330200"/>
            <a:chOff x="2736828" y="4127287"/>
            <a:chExt cx="330200" cy="330200"/>
          </a:xfrm>
          <a:solidFill>
            <a:schemeClr val="accent1"/>
          </a:solidFill>
        </p:grpSpPr>
        <p:sp>
          <p:nvSpPr>
            <p:cNvPr id="151" name="Oval 150">
              <a:extLst>
                <a:ext uri="{FF2B5EF4-FFF2-40B4-BE49-F238E27FC236}">
                  <a16:creationId xmlns:a16="http://schemas.microsoft.com/office/drawing/2014/main" id="{227A8E14-D13C-A8AD-FB62-21E0898DEA68}"/>
                </a:ext>
              </a:extLst>
            </p:cNvPr>
            <p:cNvSpPr/>
            <p:nvPr>
              <p:custDataLst>
                <p:tags r:id="rId3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52" name="Arc 151">
              <a:extLst>
                <a:ext uri="{FF2B5EF4-FFF2-40B4-BE49-F238E27FC236}">
                  <a16:creationId xmlns:a16="http://schemas.microsoft.com/office/drawing/2014/main" id="{A6A45D1D-8C2E-8569-42CB-7A673D8BEBF6}"/>
                </a:ext>
              </a:extLst>
            </p:cNvPr>
            <p:cNvSpPr/>
            <p:nvPr>
              <p:custDataLst>
                <p:tags r:id="rId3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3" name="Group 152">
            <a:extLst>
              <a:ext uri="{FF2B5EF4-FFF2-40B4-BE49-F238E27FC236}">
                <a16:creationId xmlns:a16="http://schemas.microsoft.com/office/drawing/2014/main" id="{3E838F65-F2A6-559D-A2CB-3BF2702626CC}"/>
              </a:ext>
            </a:extLst>
          </p:cNvPr>
          <p:cNvGrpSpPr/>
          <p:nvPr/>
        </p:nvGrpSpPr>
        <p:grpSpPr>
          <a:xfrm>
            <a:off x="6243316" y="5674604"/>
            <a:ext cx="330200" cy="330200"/>
            <a:chOff x="2736828" y="5155774"/>
            <a:chExt cx="330200" cy="330200"/>
          </a:xfrm>
          <a:solidFill>
            <a:schemeClr val="accent1"/>
          </a:solidFill>
        </p:grpSpPr>
        <p:sp>
          <p:nvSpPr>
            <p:cNvPr id="154" name="Oval 153">
              <a:extLst>
                <a:ext uri="{FF2B5EF4-FFF2-40B4-BE49-F238E27FC236}">
                  <a16:creationId xmlns:a16="http://schemas.microsoft.com/office/drawing/2014/main" id="{9101FF66-4A61-313F-EE28-DD66CAE592DD}"/>
                </a:ext>
              </a:extLst>
            </p:cNvPr>
            <p:cNvSpPr/>
            <p:nvPr>
              <p:custDataLst>
                <p:tags r:id="rId3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55" name="Arc 154">
              <a:extLst>
                <a:ext uri="{FF2B5EF4-FFF2-40B4-BE49-F238E27FC236}">
                  <a16:creationId xmlns:a16="http://schemas.microsoft.com/office/drawing/2014/main" id="{7451B00D-471E-9B6A-71EA-F76EC6593B70}"/>
                </a:ext>
              </a:extLst>
            </p:cNvPr>
            <p:cNvSpPr/>
            <p:nvPr>
              <p:custDataLst>
                <p:tags r:id="rId3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6" name="Group 155">
            <a:extLst>
              <a:ext uri="{FF2B5EF4-FFF2-40B4-BE49-F238E27FC236}">
                <a16:creationId xmlns:a16="http://schemas.microsoft.com/office/drawing/2014/main" id="{0F990526-CA08-4E66-DF2A-B5D0041F6997}"/>
              </a:ext>
            </a:extLst>
          </p:cNvPr>
          <p:cNvGrpSpPr/>
          <p:nvPr/>
        </p:nvGrpSpPr>
        <p:grpSpPr>
          <a:xfrm>
            <a:off x="7464909" y="5674605"/>
            <a:ext cx="330200" cy="330200"/>
            <a:chOff x="2736828" y="6184260"/>
            <a:chExt cx="330200" cy="330200"/>
          </a:xfrm>
          <a:solidFill>
            <a:schemeClr val="accent1"/>
          </a:solidFill>
        </p:grpSpPr>
        <p:sp>
          <p:nvSpPr>
            <p:cNvPr id="157" name="Oval 156">
              <a:extLst>
                <a:ext uri="{FF2B5EF4-FFF2-40B4-BE49-F238E27FC236}">
                  <a16:creationId xmlns:a16="http://schemas.microsoft.com/office/drawing/2014/main" id="{A79A0DE1-C271-1520-B213-461EF414BAB8}"/>
                </a:ext>
              </a:extLst>
            </p:cNvPr>
            <p:cNvSpPr/>
            <p:nvPr>
              <p:custDataLst>
                <p:tags r:id="rId2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58" name="Arc 157">
              <a:extLst>
                <a:ext uri="{FF2B5EF4-FFF2-40B4-BE49-F238E27FC236}">
                  <a16:creationId xmlns:a16="http://schemas.microsoft.com/office/drawing/2014/main" id="{3398D3FE-0580-8B18-0F5F-F06CF4675407}"/>
                </a:ext>
              </a:extLst>
            </p:cNvPr>
            <p:cNvSpPr/>
            <p:nvPr>
              <p:custDataLst>
                <p:tags r:id="rId3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9" name="Group 158">
            <a:extLst>
              <a:ext uri="{FF2B5EF4-FFF2-40B4-BE49-F238E27FC236}">
                <a16:creationId xmlns:a16="http://schemas.microsoft.com/office/drawing/2014/main" id="{416D0E97-7B8A-05EC-AA6F-148CED6E0A6A}"/>
              </a:ext>
            </a:extLst>
          </p:cNvPr>
          <p:cNvGrpSpPr/>
          <p:nvPr/>
        </p:nvGrpSpPr>
        <p:grpSpPr>
          <a:xfrm>
            <a:off x="7464911" y="4843475"/>
            <a:ext cx="330200" cy="330200"/>
            <a:chOff x="2736828" y="5155774"/>
            <a:chExt cx="330200" cy="330200"/>
          </a:xfrm>
          <a:solidFill>
            <a:schemeClr val="accent1"/>
          </a:solidFill>
        </p:grpSpPr>
        <p:sp>
          <p:nvSpPr>
            <p:cNvPr id="160" name="Oval 159">
              <a:extLst>
                <a:ext uri="{FF2B5EF4-FFF2-40B4-BE49-F238E27FC236}">
                  <a16:creationId xmlns:a16="http://schemas.microsoft.com/office/drawing/2014/main" id="{28C8328F-1B9C-B475-6FDC-9C3995AF352F}"/>
                </a:ext>
              </a:extLst>
            </p:cNvPr>
            <p:cNvSpPr/>
            <p:nvPr>
              <p:custDataLst>
                <p:tags r:id="rId27"/>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61" name="Arc 160">
              <a:extLst>
                <a:ext uri="{FF2B5EF4-FFF2-40B4-BE49-F238E27FC236}">
                  <a16:creationId xmlns:a16="http://schemas.microsoft.com/office/drawing/2014/main" id="{B63828BA-FD5F-FD3A-EAA5-822E472F3F21}"/>
                </a:ext>
              </a:extLst>
            </p:cNvPr>
            <p:cNvSpPr/>
            <p:nvPr>
              <p:custDataLst>
                <p:tags r:id="rId28"/>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62" name="Group 161">
            <a:extLst>
              <a:ext uri="{FF2B5EF4-FFF2-40B4-BE49-F238E27FC236}">
                <a16:creationId xmlns:a16="http://schemas.microsoft.com/office/drawing/2014/main" id="{43F0B0A9-0E7E-6682-0E36-3FE613C3C3B9}"/>
              </a:ext>
            </a:extLst>
          </p:cNvPr>
          <p:cNvGrpSpPr/>
          <p:nvPr/>
        </p:nvGrpSpPr>
        <p:grpSpPr>
          <a:xfrm>
            <a:off x="7464910" y="4012344"/>
            <a:ext cx="330200" cy="330200"/>
            <a:chOff x="2736828" y="4127287"/>
            <a:chExt cx="330200" cy="330200"/>
          </a:xfrm>
          <a:solidFill>
            <a:schemeClr val="accent1"/>
          </a:solidFill>
        </p:grpSpPr>
        <p:sp>
          <p:nvSpPr>
            <p:cNvPr id="163" name="Oval 162">
              <a:extLst>
                <a:ext uri="{FF2B5EF4-FFF2-40B4-BE49-F238E27FC236}">
                  <a16:creationId xmlns:a16="http://schemas.microsoft.com/office/drawing/2014/main" id="{ACC4EC38-3598-5475-D0FB-D38654B9CAA4}"/>
                </a:ext>
              </a:extLst>
            </p:cNvPr>
            <p:cNvSpPr/>
            <p:nvPr>
              <p:custDataLst>
                <p:tags r:id="rId25"/>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72" name="Arc 171">
              <a:extLst>
                <a:ext uri="{FF2B5EF4-FFF2-40B4-BE49-F238E27FC236}">
                  <a16:creationId xmlns:a16="http://schemas.microsoft.com/office/drawing/2014/main" id="{7A546E38-1382-B66C-93EA-A35210697BEA}"/>
                </a:ext>
              </a:extLst>
            </p:cNvPr>
            <p:cNvSpPr/>
            <p:nvPr>
              <p:custDataLst>
                <p:tags r:id="rId26"/>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52" name="Group 251">
            <a:extLst>
              <a:ext uri="{FF2B5EF4-FFF2-40B4-BE49-F238E27FC236}">
                <a16:creationId xmlns:a16="http://schemas.microsoft.com/office/drawing/2014/main" id="{9F04DB2C-497F-3E01-E2D4-52599551CFF9}"/>
              </a:ext>
            </a:extLst>
          </p:cNvPr>
          <p:cNvGrpSpPr/>
          <p:nvPr/>
        </p:nvGrpSpPr>
        <p:grpSpPr>
          <a:xfrm>
            <a:off x="7464909" y="3181214"/>
            <a:ext cx="330200" cy="330200"/>
            <a:chOff x="2736828" y="4127287"/>
            <a:chExt cx="330200" cy="330200"/>
          </a:xfrm>
          <a:solidFill>
            <a:schemeClr val="accent1"/>
          </a:solidFill>
        </p:grpSpPr>
        <p:sp>
          <p:nvSpPr>
            <p:cNvPr id="253" name="Oval 252">
              <a:extLst>
                <a:ext uri="{FF2B5EF4-FFF2-40B4-BE49-F238E27FC236}">
                  <a16:creationId xmlns:a16="http://schemas.microsoft.com/office/drawing/2014/main" id="{A00BD70D-8B2F-F200-D269-9EC7D6E01A80}"/>
                </a:ext>
              </a:extLst>
            </p:cNvPr>
            <p:cNvSpPr/>
            <p:nvPr>
              <p:custDataLst>
                <p:tags r:id="rId2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54" name="Arc 253">
              <a:extLst>
                <a:ext uri="{FF2B5EF4-FFF2-40B4-BE49-F238E27FC236}">
                  <a16:creationId xmlns:a16="http://schemas.microsoft.com/office/drawing/2014/main" id="{565BADE8-8E19-4049-1CDB-8983EBF1B5DB}"/>
                </a:ext>
              </a:extLst>
            </p:cNvPr>
            <p:cNvSpPr/>
            <p:nvPr>
              <p:custDataLst>
                <p:tags r:id="rId2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83" name="Group 282">
            <a:extLst>
              <a:ext uri="{FF2B5EF4-FFF2-40B4-BE49-F238E27FC236}">
                <a16:creationId xmlns:a16="http://schemas.microsoft.com/office/drawing/2014/main" id="{C1C0DAD1-A762-7DD2-C68E-E5C333C73F94}"/>
              </a:ext>
            </a:extLst>
          </p:cNvPr>
          <p:cNvGrpSpPr/>
          <p:nvPr/>
        </p:nvGrpSpPr>
        <p:grpSpPr>
          <a:xfrm>
            <a:off x="8592989" y="3181214"/>
            <a:ext cx="330200" cy="330200"/>
            <a:chOff x="2736828" y="4127287"/>
            <a:chExt cx="330200" cy="330200"/>
          </a:xfrm>
          <a:solidFill>
            <a:schemeClr val="accent1"/>
          </a:solidFill>
        </p:grpSpPr>
        <p:sp>
          <p:nvSpPr>
            <p:cNvPr id="284" name="Oval 283">
              <a:extLst>
                <a:ext uri="{FF2B5EF4-FFF2-40B4-BE49-F238E27FC236}">
                  <a16:creationId xmlns:a16="http://schemas.microsoft.com/office/drawing/2014/main" id="{F2533AA3-FB6D-2240-AA4A-13791B0B81AA}"/>
                </a:ext>
              </a:extLst>
            </p:cNvPr>
            <p:cNvSpPr/>
            <p:nvPr>
              <p:custDataLst>
                <p:tags r:id="rId21"/>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285" name="Arc 284">
              <a:extLst>
                <a:ext uri="{FF2B5EF4-FFF2-40B4-BE49-F238E27FC236}">
                  <a16:creationId xmlns:a16="http://schemas.microsoft.com/office/drawing/2014/main" id="{3DA67510-D0B1-7251-88DE-3A1D2D7269B8}"/>
                </a:ext>
              </a:extLst>
            </p:cNvPr>
            <p:cNvSpPr/>
            <p:nvPr>
              <p:custDataLst>
                <p:tags r:id="rId22"/>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286" name="Oval 285">
            <a:extLst>
              <a:ext uri="{FF2B5EF4-FFF2-40B4-BE49-F238E27FC236}">
                <a16:creationId xmlns:a16="http://schemas.microsoft.com/office/drawing/2014/main" id="{AC2BCC70-B42C-0677-57E5-166BF2C305DE}"/>
              </a:ext>
            </a:extLst>
          </p:cNvPr>
          <p:cNvSpPr/>
          <p:nvPr>
            <p:custDataLst>
              <p:tags r:id="rId6"/>
            </p:custDataLst>
          </p:nvPr>
        </p:nvSpPr>
        <p:spPr bwMode="auto">
          <a:xfrm>
            <a:off x="8592991" y="401234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287" name="Group 286">
            <a:extLst>
              <a:ext uri="{FF2B5EF4-FFF2-40B4-BE49-F238E27FC236}">
                <a16:creationId xmlns:a16="http://schemas.microsoft.com/office/drawing/2014/main" id="{985EEC27-9B50-0EEB-78D8-3CFDC013544C}"/>
              </a:ext>
            </a:extLst>
          </p:cNvPr>
          <p:cNvGrpSpPr/>
          <p:nvPr/>
        </p:nvGrpSpPr>
        <p:grpSpPr>
          <a:xfrm>
            <a:off x="9814584" y="4012344"/>
            <a:ext cx="330200" cy="330200"/>
            <a:chOff x="2736828" y="5155774"/>
            <a:chExt cx="330200" cy="330200"/>
          </a:xfrm>
          <a:solidFill>
            <a:schemeClr val="accent1"/>
          </a:solidFill>
        </p:grpSpPr>
        <p:sp>
          <p:nvSpPr>
            <p:cNvPr id="288" name="Oval 287">
              <a:extLst>
                <a:ext uri="{FF2B5EF4-FFF2-40B4-BE49-F238E27FC236}">
                  <a16:creationId xmlns:a16="http://schemas.microsoft.com/office/drawing/2014/main" id="{B14FAADE-43ED-3474-A46A-25FA4C5A9A5B}"/>
                </a:ext>
              </a:extLst>
            </p:cNvPr>
            <p:cNvSpPr/>
            <p:nvPr>
              <p:custDataLst>
                <p:tags r:id="rId19"/>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89" name="Arc 288">
              <a:extLst>
                <a:ext uri="{FF2B5EF4-FFF2-40B4-BE49-F238E27FC236}">
                  <a16:creationId xmlns:a16="http://schemas.microsoft.com/office/drawing/2014/main" id="{DC77CC8F-0BFE-4254-439C-46371F9C73F7}"/>
                </a:ext>
              </a:extLst>
            </p:cNvPr>
            <p:cNvSpPr/>
            <p:nvPr>
              <p:custDataLst>
                <p:tags r:id="rId20"/>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0" name="Group 289">
            <a:extLst>
              <a:ext uri="{FF2B5EF4-FFF2-40B4-BE49-F238E27FC236}">
                <a16:creationId xmlns:a16="http://schemas.microsoft.com/office/drawing/2014/main" id="{D05F08D0-B3AF-CDDB-626E-23C624E86E65}"/>
              </a:ext>
            </a:extLst>
          </p:cNvPr>
          <p:cNvGrpSpPr/>
          <p:nvPr/>
        </p:nvGrpSpPr>
        <p:grpSpPr>
          <a:xfrm>
            <a:off x="9814584" y="4843475"/>
            <a:ext cx="330200" cy="330200"/>
            <a:chOff x="2736828" y="4127287"/>
            <a:chExt cx="330200" cy="330200"/>
          </a:xfrm>
          <a:solidFill>
            <a:schemeClr val="accent1"/>
          </a:solidFill>
        </p:grpSpPr>
        <p:sp>
          <p:nvSpPr>
            <p:cNvPr id="291" name="Oval 290">
              <a:extLst>
                <a:ext uri="{FF2B5EF4-FFF2-40B4-BE49-F238E27FC236}">
                  <a16:creationId xmlns:a16="http://schemas.microsoft.com/office/drawing/2014/main" id="{599DE30C-9D74-637E-51E0-38EB2970EE72}"/>
                </a:ext>
              </a:extLst>
            </p:cNvPr>
            <p:cNvSpPr/>
            <p:nvPr>
              <p:custDataLst>
                <p:tags r:id="rId17"/>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92" name="Arc 291">
              <a:extLst>
                <a:ext uri="{FF2B5EF4-FFF2-40B4-BE49-F238E27FC236}">
                  <a16:creationId xmlns:a16="http://schemas.microsoft.com/office/drawing/2014/main" id="{2F042373-D942-2F15-CD08-F62303E0F8BF}"/>
                </a:ext>
              </a:extLst>
            </p:cNvPr>
            <p:cNvSpPr/>
            <p:nvPr>
              <p:custDataLst>
                <p:tags r:id="rId18"/>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3" name="Group 292">
            <a:extLst>
              <a:ext uri="{FF2B5EF4-FFF2-40B4-BE49-F238E27FC236}">
                <a16:creationId xmlns:a16="http://schemas.microsoft.com/office/drawing/2014/main" id="{A2F3E56C-743D-BAB9-F192-3DC954725C0D}"/>
              </a:ext>
            </a:extLst>
          </p:cNvPr>
          <p:cNvGrpSpPr/>
          <p:nvPr/>
        </p:nvGrpSpPr>
        <p:grpSpPr>
          <a:xfrm>
            <a:off x="9814583" y="5674604"/>
            <a:ext cx="330200" cy="330200"/>
            <a:chOff x="2736828" y="6184260"/>
            <a:chExt cx="330200" cy="330200"/>
          </a:xfrm>
          <a:solidFill>
            <a:schemeClr val="accent1"/>
          </a:solidFill>
        </p:grpSpPr>
        <p:sp>
          <p:nvSpPr>
            <p:cNvPr id="294" name="Oval 293">
              <a:extLst>
                <a:ext uri="{FF2B5EF4-FFF2-40B4-BE49-F238E27FC236}">
                  <a16:creationId xmlns:a16="http://schemas.microsoft.com/office/drawing/2014/main" id="{E628F433-3B97-3584-75D7-6F2433F69838}"/>
                </a:ext>
              </a:extLst>
            </p:cNvPr>
            <p:cNvSpPr/>
            <p:nvPr>
              <p:custDataLst>
                <p:tags r:id="rId15"/>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295" name="Arc 294">
              <a:extLst>
                <a:ext uri="{FF2B5EF4-FFF2-40B4-BE49-F238E27FC236}">
                  <a16:creationId xmlns:a16="http://schemas.microsoft.com/office/drawing/2014/main" id="{6C96B68D-C751-5E32-E593-4E217AAD56E1}"/>
                </a:ext>
              </a:extLst>
            </p:cNvPr>
            <p:cNvSpPr/>
            <p:nvPr>
              <p:custDataLst>
                <p:tags r:id="rId16"/>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6" name="Group 295">
            <a:extLst>
              <a:ext uri="{FF2B5EF4-FFF2-40B4-BE49-F238E27FC236}">
                <a16:creationId xmlns:a16="http://schemas.microsoft.com/office/drawing/2014/main" id="{A77EE3A5-433A-48E8-4028-A68B4072E941}"/>
              </a:ext>
            </a:extLst>
          </p:cNvPr>
          <p:cNvGrpSpPr/>
          <p:nvPr/>
        </p:nvGrpSpPr>
        <p:grpSpPr>
          <a:xfrm>
            <a:off x="8592989" y="4843475"/>
            <a:ext cx="330200" cy="330200"/>
            <a:chOff x="2736828" y="5155774"/>
            <a:chExt cx="330200" cy="330200"/>
          </a:xfrm>
          <a:solidFill>
            <a:schemeClr val="accent1"/>
          </a:solidFill>
        </p:grpSpPr>
        <p:sp>
          <p:nvSpPr>
            <p:cNvPr id="297" name="Oval 296">
              <a:extLst>
                <a:ext uri="{FF2B5EF4-FFF2-40B4-BE49-F238E27FC236}">
                  <a16:creationId xmlns:a16="http://schemas.microsoft.com/office/drawing/2014/main" id="{E3888621-2B4F-0D74-E048-7D6AAAC63141}"/>
                </a:ext>
              </a:extLst>
            </p:cNvPr>
            <p:cNvSpPr/>
            <p:nvPr>
              <p:custDataLst>
                <p:tags r:id="rId13"/>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98" name="Arc 297">
              <a:extLst>
                <a:ext uri="{FF2B5EF4-FFF2-40B4-BE49-F238E27FC236}">
                  <a16:creationId xmlns:a16="http://schemas.microsoft.com/office/drawing/2014/main" id="{F3555938-F892-2BF9-EF2F-8C1811A3B9C6}"/>
                </a:ext>
              </a:extLst>
            </p:cNvPr>
            <p:cNvSpPr/>
            <p:nvPr>
              <p:custDataLst>
                <p:tags r:id="rId14"/>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9" name="Group 298">
            <a:extLst>
              <a:ext uri="{FF2B5EF4-FFF2-40B4-BE49-F238E27FC236}">
                <a16:creationId xmlns:a16="http://schemas.microsoft.com/office/drawing/2014/main" id="{F16D29BA-C50E-F689-114D-530899CD4DC7}"/>
              </a:ext>
            </a:extLst>
          </p:cNvPr>
          <p:cNvGrpSpPr/>
          <p:nvPr/>
        </p:nvGrpSpPr>
        <p:grpSpPr>
          <a:xfrm>
            <a:off x="8592990" y="5674604"/>
            <a:ext cx="330200" cy="330200"/>
            <a:chOff x="2736828" y="5155774"/>
            <a:chExt cx="330200" cy="330200"/>
          </a:xfrm>
          <a:solidFill>
            <a:schemeClr val="accent1"/>
          </a:solidFill>
        </p:grpSpPr>
        <p:sp>
          <p:nvSpPr>
            <p:cNvPr id="300" name="Oval 299">
              <a:extLst>
                <a:ext uri="{FF2B5EF4-FFF2-40B4-BE49-F238E27FC236}">
                  <a16:creationId xmlns:a16="http://schemas.microsoft.com/office/drawing/2014/main" id="{C80B8041-38B5-C6FF-FF8F-04F9B35847E1}"/>
                </a:ext>
              </a:extLst>
            </p:cNvPr>
            <p:cNvSpPr/>
            <p:nvPr>
              <p:custDataLst>
                <p:tags r:id="rId1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301" name="Arc 300">
              <a:extLst>
                <a:ext uri="{FF2B5EF4-FFF2-40B4-BE49-F238E27FC236}">
                  <a16:creationId xmlns:a16="http://schemas.microsoft.com/office/drawing/2014/main" id="{C27C11CE-3886-13B7-E57C-1BBCEDBDC54D}"/>
                </a:ext>
              </a:extLst>
            </p:cNvPr>
            <p:cNvSpPr/>
            <p:nvPr>
              <p:custDataLst>
                <p:tags r:id="rId1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302" name="Group 301">
            <a:extLst>
              <a:ext uri="{FF2B5EF4-FFF2-40B4-BE49-F238E27FC236}">
                <a16:creationId xmlns:a16="http://schemas.microsoft.com/office/drawing/2014/main" id="{3A46702F-8FB3-F212-8340-FF837A629170}"/>
              </a:ext>
            </a:extLst>
          </p:cNvPr>
          <p:cNvGrpSpPr/>
          <p:nvPr/>
        </p:nvGrpSpPr>
        <p:grpSpPr>
          <a:xfrm>
            <a:off x="9814584" y="3181215"/>
            <a:ext cx="330200" cy="330200"/>
            <a:chOff x="2736828" y="6184260"/>
            <a:chExt cx="330200" cy="330200"/>
          </a:xfrm>
          <a:solidFill>
            <a:schemeClr val="accent1"/>
          </a:solidFill>
        </p:grpSpPr>
        <p:sp>
          <p:nvSpPr>
            <p:cNvPr id="303" name="Oval 302">
              <a:extLst>
                <a:ext uri="{FF2B5EF4-FFF2-40B4-BE49-F238E27FC236}">
                  <a16:creationId xmlns:a16="http://schemas.microsoft.com/office/drawing/2014/main" id="{FDAF67FF-271F-AD67-F69E-4EDD65164777}"/>
                </a:ext>
              </a:extLst>
            </p:cNvPr>
            <p:cNvSpPr/>
            <p:nvPr>
              <p:custDataLst>
                <p:tags r:id="rId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304" name="Arc 303">
              <a:extLst>
                <a:ext uri="{FF2B5EF4-FFF2-40B4-BE49-F238E27FC236}">
                  <a16:creationId xmlns:a16="http://schemas.microsoft.com/office/drawing/2014/main" id="{255E3A84-8325-1A99-EEC0-BB188A747ADA}"/>
                </a:ext>
              </a:extLst>
            </p:cNvPr>
            <p:cNvSpPr/>
            <p:nvPr>
              <p:custDataLst>
                <p:tags r:id="rId1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310" name="Oval 309">
            <a:extLst>
              <a:ext uri="{FF2B5EF4-FFF2-40B4-BE49-F238E27FC236}">
                <a16:creationId xmlns:a16="http://schemas.microsoft.com/office/drawing/2014/main" id="{711D7233-FDC2-3092-1477-3CDBB9C58232}"/>
              </a:ext>
            </a:extLst>
          </p:cNvPr>
          <p:cNvSpPr/>
          <p:nvPr>
            <p:custDataLst>
              <p:tags r:id="rId7"/>
            </p:custDataLst>
          </p:nvPr>
        </p:nvSpPr>
        <p:spPr bwMode="auto">
          <a:xfrm>
            <a:off x="1938148" y="1461214"/>
            <a:ext cx="330200" cy="330200"/>
          </a:xfrm>
          <a:prstGeom prst="ellipse">
            <a:avLst/>
          </a:prstGeom>
          <a:solidFill>
            <a:schemeClr val="accent1"/>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312" name="Oval 311">
            <a:extLst>
              <a:ext uri="{FF2B5EF4-FFF2-40B4-BE49-F238E27FC236}">
                <a16:creationId xmlns:a16="http://schemas.microsoft.com/office/drawing/2014/main" id="{9B8BDC06-6EEE-0590-04E4-B0D193F25D88}"/>
              </a:ext>
            </a:extLst>
          </p:cNvPr>
          <p:cNvSpPr/>
          <p:nvPr>
            <p:custDataLst>
              <p:tags r:id="rId8"/>
            </p:custDataLst>
          </p:nvPr>
        </p:nvSpPr>
        <p:spPr bwMode="auto">
          <a:xfrm>
            <a:off x="950463" y="146121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cxnSp>
        <p:nvCxnSpPr>
          <p:cNvPr id="313" name="Straight Connector 312">
            <a:extLst>
              <a:ext uri="{FF2B5EF4-FFF2-40B4-BE49-F238E27FC236}">
                <a16:creationId xmlns:a16="http://schemas.microsoft.com/office/drawing/2014/main" id="{4700EFEB-E2D0-7038-640C-B472489DD1DB}"/>
              </a:ext>
            </a:extLst>
          </p:cNvPr>
          <p:cNvCxnSpPr>
            <a:cxnSpLocks/>
          </p:cNvCxnSpPr>
          <p:nvPr/>
        </p:nvCxnSpPr>
        <p:spPr>
          <a:xfrm rot="16200000">
            <a:off x="6101250" y="-178463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270F2F95-CC6B-D7BB-6A59-4B97FBA88C11}"/>
              </a:ext>
            </a:extLst>
          </p:cNvPr>
          <p:cNvCxnSpPr>
            <a:cxnSpLocks/>
          </p:cNvCxnSpPr>
          <p:nvPr/>
        </p:nvCxnSpPr>
        <p:spPr>
          <a:xfrm rot="16200000">
            <a:off x="6101250" y="-95350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A49788C-9B10-6B71-76E0-B1ED282635E7}"/>
              </a:ext>
            </a:extLst>
          </p:cNvPr>
          <p:cNvCxnSpPr>
            <a:cxnSpLocks/>
          </p:cNvCxnSpPr>
          <p:nvPr/>
        </p:nvCxnSpPr>
        <p:spPr>
          <a:xfrm rot="16200000">
            <a:off x="6101250" y="-12237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956DC9B-B374-D1DE-AFCF-5D87F4920AF8}"/>
              </a:ext>
            </a:extLst>
          </p:cNvPr>
          <p:cNvSpPr/>
          <p:nvPr/>
        </p:nvSpPr>
        <p:spPr>
          <a:xfrm>
            <a:off x="6983814" y="1381004"/>
            <a:ext cx="2420471" cy="4903727"/>
          </a:xfrm>
          <a:prstGeom prst="rect">
            <a:avLst/>
          </a:prstGeom>
          <a:noFill/>
          <a:ln w="3810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648776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3C1439-6AD8-53E4-F0B2-FC801BA6C48B}"/>
              </a:ext>
            </a:extLst>
          </p:cNvPr>
          <p:cNvSpPr>
            <a:spLocks noGrp="1"/>
          </p:cNvSpPr>
          <p:nvPr>
            <p:ph type="title"/>
          </p:nvPr>
        </p:nvSpPr>
        <p:spPr/>
        <p:txBody>
          <a:bodyPr/>
          <a:lstStyle/>
          <a:p>
            <a:r>
              <a:rPr lang="en-US" dirty="0"/>
              <a:t>This project will primarily focus on [insert in scope areas]</a:t>
            </a:r>
          </a:p>
        </p:txBody>
      </p:sp>
      <p:sp>
        <p:nvSpPr>
          <p:cNvPr id="8" name="Subtitle 7">
            <a:extLst>
              <a:ext uri="{FF2B5EF4-FFF2-40B4-BE49-F238E27FC236}">
                <a16:creationId xmlns:a16="http://schemas.microsoft.com/office/drawing/2014/main" id="{475C92B1-C4E9-6425-0403-779F3DB6F65C}"/>
              </a:ext>
            </a:extLst>
          </p:cNvPr>
          <p:cNvSpPr>
            <a:spLocks noGrp="1"/>
          </p:cNvSpPr>
          <p:nvPr>
            <p:ph type="subTitle" idx="1"/>
          </p:nvPr>
        </p:nvSpPr>
        <p:spPr/>
        <p:txBody>
          <a:bodyPr/>
          <a:lstStyle/>
          <a:p>
            <a:r>
              <a:rPr lang="en-US" dirty="0"/>
              <a:t>Project scope</a:t>
            </a:r>
          </a:p>
        </p:txBody>
      </p:sp>
      <p:sp>
        <p:nvSpPr>
          <p:cNvPr id="9" name="Text Placeholder 8">
            <a:extLst>
              <a:ext uri="{FF2B5EF4-FFF2-40B4-BE49-F238E27FC236}">
                <a16:creationId xmlns:a16="http://schemas.microsoft.com/office/drawing/2014/main" id="{3B572C40-B9A5-A8D3-3426-5B30EF644E5B}"/>
              </a:ext>
            </a:extLst>
          </p:cNvPr>
          <p:cNvSpPr>
            <a:spLocks noGrp="1"/>
          </p:cNvSpPr>
          <p:nvPr>
            <p:ph type="body" sz="quarter" idx="17"/>
          </p:nvPr>
        </p:nvSpPr>
        <p:spPr/>
        <p:txBody>
          <a:bodyPr/>
          <a:lstStyle/>
          <a:p>
            <a:endParaRPr lang="en-US"/>
          </a:p>
        </p:txBody>
      </p:sp>
      <p:graphicFrame>
        <p:nvGraphicFramePr>
          <p:cNvPr id="7" name="Table 2">
            <a:extLst>
              <a:ext uri="{FF2B5EF4-FFF2-40B4-BE49-F238E27FC236}">
                <a16:creationId xmlns:a16="http://schemas.microsoft.com/office/drawing/2014/main" id="{1D66027F-2878-2666-E3B1-70D06831E5CA}"/>
              </a:ext>
            </a:extLst>
          </p:cNvPr>
          <p:cNvGraphicFramePr>
            <a:graphicFrameLocks noGrp="1"/>
          </p:cNvGraphicFramePr>
          <p:nvPr>
            <p:extLst>
              <p:ext uri="{D42A27DB-BD31-4B8C-83A1-F6EECF244321}">
                <p14:modId xmlns:p14="http://schemas.microsoft.com/office/powerpoint/2010/main" val="2221111269"/>
              </p:ext>
            </p:extLst>
          </p:nvPr>
        </p:nvGraphicFramePr>
        <p:xfrm>
          <a:off x="547688" y="1935870"/>
          <a:ext cx="11087100" cy="4022160"/>
        </p:xfrm>
        <a:graphic>
          <a:graphicData uri="http://schemas.openxmlformats.org/drawingml/2006/table">
            <a:tbl>
              <a:tblPr firstRow="1" bandRow="1">
                <a:tableStyleId>{5C22544A-7EE6-4342-B048-85BDC9FD1C3A}</a:tableStyleId>
              </a:tblPr>
              <a:tblGrid>
                <a:gridCol w="2125098">
                  <a:extLst>
                    <a:ext uri="{9D8B030D-6E8A-4147-A177-3AD203B41FA5}">
                      <a16:colId xmlns:a16="http://schemas.microsoft.com/office/drawing/2014/main" val="3251365807"/>
                    </a:ext>
                  </a:extLst>
                </a:gridCol>
                <a:gridCol w="4481001">
                  <a:extLst>
                    <a:ext uri="{9D8B030D-6E8A-4147-A177-3AD203B41FA5}">
                      <a16:colId xmlns:a16="http://schemas.microsoft.com/office/drawing/2014/main" val="1628469395"/>
                    </a:ext>
                  </a:extLst>
                </a:gridCol>
                <a:gridCol w="4481001">
                  <a:extLst>
                    <a:ext uri="{9D8B030D-6E8A-4147-A177-3AD203B41FA5}">
                      <a16:colId xmlns:a16="http://schemas.microsoft.com/office/drawing/2014/main" val="2283986259"/>
                    </a:ext>
                  </a:extLst>
                </a:gridCol>
              </a:tblGrid>
              <a:tr h="0">
                <a:tc>
                  <a:txBody>
                    <a:bodyPr/>
                    <a:lstStyle/>
                    <a:p>
                      <a:pPr algn="l"/>
                      <a:r>
                        <a:rPr lang="en-US" sz="1400" dirty="0">
                          <a:solidFill>
                            <a:schemeClr val="bg1"/>
                          </a:solidFill>
                          <a:latin typeface="+mn-lt"/>
                        </a:rPr>
                        <a:t>Category</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l"/>
                      <a:r>
                        <a:rPr lang="en-US" sz="1400" dirty="0">
                          <a:solidFill>
                            <a:schemeClr val="bg1"/>
                          </a:solidFill>
                          <a:latin typeface="+mn-lt"/>
                        </a:rPr>
                        <a:t>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l"/>
                      <a:r>
                        <a:rPr lang="en-US" sz="1400" dirty="0">
                          <a:solidFill>
                            <a:schemeClr val="bg1"/>
                          </a:solidFill>
                          <a:latin typeface="+mn-lt"/>
                        </a:rPr>
                        <a:t>Out of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1457937666"/>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Strategy</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Products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Processes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Systems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Channels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93474886"/>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Roles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967522626"/>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[Insert category]</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705145473"/>
                  </a:ext>
                </a:extLst>
              </a:tr>
              <a:tr h="0">
                <a:tc>
                  <a:txBody>
                    <a:bodyPr/>
                    <a:lstStyle/>
                    <a:p>
                      <a:pPr algn="l"/>
                      <a:endParaRPr lang="en-US" sz="1200" b="1" dirty="0">
                        <a:solidFill>
                          <a:schemeClr val="tx1"/>
                        </a:solidFill>
                        <a:latin typeface="Arial" panose="020B0604020202020204" pitchFamily="34" charset="0"/>
                        <a:cs typeface="Arial" panose="020B0604020202020204" pitchFamily="34" charset="0"/>
                      </a:endParaRP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470662351"/>
                  </a:ext>
                </a:extLst>
              </a:tr>
              <a:tr h="0">
                <a:tc>
                  <a:txBody>
                    <a:bodyPr/>
                    <a:lstStyle/>
                    <a:p>
                      <a:pPr algn="l"/>
                      <a:endParaRPr lang="en-US" sz="1200" b="1" dirty="0">
                        <a:solidFill>
                          <a:schemeClr val="tx1"/>
                        </a:solidFill>
                        <a:latin typeface="Arial" panose="020B0604020202020204" pitchFamily="34" charset="0"/>
                        <a:cs typeface="Arial" panose="020B0604020202020204" pitchFamily="34" charset="0"/>
                      </a:endParaRP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705878214"/>
                  </a:ext>
                </a:extLst>
              </a:tr>
              <a:tr h="0">
                <a:tc>
                  <a:txBody>
                    <a:bodyPr/>
                    <a:lstStyle/>
                    <a:p>
                      <a:pPr algn="l"/>
                      <a:endParaRPr lang="en-US" sz="1200" b="1" dirty="0">
                        <a:solidFill>
                          <a:schemeClr val="tx1"/>
                        </a:solidFill>
                        <a:latin typeface="Arial" panose="020B0604020202020204" pitchFamily="34" charset="0"/>
                        <a:cs typeface="Arial" panose="020B0604020202020204" pitchFamily="34" charset="0"/>
                      </a:endParaRP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041760"/>
                  </a:ext>
                </a:extLst>
              </a:tr>
            </a:tbl>
          </a:graphicData>
        </a:graphic>
      </p:graphicFrame>
      <p:pic>
        <p:nvPicPr>
          <p:cNvPr id="3" name="Graphic 2" descr="Checkmark with solid fill">
            <a:extLst>
              <a:ext uri="{FF2B5EF4-FFF2-40B4-BE49-F238E27FC236}">
                <a16:creationId xmlns:a16="http://schemas.microsoft.com/office/drawing/2014/main" id="{B73FDBD9-7CAF-D9CD-3BFE-0F918074DA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281" y="1955573"/>
            <a:ext cx="324000" cy="324000"/>
          </a:xfrm>
          <a:prstGeom prst="rect">
            <a:avLst/>
          </a:prstGeom>
        </p:spPr>
      </p:pic>
      <p:sp>
        <p:nvSpPr>
          <p:cNvPr id="10" name="Oval 9">
            <a:extLst>
              <a:ext uri="{FF2B5EF4-FFF2-40B4-BE49-F238E27FC236}">
                <a16:creationId xmlns:a16="http://schemas.microsoft.com/office/drawing/2014/main" id="{6C365AEF-CDCC-321C-4898-23EEDCEA6617}"/>
              </a:ext>
            </a:extLst>
          </p:cNvPr>
          <p:cNvSpPr/>
          <p:nvPr/>
        </p:nvSpPr>
        <p:spPr>
          <a:xfrm>
            <a:off x="11257076" y="1991573"/>
            <a:ext cx="252000" cy="252000"/>
          </a:xfrm>
          <a:prstGeom prst="ellips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pic>
        <p:nvPicPr>
          <p:cNvPr id="5" name="Graphic 4" descr="Badge Cross with solid fill">
            <a:extLst>
              <a:ext uri="{FF2B5EF4-FFF2-40B4-BE49-F238E27FC236}">
                <a16:creationId xmlns:a16="http://schemas.microsoft.com/office/drawing/2014/main" id="{AF73AD31-058B-D462-EA3E-12F3D21371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21076" y="1955573"/>
            <a:ext cx="324000" cy="324000"/>
          </a:xfrm>
          <a:prstGeom prst="rect">
            <a:avLst/>
          </a:prstGeom>
        </p:spPr>
      </p:pic>
      <p:sp>
        <p:nvSpPr>
          <p:cNvPr id="2" name="Google Shape;507;p14">
            <a:extLst>
              <a:ext uri="{FF2B5EF4-FFF2-40B4-BE49-F238E27FC236}">
                <a16:creationId xmlns:a16="http://schemas.microsoft.com/office/drawing/2014/main" id="{65517A50-FCED-D78C-5008-D6898D74EEF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26729E96-9E41-C72B-4178-137D2513C30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483714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1.xml><?xml version="1.0" encoding="utf-8"?>
<p:tagLst xmlns:a="http://schemas.openxmlformats.org/drawingml/2006/main" xmlns:r="http://schemas.openxmlformats.org/officeDocument/2006/relationships" xmlns:p="http://schemas.openxmlformats.org/presentationml/2006/main">
  <p:tag name="SHAPENAME" val="5. Source"/>
</p:tagLst>
</file>

<file path=ppt/tags/tag10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9.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1.xml><?xml version="1.0" encoding="utf-8"?>
<p:tagLst xmlns:a="http://schemas.openxmlformats.org/drawingml/2006/main" xmlns:r="http://schemas.openxmlformats.org/officeDocument/2006/relationships" xmlns:p="http://schemas.openxmlformats.org/presentationml/2006/main">
  <p:tag name="SHAPENAME" val="Grid"/>
</p:tagLst>
</file>

<file path=ppt/tags/tag1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2.xml><?xml version="1.0" encoding="utf-8"?>
<p:tagLst xmlns:a="http://schemas.openxmlformats.org/drawingml/2006/main" xmlns:r="http://schemas.openxmlformats.org/officeDocument/2006/relationships" xmlns:p="http://schemas.openxmlformats.org/presentationml/2006/main">
  <p:tag name="SHAPENAME" val="5. Source"/>
</p:tagLst>
</file>

<file path=ppt/tags/tag1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1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1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9.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0.xml><?xml version="1.0" encoding="utf-8"?>
<p:tagLst xmlns:a="http://schemas.openxmlformats.org/drawingml/2006/main" xmlns:r="http://schemas.openxmlformats.org/officeDocument/2006/relationships" xmlns:p="http://schemas.openxmlformats.org/presentationml/2006/main">
  <p:tag name="SHAPENAME" val="5. Source"/>
</p:tagLst>
</file>

<file path=ppt/tags/tag12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2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2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8.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1.xml><?xml version="1.0" encoding="utf-8"?>
<p:tagLst xmlns:a="http://schemas.openxmlformats.org/drawingml/2006/main" xmlns:r="http://schemas.openxmlformats.org/officeDocument/2006/relationships" xmlns:p="http://schemas.openxmlformats.org/presentationml/2006/main">
  <p:tag name="SHAPENAME" val="5. Source"/>
</p:tagLst>
</file>

<file path=ppt/tags/tag1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3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3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3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37.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38.xml><?xml version="1.0" encoding="utf-8"?>
<p:tagLst xmlns:a="http://schemas.openxmlformats.org/drawingml/2006/main" xmlns:r="http://schemas.openxmlformats.org/officeDocument/2006/relationships" xmlns:p="http://schemas.openxmlformats.org/presentationml/2006/main">
  <p:tag name="SHAPENAME" val="5. Source"/>
</p:tagLst>
</file>

<file path=ppt/tags/tag1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4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4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4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47.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9.xml><?xml version="1.0" encoding="utf-8"?>
<p:tagLst xmlns:a="http://schemas.openxmlformats.org/drawingml/2006/main" xmlns:r="http://schemas.openxmlformats.org/officeDocument/2006/relationships" xmlns:p="http://schemas.openxmlformats.org/presentationml/2006/main">
  <p:tag name="SHAPENAME" val="5. Source"/>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5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5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5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6.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57.xml><?xml version="1.0" encoding="utf-8"?>
<p:tagLst xmlns:a="http://schemas.openxmlformats.org/drawingml/2006/main" xmlns:r="http://schemas.openxmlformats.org/officeDocument/2006/relationships" xmlns:p="http://schemas.openxmlformats.org/presentationml/2006/main">
  <p:tag name="SHAPENAME" val="5. Source"/>
</p:tagLst>
</file>

<file path=ppt/tags/tag15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7.xml><?xml version="1.0" encoding="utf-8"?>
<p:tagLst xmlns:a="http://schemas.openxmlformats.org/drawingml/2006/main" xmlns:r="http://schemas.openxmlformats.org/officeDocument/2006/relationships" xmlns:p="http://schemas.openxmlformats.org/presentationml/2006/main">
  <p:tag name="SHAPENAME" val="5. Source"/>
</p:tagLst>
</file>

<file path=ppt/tags/tag1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SHAPENAME" val="5. Source"/>
</p:tagLst>
</file>

<file path=ppt/tags/tag173.xml><?xml version="1.0" encoding="utf-8"?>
<p:tagLst xmlns:a="http://schemas.openxmlformats.org/drawingml/2006/main" xmlns:r="http://schemas.openxmlformats.org/officeDocument/2006/relationships" xmlns:p="http://schemas.openxmlformats.org/presentationml/2006/main">
  <p:tag name="SHAPENAME" val="ClientLogo"/>
</p:tagLst>
</file>

<file path=ppt/tags/tag174.xml><?xml version="1.0" encoding="utf-8"?>
<p:tagLst xmlns:a="http://schemas.openxmlformats.org/drawingml/2006/main" xmlns:r="http://schemas.openxmlformats.org/officeDocument/2006/relationships" xmlns:p="http://schemas.openxmlformats.org/presentationml/2006/main">
  <p:tag name="SHAPENAME" val="5. Source"/>
</p:tagLst>
</file>

<file path=ppt/tags/tag175.xml><?xml version="1.0" encoding="utf-8"?>
<p:tagLst xmlns:a="http://schemas.openxmlformats.org/drawingml/2006/main" xmlns:r="http://schemas.openxmlformats.org/officeDocument/2006/relationships" xmlns:p="http://schemas.openxmlformats.org/presentationml/2006/main">
  <p:tag name="SHAPENAME" val="ClientLogo"/>
</p:tagLst>
</file>

<file path=ppt/tags/tag17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7.xml><?xml version="1.0" encoding="utf-8"?>
<p:tagLst xmlns:a="http://schemas.openxmlformats.org/drawingml/2006/main" xmlns:r="http://schemas.openxmlformats.org/officeDocument/2006/relationships" xmlns:p="http://schemas.openxmlformats.org/presentationml/2006/main">
  <p:tag name="SHAPENAME" val="Subtitle"/>
</p:tagLst>
</file>

<file path=ppt/tags/tag178.xml><?xml version="1.0" encoding="utf-8"?>
<p:tagLst xmlns:a="http://schemas.openxmlformats.org/drawingml/2006/main" xmlns:r="http://schemas.openxmlformats.org/officeDocument/2006/relationships" xmlns:p="http://schemas.openxmlformats.org/presentationml/2006/main">
  <p:tag name="SHAPENAME" val="Title"/>
</p:tagLst>
</file>

<file path=ppt/tags/tag1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80.xml><?xml version="1.0" encoding="utf-8"?>
<p:tagLst xmlns:a="http://schemas.openxmlformats.org/drawingml/2006/main" xmlns:r="http://schemas.openxmlformats.org/officeDocument/2006/relationships" xmlns:p="http://schemas.openxmlformats.org/presentationml/2006/main">
  <p:tag name="SHAPENAME" val="5. Source"/>
</p:tagLst>
</file>

<file path=ppt/tags/tag1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TopLine"/>
</p:tagLst>
</file>

<file path=ppt/tags/tag185.xml><?xml version="1.0" encoding="utf-8"?>
<p:tagLst xmlns:a="http://schemas.openxmlformats.org/drawingml/2006/main" xmlns:r="http://schemas.openxmlformats.org/officeDocument/2006/relationships" xmlns:p="http://schemas.openxmlformats.org/presentationml/2006/main">
  <p:tag name="SHAPENAME" val="BottomLine"/>
</p:tagLst>
</file>

<file path=ppt/tags/tag1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8.xml><?xml version="1.0" encoding="utf-8"?>
<p:tagLst xmlns:a="http://schemas.openxmlformats.org/drawingml/2006/main" xmlns:r="http://schemas.openxmlformats.org/officeDocument/2006/relationships" xmlns:p="http://schemas.openxmlformats.org/presentationml/2006/main">
  <p:tag name="SHAPENAME" val="5. Source"/>
</p:tagLst>
</file>

<file path=ppt/tags/tag1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xml><?xml version="1.0" encoding="utf-8"?>
<p:tagLst xmlns:a="http://schemas.openxmlformats.org/drawingml/2006/main" xmlns:r="http://schemas.openxmlformats.org/officeDocument/2006/relationships" xmlns:p="http://schemas.openxmlformats.org/presentationml/2006/main">
  <p:tag name="ANGLE" val="5"/>
</p:tagLst>
</file>

<file path=ppt/tags/tag1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1.xml><?xml version="1.0" encoding="utf-8"?>
<p:tagLst xmlns:a="http://schemas.openxmlformats.org/drawingml/2006/main" xmlns:r="http://schemas.openxmlformats.org/officeDocument/2006/relationships" xmlns:p="http://schemas.openxmlformats.org/presentationml/2006/main">
  <p:tag name="SHAPENAME" val="5. Source"/>
</p:tagLst>
</file>

<file path=ppt/tags/tag1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3.xml><?xml version="1.0" encoding="utf-8"?>
<p:tagLst xmlns:a="http://schemas.openxmlformats.org/drawingml/2006/main" xmlns:r="http://schemas.openxmlformats.org/officeDocument/2006/relationships" xmlns:p="http://schemas.openxmlformats.org/presentationml/2006/main">
  <p:tag name="SHAPENAME" val="TopLine"/>
</p:tagLst>
</file>

<file path=ppt/tags/tag194.xml><?xml version="1.0" encoding="utf-8"?>
<p:tagLst xmlns:a="http://schemas.openxmlformats.org/drawingml/2006/main" xmlns:r="http://schemas.openxmlformats.org/officeDocument/2006/relationships" xmlns:p="http://schemas.openxmlformats.org/presentationml/2006/main">
  <p:tag name="SHAPENAME" val="BottomLine"/>
</p:tagLst>
</file>

<file path=ppt/tags/tag1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7.xml><?xml version="1.0" encoding="utf-8"?>
<p:tagLst xmlns:a="http://schemas.openxmlformats.org/drawingml/2006/main" xmlns:r="http://schemas.openxmlformats.org/officeDocument/2006/relationships" xmlns:p="http://schemas.openxmlformats.org/presentationml/2006/main">
  <p:tag name="SHAPENAME" val="5. Source"/>
</p:tagLst>
</file>

<file path=ppt/tags/tag1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9.xml><?xml version="1.0" encoding="utf-8"?>
<p:tagLst xmlns:a="http://schemas.openxmlformats.org/drawingml/2006/main" xmlns:r="http://schemas.openxmlformats.org/officeDocument/2006/relationships" xmlns:p="http://schemas.openxmlformats.org/presentationml/2006/main">
  <p:tag name="SHAPENAME" val="5. Source"/>
</p:tagLst>
</file>

<file path=ppt/tags/tag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00.xml><?xml version="1.0" encoding="utf-8"?>
<p:tagLst xmlns:a="http://schemas.openxmlformats.org/drawingml/2006/main" xmlns:r="http://schemas.openxmlformats.org/officeDocument/2006/relationships" xmlns:p="http://schemas.openxmlformats.org/presentationml/2006/main">
  <p:tag name="SHAPENAME" val="TopLine"/>
</p:tagLst>
</file>

<file path=ppt/tags/tag201.xml><?xml version="1.0" encoding="utf-8"?>
<p:tagLst xmlns:a="http://schemas.openxmlformats.org/drawingml/2006/main" xmlns:r="http://schemas.openxmlformats.org/officeDocument/2006/relationships" xmlns:p="http://schemas.openxmlformats.org/presentationml/2006/main">
  <p:tag name="SHAPENAME" val="BottomLine"/>
</p:tagLst>
</file>

<file path=ppt/tags/tag2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4.xml><?xml version="1.0" encoding="utf-8"?>
<p:tagLst xmlns:a="http://schemas.openxmlformats.org/drawingml/2006/main" xmlns:r="http://schemas.openxmlformats.org/officeDocument/2006/relationships" xmlns:p="http://schemas.openxmlformats.org/presentationml/2006/main">
  <p:tag name="SHAPENAME" val="5. Source"/>
</p:tagLst>
</file>

<file path=ppt/tags/tag2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6.xml><?xml version="1.0" encoding="utf-8"?>
<p:tagLst xmlns:a="http://schemas.openxmlformats.org/drawingml/2006/main" xmlns:r="http://schemas.openxmlformats.org/officeDocument/2006/relationships" xmlns:p="http://schemas.openxmlformats.org/presentationml/2006/main">
  <p:tag name="SHAPENAME" val="5. Source"/>
</p:tagLst>
</file>

<file path=ppt/tags/tag207.xml><?xml version="1.0" encoding="utf-8"?>
<p:tagLst xmlns:a="http://schemas.openxmlformats.org/drawingml/2006/main" xmlns:r="http://schemas.openxmlformats.org/officeDocument/2006/relationships" xmlns:p="http://schemas.openxmlformats.org/presentationml/2006/main">
  <p:tag name="SHAPENAME" val="TopLine"/>
</p:tagLst>
</file>

<file path=ppt/tags/tag208.xml><?xml version="1.0" encoding="utf-8"?>
<p:tagLst xmlns:a="http://schemas.openxmlformats.org/drawingml/2006/main" xmlns:r="http://schemas.openxmlformats.org/officeDocument/2006/relationships" xmlns:p="http://schemas.openxmlformats.org/presentationml/2006/main">
  <p:tag name="SHAPENAME" val="BottomLine"/>
</p:tagLst>
</file>

<file path=ppt/tags/tag20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1.xml><?xml version="1.0" encoding="utf-8"?>
<p:tagLst xmlns:a="http://schemas.openxmlformats.org/drawingml/2006/main" xmlns:r="http://schemas.openxmlformats.org/officeDocument/2006/relationships" xmlns:p="http://schemas.openxmlformats.org/presentationml/2006/main">
  <p:tag name="ANGLE" val="4"/>
</p:tagLst>
</file>

<file path=ppt/tags/tag21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8.xml><?xml version="1.0" encoding="utf-8"?>
<p:tagLst xmlns:a="http://schemas.openxmlformats.org/drawingml/2006/main" xmlns:r="http://schemas.openxmlformats.org/officeDocument/2006/relationships" xmlns:p="http://schemas.openxmlformats.org/presentationml/2006/main">
  <p:tag name="SHAPENAME" val="5. Source"/>
</p:tagLst>
</file>

<file path=ppt/tags/tag21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xml><?xml version="1.0" encoding="utf-8"?>
<p:tagLst xmlns:a="http://schemas.openxmlformats.org/drawingml/2006/main" xmlns:r="http://schemas.openxmlformats.org/officeDocument/2006/relationships" xmlns:p="http://schemas.openxmlformats.org/presentationml/2006/main">
  <p:tag name="ANGLE" val="3"/>
</p:tagLst>
</file>

<file path=ppt/tags/tag23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4.xml><?xml version="1.0" encoding="utf-8"?>
<p:tagLst xmlns:a="http://schemas.openxmlformats.org/drawingml/2006/main" xmlns:r="http://schemas.openxmlformats.org/officeDocument/2006/relationships" xmlns:p="http://schemas.openxmlformats.org/presentationml/2006/main">
  <p:tag name="SHAPENAME" val="5. Source"/>
</p:tagLst>
</file>

<file path=ppt/tags/tag2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40.xml><?xml version="1.0" encoding="utf-8"?>
<p:tagLst xmlns:a="http://schemas.openxmlformats.org/drawingml/2006/main" xmlns:r="http://schemas.openxmlformats.org/officeDocument/2006/relationships" xmlns:p="http://schemas.openxmlformats.org/presentationml/2006/main">
  <p:tag name="SHAPENAME" val="5. Source"/>
</p:tagLst>
</file>

<file path=ppt/tags/tag24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7.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ANGLE" val="2"/>
</p:tagLst>
</file>

<file path=ppt/tags/tag250.xml><?xml version="1.0" encoding="utf-8"?>
<p:tagLst xmlns:a="http://schemas.openxmlformats.org/drawingml/2006/main" xmlns:r="http://schemas.openxmlformats.org/officeDocument/2006/relationships" xmlns:p="http://schemas.openxmlformats.org/presentationml/2006/main">
  <p:tag name="SHAPENAME" val="5. Source"/>
</p:tagLst>
</file>

<file path=ppt/tags/tag2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5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5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57.xml><?xml version="1.0" encoding="utf-8"?>
<p:tagLst xmlns:a="http://schemas.openxmlformats.org/drawingml/2006/main" xmlns:r="http://schemas.openxmlformats.org/officeDocument/2006/relationships" xmlns:p="http://schemas.openxmlformats.org/presentationml/2006/main">
  <p:tag name="SHAPENAME" val="5. Source"/>
</p:tagLst>
</file>

<file path=ppt/tags/tag25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6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6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5.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8.xml><?xml version="1.0" encoding="utf-8"?>
<p:tagLst xmlns:a="http://schemas.openxmlformats.org/drawingml/2006/main" xmlns:r="http://schemas.openxmlformats.org/officeDocument/2006/relationships" xmlns:p="http://schemas.openxmlformats.org/presentationml/2006/main">
  <p:tag name="SHAPENAME" val="5. Source"/>
</p:tagLst>
</file>

<file path=ppt/tags/tag2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xml><?xml version="1.0" encoding="utf-8"?>
<p:tagLst xmlns:a="http://schemas.openxmlformats.org/drawingml/2006/main" xmlns:r="http://schemas.openxmlformats.org/officeDocument/2006/relationships" xmlns:p="http://schemas.openxmlformats.org/presentationml/2006/main">
  <p:tag name="ANGLE" val="1"/>
</p:tagLst>
</file>

<file path=ppt/tags/tag27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4.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8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3.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5.xml><?xml version="1.0" encoding="utf-8"?>
<p:tagLst xmlns:a="http://schemas.openxmlformats.org/drawingml/2006/main" xmlns:r="http://schemas.openxmlformats.org/officeDocument/2006/relationships" xmlns:p="http://schemas.openxmlformats.org/presentationml/2006/main">
  <p:tag name="SHAPENAME" val="5. Source"/>
</p:tagLst>
</file>

<file path=ppt/tags/tag2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29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1.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92.xml><?xml version="1.0" encoding="utf-8"?>
<p:tagLst xmlns:a="http://schemas.openxmlformats.org/drawingml/2006/main" xmlns:r="http://schemas.openxmlformats.org/officeDocument/2006/relationships" xmlns:p="http://schemas.openxmlformats.org/presentationml/2006/main">
  <p:tag name="SHAPENAME" val="5. Source"/>
</p:tagLst>
</file>

<file path=ppt/tags/tag29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05.xml><?xml version="1.0" encoding="utf-8"?>
<p:tagLst xmlns:a="http://schemas.openxmlformats.org/drawingml/2006/main" xmlns:r="http://schemas.openxmlformats.org/officeDocument/2006/relationships" xmlns:p="http://schemas.openxmlformats.org/presentationml/2006/main">
  <p:tag name="SHAPENAME" val="5. Sourc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ClientLogo"/>
</p:tagLst>
</file>

<file path=ppt/tags/tag308.xml><?xml version="1.0" encoding="utf-8"?>
<p:tagLst xmlns:a="http://schemas.openxmlformats.org/drawingml/2006/main" xmlns:r="http://schemas.openxmlformats.org/officeDocument/2006/relationships" xmlns:p="http://schemas.openxmlformats.org/presentationml/2006/main">
  <p:tag name="SHAPENAME" val="5. Source"/>
</p:tagLst>
</file>

<file path=ppt/tags/tag3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xml><?xml version="1.0" encoding="utf-8"?>
<p:tagLst xmlns:a="http://schemas.openxmlformats.org/drawingml/2006/main" xmlns:r="http://schemas.openxmlformats.org/officeDocument/2006/relationships" xmlns:p="http://schemas.openxmlformats.org/presentationml/2006/main">
  <p:tag name="NAME" val="Moon"/>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6.xml><?xml version="1.0" encoding="utf-8"?>
<p:tagLst xmlns:a="http://schemas.openxmlformats.org/drawingml/2006/main" xmlns:r="http://schemas.openxmlformats.org/officeDocument/2006/relationships" xmlns:p="http://schemas.openxmlformats.org/presentationml/2006/main">
  <p:tag name="SHAPENAME" val="5. Source"/>
</p:tagLst>
</file>

<file path=ppt/tags/tag3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2.xml><?xml version="1.0" encoding="utf-8"?>
<p:tagLst xmlns:a="http://schemas.openxmlformats.org/drawingml/2006/main" xmlns:r="http://schemas.openxmlformats.org/officeDocument/2006/relationships" xmlns:p="http://schemas.openxmlformats.org/presentationml/2006/main">
  <p:tag name="NAME" val="Moon"/>
</p:tagLst>
</file>

<file path=ppt/tags/tag3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2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2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2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8.xml><?xml version="1.0" encoding="utf-8"?>
<p:tagLst xmlns:a="http://schemas.openxmlformats.org/drawingml/2006/main" xmlns:r="http://schemas.openxmlformats.org/officeDocument/2006/relationships" xmlns:p="http://schemas.openxmlformats.org/presentationml/2006/main">
  <p:tag name="SHAPENAME" val="5. Source"/>
</p:tagLst>
</file>

<file path=ppt/tags/tag3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xml><?xml version="1.0" encoding="utf-8"?>
<p:tagLst xmlns:a="http://schemas.openxmlformats.org/drawingml/2006/main" xmlns:r="http://schemas.openxmlformats.org/officeDocument/2006/relationships" xmlns:p="http://schemas.openxmlformats.org/presentationml/2006/main">
  <p:tag name="ANGLE" val="5"/>
</p:tagLst>
</file>

<file path=ppt/tags/tag3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3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3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3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3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35.xml><?xml version="1.0" encoding="utf-8"?>
<p:tagLst xmlns:a="http://schemas.openxmlformats.org/drawingml/2006/main" xmlns:r="http://schemas.openxmlformats.org/officeDocument/2006/relationships" xmlns:p="http://schemas.openxmlformats.org/presentationml/2006/main">
  <p:tag name="SHAPENAME" val="5. Sourc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NGLE" val="5"/>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5.xml><?xml version="1.0" encoding="utf-8"?>
<p:tagLst xmlns:a="http://schemas.openxmlformats.org/drawingml/2006/main" xmlns:r="http://schemas.openxmlformats.org/officeDocument/2006/relationships" xmlns:p="http://schemas.openxmlformats.org/presentationml/2006/main">
  <p:tag name="ANGLE" val="4"/>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6.xml><?xml version="1.0" encoding="utf-8"?>
<p:tagLst xmlns:a="http://schemas.openxmlformats.org/drawingml/2006/main" xmlns:r="http://schemas.openxmlformats.org/officeDocument/2006/relationships" xmlns:p="http://schemas.openxmlformats.org/presentationml/2006/main">
  <p:tag name="ANGLE" val="4"/>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7.xml><?xml version="1.0" encoding="utf-8"?>
<p:tagLst xmlns:a="http://schemas.openxmlformats.org/drawingml/2006/main" xmlns:r="http://schemas.openxmlformats.org/officeDocument/2006/relationships" xmlns:p="http://schemas.openxmlformats.org/presentationml/2006/main">
  <p:tag name="ANGLE" val="3"/>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8.xml><?xml version="1.0" encoding="utf-8"?>
<p:tagLst xmlns:a="http://schemas.openxmlformats.org/drawingml/2006/main" xmlns:r="http://schemas.openxmlformats.org/officeDocument/2006/relationships" xmlns:p="http://schemas.openxmlformats.org/presentationml/2006/main">
  <p:tag name="ANGLE" val="3"/>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9.xml><?xml version="1.0" encoding="utf-8"?>
<p:tagLst xmlns:a="http://schemas.openxmlformats.org/drawingml/2006/main" xmlns:r="http://schemas.openxmlformats.org/officeDocument/2006/relationships" xmlns:p="http://schemas.openxmlformats.org/presentationml/2006/main">
  <p:tag name="ANGLE" val="2"/>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TopLine"/>
</p:tagLst>
</file>

<file path=ppt/tags/tag40.xml><?xml version="1.0" encoding="utf-8"?>
<p:tagLst xmlns:a="http://schemas.openxmlformats.org/drawingml/2006/main" xmlns:r="http://schemas.openxmlformats.org/officeDocument/2006/relationships" xmlns:p="http://schemas.openxmlformats.org/presentationml/2006/main">
  <p:tag name="ANGLE" val="2"/>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geBk0j8fxWNkFZY6A9xK7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oPMeCGP82SADijis5cZuFg"/>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nLcSpJaGoLVCEnjDv7ygnw"/>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UGvRu88_6qNqiQC.QsOlww"/>
</p:tagLst>
</file>

<file path=ppt/tags/tag41.xml><?xml version="1.0" encoding="utf-8"?>
<p:tagLst xmlns:a="http://schemas.openxmlformats.org/drawingml/2006/main" xmlns:r="http://schemas.openxmlformats.org/officeDocument/2006/relationships" xmlns:p="http://schemas.openxmlformats.org/presentationml/2006/main">
  <p:tag name="ANGLE" val="1"/>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ld4ULEpQKqK6eedDewVuYw"/>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iLDKxNuRRDOK8FbRbotPU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npLu.eaKp7rzG5ZGOoaKU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SO4BARsRCv.8idlIKzkDq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acIVrnGH3K6HgebolTxUwA"/>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wc5VPK5aEAcp0T9SaVMhC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BzWt5Q7hTqPaFLh1Mp41M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FbVBYmrd32ZBWeGaU2Ygy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x4t3EXwj9SS7JE3BdCNewg"/>
</p:tagLst>
</file>

<file path=ppt/tags/tag42.xml><?xml version="1.0" encoding="utf-8"?>
<p:tagLst xmlns:a="http://schemas.openxmlformats.org/drawingml/2006/main" xmlns:r="http://schemas.openxmlformats.org/officeDocument/2006/relationships" xmlns:p="http://schemas.openxmlformats.org/presentationml/2006/main">
  <p:tag name="ANGLE" val="1"/>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V3aBsbKLJr4tnmDyaPbWY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yUiR_L9j8DSISXc7FyTyw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inNSN80UXnixTHhUgX9p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9.5EqCDYOqrhb03gI.84L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bzXD.zo5uloRpQvdFXybS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XHjJhHqWps6bzRmsCIUEa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BcdIskS4A86aaqKi_xKCq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zqUQ4p6GCBpdWVjcUMI61g"/>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FhA4._GAWV48QvhcAH0lD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SHAPENAME" val="ClientLogo"/>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ZORCNEKMR0Cmd5QuAd6OY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5.xml><?xml version="1.0" encoding="utf-8"?>
<p:tagLst xmlns:a="http://schemas.openxmlformats.org/drawingml/2006/main" xmlns:r="http://schemas.openxmlformats.org/officeDocument/2006/relationships" xmlns:p="http://schemas.openxmlformats.org/presentationml/2006/main">
  <p:tag name="SHAPENAME" val="Subtitl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6.xml><?xml version="1.0" encoding="utf-8"?>
<p:tagLst xmlns:a="http://schemas.openxmlformats.org/drawingml/2006/main" xmlns:r="http://schemas.openxmlformats.org/officeDocument/2006/relationships" xmlns:p="http://schemas.openxmlformats.org/presentationml/2006/main">
  <p:tag name="SHAPENAME" val="Titl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xml><?xml version="1.0" encoding="utf-8"?>
<p:tagLst xmlns:a="http://schemas.openxmlformats.org/drawingml/2006/main" xmlns:r="http://schemas.openxmlformats.org/officeDocument/2006/relationships" xmlns:p="http://schemas.openxmlformats.org/presentationml/2006/main">
  <p:tag name="SHAPENAME" val="4. Footnot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9.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epZLRrCAx0ORA1hNqGHQwg"/>
</p:tagLst>
</file>

<file path=ppt/tags/tag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epZLRrCAx0ORA1hNqGHQwg"/>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STYLE_NAME" val="Box"/>
  <p:tag name="EE4P_SMART_ELEMENT" val="HarveyBall"/>
  <p:tag name="EE4P_SMART_ELEMENT_XML" val="&lt;smartelement id=&quot;HarveyBall&quot; custom=&quot;1&quot;&gt;&lt;position width=&quot;20&quot; height=&quot;20&quot; alignment=&quot;1&quot; /&gt;&lt;elements&gt;&lt;element name=&quot;background&quot;&gt;&lt;fill visible=&quot;1&quot; foreColor=&quot;#ffffff&quot; /&gt;&lt;line visible=&quot;0&quot; /&gt;&lt;reflection visible=&quot;0&quot; /&gt;&lt;shadow visible=&quot;0&quot; /&gt;&lt;/element&gt;&lt;element name=&quot;arc&quot;&gt;&lt;fill visible=&quot;1&quot; foreColor=&quot;&quot; /&gt;&lt;line visible=&quot;0&quot; /&gt;&lt;reflection visible=&quot;0&quot; /&gt;&lt;shadow visible=&quot;0&quot; /&gt;&lt;/element&gt;&lt;element name=&quot;circle&quot;&gt;&lt;fill visible=&quot;0&quot; /&gt;&lt;line visible=&quot;1&quot; foreColor=&quot;&quot; weight=&quot;0.75&quot; /&gt;&lt;reflection visible=&quot;0&quot; /&gt;&lt;shadow visible=&quot;0&quot; /&gt;&lt;/element&gt;&lt;/elements&gt;&lt;colors&gt;&lt;color theme=&quot;5&quot; name=&quot;Accent 1&quot; default=&quot;1&quot; /&gt;&lt;color theme=&quot;6&quot; name=&quot;Accent 2&quot; /&gt;&lt;color theme=&quot;7&quot; name=&quot;Accent 3&quot; /&gt;&lt;color theme=&quot;8&quot; name=&quot;Accent 4&quot; /&gt;&lt;color theme=&quot;9&quot; name=&quot;Accent 5&quot; /&gt;&lt;color theme=&quot;10&quot; name=&quot;Accent 6&quot; /&gt;&lt;color rgb=&quot;#000000&quot; name=&quot;Black&quot; /&gt;&lt;/colors&gt;&lt;/smartelement&gt;"/>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jl5txqGXjUOH0TNBKeccLw"/>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hv9aVoyk3kG0UCDK_x2t4Q"/>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exgym6kBM0mCn4KwRB6Fl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d8b5DQaao0GAGTWBQOb10g"/>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SHAPENAME" val="5. Source"/>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xml><?xml version="1.0" encoding="utf-8"?>
<p:tagLst xmlns:a="http://schemas.openxmlformats.org/drawingml/2006/main" xmlns:r="http://schemas.openxmlformats.org/officeDocument/2006/relationships" xmlns:p="http://schemas.openxmlformats.org/presentationml/2006/main">
  <p:tag name="SHAPENAME" val="5. Source"/>
</p:tagLst>
</file>

<file path=ppt/tags/tag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2.xml><?xml version="1.0" encoding="utf-8"?>
<p:tagLst xmlns:a="http://schemas.openxmlformats.org/drawingml/2006/main" xmlns:r="http://schemas.openxmlformats.org/officeDocument/2006/relationships" xmlns:p="http://schemas.openxmlformats.org/presentationml/2006/main">
  <p:tag name="SHAPENAME" val="5. Sourc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5.xml><?xml version="1.0" encoding="utf-8"?>
<p:tagLst xmlns:a="http://schemas.openxmlformats.org/drawingml/2006/main" xmlns:r="http://schemas.openxmlformats.org/officeDocument/2006/relationships" xmlns:p="http://schemas.openxmlformats.org/presentationml/2006/main">
  <p:tag name="SHAPENAME" val="5. Source"/>
</p:tagLst>
</file>

<file path=ppt/tags/tag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xml><?xml version="1.0" encoding="utf-8"?>
<p:tagLst xmlns:a="http://schemas.openxmlformats.org/drawingml/2006/main" xmlns:r="http://schemas.openxmlformats.org/officeDocument/2006/relationships" xmlns:p="http://schemas.openxmlformats.org/presentationml/2006/main">
  <p:tag name="SHAPENAME" val="5. Source"/>
</p:tagLst>
</file>

<file path=ppt/tags/tag6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xml><?xml version="1.0" encoding="utf-8"?>
<p:tagLst xmlns:a="http://schemas.openxmlformats.org/drawingml/2006/main" xmlns:r="http://schemas.openxmlformats.org/officeDocument/2006/relationships" xmlns:p="http://schemas.openxmlformats.org/presentationml/2006/main">
  <p:tag name="SHAPENAME" val="Grid"/>
</p:tagLst>
</file>

<file path=ppt/tags/tag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6.xml><?xml version="1.0" encoding="utf-8"?>
<p:tagLst xmlns:a="http://schemas.openxmlformats.org/drawingml/2006/main" xmlns:r="http://schemas.openxmlformats.org/officeDocument/2006/relationships" xmlns:p="http://schemas.openxmlformats.org/presentationml/2006/main">
  <p:tag name="SHAPENAME" val="3. Subtitle"/>
</p:tagLst>
</file>

<file path=ppt/tags/tag77.xml><?xml version="1.0" encoding="utf-8"?>
<p:tagLst xmlns:a="http://schemas.openxmlformats.org/drawingml/2006/main" xmlns:r="http://schemas.openxmlformats.org/officeDocument/2006/relationships" xmlns:p="http://schemas.openxmlformats.org/presentationml/2006/main">
  <p:tag name="SHAPENAME" val="5. Source"/>
</p:tagLst>
</file>

<file path=ppt/tags/tag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xml><?xml version="1.0" encoding="utf-8"?>
<p:tagLst xmlns:a="http://schemas.openxmlformats.org/drawingml/2006/main" xmlns:r="http://schemas.openxmlformats.org/officeDocument/2006/relationships" xmlns:p="http://schemas.openxmlformats.org/presentationml/2006/main">
  <p:tag name="SHAPENAME" val="BottomLine"/>
</p:tagLst>
</file>

<file path=ppt/tags/tag8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xml><?xml version="1.0" encoding="utf-8"?>
<p:tagLst xmlns:a="http://schemas.openxmlformats.org/drawingml/2006/main" xmlns:r="http://schemas.openxmlformats.org/officeDocument/2006/relationships" xmlns:p="http://schemas.openxmlformats.org/presentationml/2006/main">
  <p:tag name="SHAPENAME" val="TopLine"/>
</p:tagLst>
</file>

<file path=ppt/tags/tag9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94.xml><?xml version="1.0" encoding="utf-8"?>
<p:tagLst xmlns:a="http://schemas.openxmlformats.org/drawingml/2006/main" xmlns:r="http://schemas.openxmlformats.org/officeDocument/2006/relationships" xmlns:p="http://schemas.openxmlformats.org/presentationml/2006/main">
  <p:tag name="SHAPENAME" val="5. Source"/>
</p:tagLst>
</file>

<file path=ppt/tags/tag9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9.xml><?xml version="1.0" encoding="utf-8"?>
<p:tagLst xmlns:a="http://schemas.openxmlformats.org/drawingml/2006/main" xmlns:r="http://schemas.openxmlformats.org/officeDocument/2006/relationships" xmlns:p="http://schemas.openxmlformats.org/presentationml/2006/main">
  <p:tag name="SHAPENAME" val="TopLineRight"/>
</p:tagLst>
</file>

<file path=ppt/theme/theme1.xml><?xml version="1.0" encoding="utf-8"?>
<a:theme xmlns:a="http://schemas.openxmlformats.org/drawingml/2006/main" name="Slideworks">
  <a:themeElements>
    <a:clrScheme name="Slideworks 2025 (updated)">
      <a:dk1>
        <a:srgbClr val="000000"/>
      </a:dk1>
      <a:lt1>
        <a:srgbClr val="FFFFFF"/>
      </a:lt1>
      <a:dk2>
        <a:srgbClr val="000000"/>
      </a:dk2>
      <a:lt2>
        <a:srgbClr val="FFFFFF"/>
      </a:lt2>
      <a:accent1>
        <a:srgbClr val="051C2C"/>
      </a:accent1>
      <a:accent2>
        <a:srgbClr val="22A3DF"/>
      </a:accent2>
      <a:accent3>
        <a:srgbClr val="2222F6"/>
      </a:accent3>
      <a:accent4>
        <a:srgbClr val="1877A2"/>
      </a:accent4>
      <a:accent5>
        <a:srgbClr val="A2D5EC"/>
      </a:accent5>
      <a:accent6>
        <a:srgbClr val="F8BC3B"/>
      </a:accent6>
      <a:hlink>
        <a:srgbClr val="3478AB"/>
      </a:hlink>
      <a:folHlink>
        <a:srgbClr val="8B78A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Presentation12" id="{1FA589A1-0B2A-4F44-97D9-C242F3010324}" vid="{DFEAFBB2-D4D4-764F-80C1-244A30EA48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Slideworks</Template>
  <TotalTime>2804</TotalTime>
  <Words>31523</Words>
  <Application>Microsoft Macintosh PowerPoint</Application>
  <PresentationFormat>Widescreen</PresentationFormat>
  <Paragraphs>5828</Paragraphs>
  <Slides>271</Slides>
  <Notes>72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271</vt:i4>
      </vt:variant>
    </vt:vector>
  </HeadingPairs>
  <TitlesOfParts>
    <vt:vector size="290" baseType="lpstr">
      <vt:lpstr>ＭＳ Ｐゴシック</vt:lpstr>
      <vt:lpstr>ＭＳ Ｐゴシック</vt:lpstr>
      <vt:lpstr>Arial</vt:lpstr>
      <vt:lpstr>Arial </vt:lpstr>
      <vt:lpstr>Calibri</vt:lpstr>
      <vt:lpstr>Georgia</vt:lpstr>
      <vt:lpstr>Graphik Bold</vt:lpstr>
      <vt:lpstr>Graphik Regular</vt:lpstr>
      <vt:lpstr>Helvetica Neue</vt:lpstr>
      <vt:lpstr>Montserrat</vt:lpstr>
      <vt:lpstr>Poppins</vt:lpstr>
      <vt:lpstr>Segoe UI</vt:lpstr>
      <vt:lpstr>Trebuchet MS</vt:lpstr>
      <vt:lpstr>Verdana</vt:lpstr>
      <vt:lpstr>Wingdings</vt:lpstr>
      <vt:lpstr>Wingdings 2</vt:lpstr>
      <vt:lpstr>Wingdings 3</vt:lpstr>
      <vt:lpstr>Slideworks</vt:lpstr>
      <vt:lpstr>think-cell Slide</vt:lpstr>
      <vt:lpstr>PowerPoint Presentation</vt:lpstr>
      <vt:lpstr>Objectives of this template</vt:lpstr>
      <vt:lpstr>Content of this template</vt:lpstr>
      <vt:lpstr>This business case storyline follows the compelling SCR structure used by McKinsey, BCG, and Bain</vt:lpstr>
      <vt:lpstr>The template includes three full-length sanitized case examples to illustrate how a business case can look like in practice</vt:lpstr>
      <vt:lpstr>The template also includes 1 Word document and 5 Excel files</vt:lpstr>
      <vt:lpstr>In addition, it includes a best-practice guide to writing a compelling business case, along with guides for each section of the business case</vt:lpstr>
      <vt:lpstr>How we recommend using the template (I/III)</vt:lpstr>
      <vt:lpstr>How we recommend using the template (II/III)</vt:lpstr>
      <vt:lpstr>How we recommend using the template (III/III)</vt:lpstr>
      <vt:lpstr>PowerPoint Presentation</vt:lpstr>
      <vt:lpstr>PowerPoint Presentation</vt:lpstr>
      <vt:lpstr>Business case and business plan are not the same thing</vt:lpstr>
      <vt:lpstr>When should you create a business case?</vt:lpstr>
      <vt:lpstr>The structure of a best-practice business case creates a compelling story that effectively guides decision makers towards the solution</vt:lpstr>
      <vt:lpstr>Before starting your business case, make sure you’re clear on who your intended audience is and that you thoroughly understand them</vt:lpstr>
      <vt:lpstr>Business case checklist (I/II)</vt:lpstr>
      <vt:lpstr>Business case checklist (II/II)</vt:lpstr>
      <vt:lpstr>Tips and tricks</vt:lpstr>
      <vt:lpstr>PowerPoint Presentation</vt:lpstr>
      <vt:lpstr>Front pages and content</vt:lpstr>
      <vt:lpstr>[Title of document]</vt:lpstr>
      <vt:lpstr>[Title of document]</vt:lpstr>
      <vt:lpstr>PowerPoint Presentation</vt:lpstr>
      <vt:lpstr>Content</vt:lpstr>
      <vt:lpstr>Content</vt:lpstr>
      <vt:lpstr>Content</vt:lpstr>
      <vt:lpstr>Executive summary</vt:lpstr>
      <vt:lpstr> Executive summary</vt:lpstr>
      <vt:lpstr>Executive summary</vt:lpstr>
      <vt:lpstr>Executive summary</vt:lpstr>
      <vt:lpstr>Executive summary</vt:lpstr>
      <vt:lpstr>Executive summary</vt:lpstr>
      <vt:lpstr>Executive summary</vt:lpstr>
      <vt:lpstr>Executive summary</vt:lpstr>
      <vt:lpstr>We have evaluated three options for [insert problem]</vt:lpstr>
      <vt:lpstr>Based on this, we recommend moving forward with option [insert]</vt:lpstr>
      <vt:lpstr>Background and context</vt:lpstr>
      <vt:lpstr>Background and context</vt:lpstr>
      <vt:lpstr>Background  and context</vt:lpstr>
      <vt:lpstr>[Insert reason e.g., New AI-driven tech landscape] is main reason for this business case</vt:lpstr>
      <vt:lpstr>[Insert reason or driver e.g., New AI-driven tech landscape] is main reason for this business case</vt:lpstr>
      <vt:lpstr>Background and context</vt:lpstr>
      <vt:lpstr>[Insert team/BU/client]’s objectives are [insert e.g., improve profitability] across three dimensions</vt:lpstr>
      <vt:lpstr>[Insert team/BU/client]’s objectives are [insert objectives]</vt:lpstr>
      <vt:lpstr>This business case was done as part of a [xx]-week project aiming to [insert objective of project]</vt:lpstr>
      <vt:lpstr>What is the problem / opportunity?</vt:lpstr>
      <vt:lpstr>Problem / opportunity</vt:lpstr>
      <vt:lpstr>[Insert action title e.g., “Server down time is causing losses of 100-200k/wk” or simply “Business need”]</vt:lpstr>
      <vt:lpstr>Today: Current state of [insert market / situation]</vt:lpstr>
      <vt:lpstr>[Insert problem] is driving by [insert main drivers / issues / root causes you have identified]</vt:lpstr>
      <vt:lpstr>Current setup creates [insert impact/consequence e.g., excess externalized costs]</vt:lpstr>
      <vt:lpstr>[Insert problem e.g., “Server down time”] is causing [insert business issue e.g., “losses of 100-200k/wk]</vt:lpstr>
      <vt:lpstr>In evaluating the likely impact of [insert problem / opportunity] we have examined two distinct time periods</vt:lpstr>
      <vt:lpstr>Three key trends are driving [insert changes that create opportunity for project X]</vt:lpstr>
      <vt:lpstr>[Insert trend x]</vt:lpstr>
      <vt:lpstr>[Insert trend x]</vt:lpstr>
      <vt:lpstr>[Insert trend x]</vt:lpstr>
      <vt:lpstr>[Line graph / Insert action title]</vt:lpstr>
      <vt:lpstr>[Column chart for comparison with takeaways / Insert action title]</vt:lpstr>
      <vt:lpstr>[Column chart with simple growth and takeaways / Insert action title]</vt:lpstr>
      <vt:lpstr>[Column chart with split growth and takeaways / Insert action title]</vt:lpstr>
      <vt:lpstr>[Column chart with historic and forecast figures / Insert action title]</vt:lpstr>
      <vt:lpstr>In past five years, market dominance has shifted from [xx] to [xx]</vt:lpstr>
      <vt:lpstr>[Insert action title]</vt:lpstr>
      <vt:lpstr>[Insert action title]</vt:lpstr>
      <vt:lpstr>[Insert action title]</vt:lpstr>
      <vt:lpstr>Industry is fragmented with many [players 1], [players 2], and [players 3] dominating different parts of the customer landscape</vt:lpstr>
      <vt:lpstr>High-level solution and vision</vt:lpstr>
      <vt:lpstr>High-level solution</vt:lpstr>
      <vt:lpstr>Vision</vt:lpstr>
      <vt:lpstr>Vision</vt:lpstr>
      <vt:lpstr>We suggest [insert solution]</vt:lpstr>
      <vt:lpstr>Our vision and ambition with [project/business x]</vt:lpstr>
      <vt:lpstr>The overall vision and strategy for the project</vt:lpstr>
      <vt:lpstr>PowerPoint Presentation</vt:lpstr>
      <vt:lpstr>Ambition is threefold with an overall goal of [insert]</vt:lpstr>
      <vt:lpstr>There are several potential solutions to [insert problem]</vt:lpstr>
      <vt:lpstr>We see a strong fit to our overall [insert strategy]</vt:lpstr>
      <vt:lpstr>[Project/business x] will allow [insert company] to be [insert how this will give you a competitive advantage]</vt:lpstr>
      <vt:lpstr>This solution fits into our overall strategy</vt:lpstr>
      <vt:lpstr>Options analysis</vt:lpstr>
      <vt:lpstr>Options analysis</vt:lpstr>
      <vt:lpstr>There are three options to [insert objective of business case]</vt:lpstr>
      <vt:lpstr>We have evaluated three options for [insert objective]</vt:lpstr>
      <vt:lpstr>We have evaluated five options for [insert objective]</vt:lpstr>
      <vt:lpstr>Evaluation of options</vt:lpstr>
      <vt:lpstr>There are several options on the build-buy spectrum</vt:lpstr>
      <vt:lpstr>We have evaluated three options for [insert problem]</vt:lpstr>
      <vt:lpstr>We have evaluated three options for [insert problem]</vt:lpstr>
      <vt:lpstr>We considered the benefits and risks for each model in both the near and longer term</vt:lpstr>
      <vt:lpstr>Option [x]: [Insert “name” of option e.g., ”Complete fix”]</vt:lpstr>
      <vt:lpstr>Recommended solution</vt:lpstr>
      <vt:lpstr>Solution details</vt:lpstr>
      <vt:lpstr>We recommend moving forward with option [insert]</vt:lpstr>
      <vt:lpstr>We recommend moving forward with option [insert]</vt:lpstr>
      <vt:lpstr>We recommend moving forward with option [insert]</vt:lpstr>
      <vt:lpstr>Based on this, we recommend moving forward with option [insert]</vt:lpstr>
      <vt:lpstr>This project will primarily focus on [insert in scope areas]</vt:lpstr>
      <vt:lpstr>[Insert name] most affected by suggested solution</vt:lpstr>
      <vt:lpstr>Solution has five main levers</vt:lpstr>
      <vt:lpstr>Solution will focus on [insert description]</vt:lpstr>
      <vt:lpstr>There are several benefits and risks associated with [solution/option]</vt:lpstr>
      <vt:lpstr>Option I: Analytical evaluation shows [insert conclusion]</vt:lpstr>
      <vt:lpstr>Option I: [insert description e.g., optimizes for customer satisfaction]</vt:lpstr>
      <vt:lpstr>Wide range of improvements can lead to [insert] results</vt:lpstr>
      <vt:lpstr>However, Option I also carries some specific risks</vt:lpstr>
      <vt:lpstr>A range of different types of [insert] options were considered</vt:lpstr>
      <vt:lpstr>There are pros and cons associated with every option</vt:lpstr>
      <vt:lpstr>[Insert solution] can have implications for several years</vt:lpstr>
      <vt:lpstr>[Insert] has evolved over time</vt:lpstr>
      <vt:lpstr>Maturity assessment shows [insert]</vt:lpstr>
      <vt:lpstr>Business Model Canvas</vt:lpstr>
      <vt:lpstr>Options analysis</vt:lpstr>
      <vt:lpstr>Implementing [project] will result in significant benefits regardless of chosen option</vt:lpstr>
      <vt:lpstr>There are several tangible and intangible benefits from implementing [insert solution]</vt:lpstr>
      <vt:lpstr>Implementing [solution] will results in significant revenue generation and cost savings</vt:lpstr>
      <vt:lpstr>Benefits primarily around [insert]</vt:lpstr>
      <vt:lpstr>Benefits primarily around [insert]</vt:lpstr>
      <vt:lpstr>Intangible benefits are primarily from [insert areas]</vt:lpstr>
      <vt:lpstr>[Insert initiatives] expected to be main drivers of value</vt:lpstr>
      <vt:lpstr>Revenue generation: Additional revenue expected to be $xx by [insert year], driven by [insert main revenue generators]</vt:lpstr>
      <vt:lpstr>Cost savings: Cost savings estimate at $xx in total, driven primarily by [insert main cost savings buckets]</vt:lpstr>
      <vt:lpstr>Costs and ROI analysis</vt:lpstr>
      <vt:lpstr>Costs differ [insert adjective e.g., significantly] across solution options due to [insert reason]</vt:lpstr>
      <vt:lpstr>Project costs: Costs are mainly tied to [insert category]</vt:lpstr>
      <vt:lpstr>Project costs: Costs are mainly tied to [insert category]</vt:lpstr>
      <vt:lpstr>Project cash flow: Cashflow expected to be [insert description]</vt:lpstr>
      <vt:lpstr>Project cash flow: [Insert description]</vt:lpstr>
      <vt:lpstr>Option [insert] has the highest return on investment</vt:lpstr>
      <vt:lpstr>Option [x] is most attractive overall</vt:lpstr>
      <vt:lpstr>Return on investment estimated to be [insert most relevant metric, depending on your stakeholders]</vt:lpstr>
      <vt:lpstr>NPV: NPV estimated to be [insert]</vt:lpstr>
      <vt:lpstr>Sensitivity analysis: NPV most impacted by changes in [insert assumption/parameter]</vt:lpstr>
      <vt:lpstr>Return on investment estimated to be xx%</vt:lpstr>
      <vt:lpstr>Developing the business case and ROI for [project x] is based on six building blocks</vt:lpstr>
      <vt:lpstr>Implementation plan</vt:lpstr>
      <vt:lpstr>Implementation plan</vt:lpstr>
      <vt:lpstr>Project schedule for each option</vt:lpstr>
      <vt:lpstr>[Project] has five major milestones</vt:lpstr>
      <vt:lpstr>[Project] has five major milestones</vt:lpstr>
      <vt:lpstr>Four-step approach to realize vision and capture value</vt:lpstr>
      <vt:lpstr>Need for immediate actions to secure momentum in [insert timeframe]</vt:lpstr>
      <vt:lpstr>Project expected to start on [insert date]</vt:lpstr>
      <vt:lpstr>[Project] will evolve in three major phases</vt:lpstr>
      <vt:lpstr>[Project] will evolve through four main phases</vt:lpstr>
      <vt:lpstr>[Project title] process expected to run [xx weeks/months]</vt:lpstr>
      <vt:lpstr>High-level timeline for next [insert timeframe]</vt:lpstr>
      <vt:lpstr>[Project plan with status / Insert action title]</vt:lpstr>
      <vt:lpstr>[Project plan with status / Insert action title]</vt:lpstr>
      <vt:lpstr>Main [project/phase x] deliverables</vt:lpstr>
      <vt:lpstr>[Insert area/people] expected to feel highest impact from suggested changes</vt:lpstr>
      <vt:lpstr>Change impact: Highest change impact expected from [insert areas/changes]</vt:lpstr>
      <vt:lpstr>Change impact: Highest change impact expected from [insert areas/changes]</vt:lpstr>
      <vt:lpstr>Risks and mitigations</vt:lpstr>
      <vt:lpstr>Risks and mitigations</vt:lpstr>
      <vt:lpstr>Potential risks and mitigations for each solution option</vt:lpstr>
      <vt:lpstr>We have scored each risk based on impact and likelihood</vt:lpstr>
      <vt:lpstr>We estimate risks mainly tied to [insert]</vt:lpstr>
      <vt:lpstr>We have developed mitigation plans for the most serious risks</vt:lpstr>
      <vt:lpstr>Risk assessment and mitigation plan</vt:lpstr>
      <vt:lpstr>Risks mainly around [insert]</vt:lpstr>
      <vt:lpstr>Risks mainly around [insert]</vt:lpstr>
      <vt:lpstr>We have outlined mitigation strategies for each risk</vt:lpstr>
      <vt:lpstr>Project is dependent on [insert e.g., ”accurate data from department x”]</vt:lpstr>
      <vt:lpstr>There are some constraints around [insert] that must be taken into consideration</vt:lpstr>
      <vt:lpstr>Governance and monitoring</vt:lpstr>
      <vt:lpstr>Governance and monitoring</vt:lpstr>
      <vt:lpstr>Governance and monitoring</vt:lpstr>
      <vt:lpstr>We will go through four high-level steps, with majority of time spent on [insert phase]</vt:lpstr>
      <vt:lpstr>The project is estimated to take [insert] weeks</vt:lpstr>
      <vt:lpstr>We suggest two sounding board meetings, as well as weekly touchpoints with project management team to ensure alignment</vt:lpstr>
      <vt:lpstr>To maintain momentum in the right direction we need an engaged core team and a broad sounding board from [insert company]</vt:lpstr>
      <vt:lpstr>Key success factors and KPIs</vt:lpstr>
      <vt:lpstr>Project will be led by [insert name] and include [x] people in total</vt:lpstr>
      <vt:lpstr>Project is divided into [x] workstreams</vt:lpstr>
      <vt:lpstr>Project governance and team structure</vt:lpstr>
      <vt:lpstr>Project will be run by [insert] with support from [insert]</vt:lpstr>
      <vt:lpstr>Project team resources</vt:lpstr>
      <vt:lpstr>Key stakeholders</vt:lpstr>
      <vt:lpstr>Recommendations and next steps</vt:lpstr>
      <vt:lpstr>Recommenda-tions and next steps</vt:lpstr>
      <vt:lpstr>We recommend [insert recommendation e.g., “proceeding with Option 2”]</vt:lpstr>
      <vt:lpstr>We recommend [insert recommendation e.g., “proceeding with Option B”]</vt:lpstr>
      <vt:lpstr>Immediate next steps</vt:lpstr>
      <vt:lpstr>Focus for next [time period] will be [focus area]</vt:lpstr>
      <vt:lpstr>Appendix</vt:lpstr>
      <vt:lpstr>Assumptions overview</vt:lpstr>
      <vt:lpstr>We have used information from [insert e.g., previous cases, trials, projects]</vt:lpstr>
      <vt:lpstr>Overall assumptions for our model</vt:lpstr>
      <vt:lpstr>We used several different types of sources</vt:lpstr>
      <vt:lpstr>We have used information from [insert e.g., previous cases, trials, projects]</vt:lpstr>
      <vt:lpstr>List of sources</vt:lpstr>
      <vt:lpstr>PowerPoint Presentation</vt:lpstr>
      <vt:lpstr>Disclaimer</vt:lpstr>
      <vt:lpstr>Project Rocketship</vt:lpstr>
      <vt:lpstr>Executive summary</vt:lpstr>
      <vt:lpstr>Background and context</vt:lpstr>
      <vt:lpstr>This business case was created as a response to market opportunities combined with increasing technological changes</vt:lpstr>
      <vt:lpstr>The process included a broad group of stakeholders that provided contextual knowledge, and helped identify and evaluate opportunities</vt:lpstr>
      <vt:lpstr>Several considerations were identified through working sessions, surveys, and discussions with stakeholders</vt:lpstr>
      <vt:lpstr>Objectives and solution</vt:lpstr>
      <vt:lpstr>There are three main objectives for implementing a new software system</vt:lpstr>
      <vt:lpstr>We have evaluated several options for efficiency software</vt:lpstr>
      <vt:lpstr>Based on our analysis, we recommend moving forward with SystemMax</vt:lpstr>
      <vt:lpstr>Several considerations were identified through working sessions, surveys, and discussions with stakeholders</vt:lpstr>
      <vt:lpstr>Impact and financials</vt:lpstr>
      <vt:lpstr>Implementing SoftwareMax will results in several benefits that support the three main objectives</vt:lpstr>
      <vt:lpstr>Example: Implementing SoftwareMax can reduce change request through better communication, resulting in $164000 in annual savings</vt:lpstr>
      <vt:lpstr>Project costs: Costs are mainly tied to software licenses and ongoing training of personnel</vt:lpstr>
      <vt:lpstr>Project cash flow: Project expected to go break-even within first full year of implementation</vt:lpstr>
      <vt:lpstr>Payback: Numbers look positive from all angles, with investment paid back in less than a year</vt:lpstr>
      <vt:lpstr>ROI: Return on investment estimated to be 388.6% by 2028</vt:lpstr>
      <vt:lpstr>Sensitivity analysis: NPV most impacted by assumptions around increased market scope and how much can be captured of that</vt:lpstr>
      <vt:lpstr>Plan</vt:lpstr>
      <vt:lpstr>Plan: Project expected to start on October 1st, pending approval</vt:lpstr>
      <vt:lpstr>Risks: We estimate risks mainly tied to ability to use SystemMax effectively in sales, as well as culture push-back in some teams</vt:lpstr>
      <vt:lpstr>Recommendation  and next steps</vt:lpstr>
      <vt:lpstr>PowerPoint Presentation</vt:lpstr>
      <vt:lpstr>Disclaimer</vt:lpstr>
      <vt:lpstr>Lifting our employees</vt:lpstr>
      <vt:lpstr>Executive summary</vt:lpstr>
      <vt:lpstr>The problem</vt:lpstr>
      <vt:lpstr>Since COVID-19, we have seen an increase in employee absenteeism</vt:lpstr>
      <vt:lpstr>This has resulted in a build up of backloaded tickets and rising costs per customer, risking both customer satisfaction and BigCo’s bottom line</vt:lpstr>
      <vt:lpstr>Our analysis shows absenteeism is driven by five main factors</vt:lpstr>
      <vt:lpstr>The vision</vt:lpstr>
      <vt:lpstr>Vision</vt:lpstr>
      <vt:lpstr>We have three main objectives with this business case</vt:lpstr>
      <vt:lpstr>The solution</vt:lpstr>
      <vt:lpstr>We have looked at over 20 different solution options and narrowed the list to three recommend initiatives</vt:lpstr>
      <vt:lpstr>Our three recommended initiatives collectively address all five factors contributing to employee absenteeism while in line with strategic goals</vt:lpstr>
      <vt:lpstr>Process improvements</vt:lpstr>
      <vt:lpstr>Performance improvement plans</vt:lpstr>
      <vt:lpstr>More recognition</vt:lpstr>
      <vt:lpstr>The financials</vt:lpstr>
      <vt:lpstr>Business case focuses on cost savings only, although there are many intangible benefits connected to the initiatives as well</vt:lpstr>
      <vt:lpstr>High-level business case shows 10.8x return on investment and ~50 mUSD net cash flow from just process improvements</vt:lpstr>
      <vt:lpstr>Backup: Logic for estimated cost for process improvement initiatives</vt:lpstr>
      <vt:lpstr>Backup: Logic for estimated cost for PIP and recognition initiatives</vt:lpstr>
      <vt:lpstr>Proposed investments with &gt;10x payback in cost savings by 2034</vt:lpstr>
      <vt:lpstr>The plan</vt:lpstr>
      <vt:lpstr>Some key milestones will make 10-year plan a reality</vt:lpstr>
      <vt:lpstr>Several actions will secure momentum in next 6-8 months and lay foundation for realizing value</vt:lpstr>
      <vt:lpstr>Project will be led by [Name Namesen] and split into two dedicated streams for process improvement and people topics</vt:lpstr>
      <vt:lpstr>Key stakeholders include all department managers, as well as employee representatives</vt:lpstr>
      <vt:lpstr>Immediate next steps</vt:lpstr>
      <vt:lpstr>Thank you</vt:lpstr>
      <vt:lpstr>PowerPoint Presentation</vt:lpstr>
      <vt:lpstr>Disclaimer</vt:lpstr>
      <vt:lpstr>Business case</vt:lpstr>
      <vt:lpstr>Content</vt:lpstr>
      <vt:lpstr>Executive summary</vt:lpstr>
      <vt:lpstr>Business need</vt:lpstr>
      <vt:lpstr>Power fluctuations are caused by three main things; sensor failures, uneven combustion, and slow relay response time</vt:lpstr>
      <vt:lpstr>We have three options to solve these issue</vt:lpstr>
      <vt:lpstr>Benefits: There are several benefits in both power quality and productivity savings when implementing options 1 and 2</vt:lpstr>
      <vt:lpstr>Risks: Option 1 and 3 carry the highest risks</vt:lpstr>
      <vt:lpstr>Timeline: Both option 1 and 2 expected to take 11 months to complete</vt:lpstr>
      <vt:lpstr>Cost: Option 1 will be most expensive at $11.5M, while option 2 is estimated to cost $7.1M to implement</vt:lpstr>
      <vt:lpstr>ROI: Option 2 has the highest return on investment with a payback period of 5.3 years and an IRR of 21.3%</vt:lpstr>
      <vt:lpstr>Recommendation: Based on our analysis, we recommend moving forward with Option 2</vt:lpstr>
      <vt:lpstr>PowerPoint Presentation</vt:lpstr>
      <vt:lpstr>Presentation checklist</vt:lpstr>
      <vt:lpstr>Presentation checklist</vt:lpstr>
      <vt:lpstr>Best practice tip: Keep it to one message per slide</vt:lpstr>
      <vt:lpstr>Best practice tip: Use action titles</vt:lpstr>
      <vt:lpstr>Best practice tip: Use visuals and color to highlight your message</vt:lpstr>
      <vt:lpstr>Best practice tip: Read only titles and see if overall story is coherent</vt:lpstr>
      <vt:lpstr>Best practice tip: Use the Pyramid Principle</vt:lpstr>
      <vt:lpstr>PowerPoint Presentation</vt:lpstr>
    </vt:vector>
  </TitlesOfParts>
  <Manager>Slideworks</Manager>
  <Company>Slideworks ApS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Slideworks Business Case Template</dc:title>
  <dc:subject>Business case</dc:subject>
  <dc:creator>Slideworks</dc:creator>
  <cp:keywords>project management, business development, consulting</cp:keywords>
  <dc:description>Copyright of Slideworks.io. Any unauthorized distribution prohibited. See our full terms and conditions at https://slideworks.io/terms </dc:description>
  <cp:lastModifiedBy>Alexandra Kampmann</cp:lastModifiedBy>
  <cp:revision>351</cp:revision>
  <dcterms:created xsi:type="dcterms:W3CDTF">2025-08-18T13:32:02Z</dcterms:created>
  <dcterms:modified xsi:type="dcterms:W3CDTF">2025-08-20T12:16:12Z</dcterms:modified>
  <cp:category>Management consulting, presentation design, business</cp:category>
</cp:coreProperties>
</file>